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B808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5E2F31-C057-449C-86E8-D436C3F5774B}" type="datetimeFigureOut">
              <a:rPr lang="en-SG" smtClean="0"/>
              <a:t>18/4/2019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A1E4C-28A3-49E8-A01B-A2E32822E28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5256331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209D32-1F5B-43A9-A560-5DCD33F6D200}" type="datetimeFigureOut">
              <a:rPr lang="en-SG" smtClean="0"/>
              <a:t>18/4/2019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4BC01A-04F7-4B5F-A880-A299B02AD26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39894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A0F7-64DF-4E64-9E47-F584C7050A89}" type="datetime1">
              <a:rPr lang="en-SG" smtClean="0"/>
              <a:t>18/4/2019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A44B5-A201-4E53-A08B-799D2617CD2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739633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ED16C-694B-45DD-8292-056716F3C89B}" type="datetime1">
              <a:rPr lang="en-SG" smtClean="0"/>
              <a:t>18/4/2019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A44B5-A201-4E53-A08B-799D2617CD2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23832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B06F9-549F-4A0D-9C0F-FF87D9F0A815}" type="datetime1">
              <a:rPr lang="en-SG" smtClean="0"/>
              <a:t>18/4/2019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A44B5-A201-4E53-A08B-799D2617CD2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717486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85F8D-434B-4DCD-ABDD-84AB348974D2}" type="datetime1">
              <a:rPr lang="en-SG" smtClean="0"/>
              <a:t>18/4/2019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A44B5-A201-4E53-A08B-799D2617CD2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320556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58E20-61B1-48E2-8C83-168A46A5FA6A}" type="datetime1">
              <a:rPr lang="en-SG" smtClean="0"/>
              <a:t>18/4/2019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A44B5-A201-4E53-A08B-799D2617CD2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28075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EC834-BBB9-482F-9B12-22D9EFC0E846}" type="datetime1">
              <a:rPr lang="en-SG" smtClean="0"/>
              <a:t>18/4/2019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A44B5-A201-4E53-A08B-799D2617CD2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10661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5972F-8B29-4890-95C9-9F5373746D71}" type="datetime1">
              <a:rPr lang="en-SG" smtClean="0"/>
              <a:t>18/4/2019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A44B5-A201-4E53-A08B-799D2617CD2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73272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F0A4-B067-456D-9A71-709501C88769}" type="datetime1">
              <a:rPr lang="en-SG" smtClean="0"/>
              <a:t>18/4/2019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A44B5-A201-4E53-A08B-799D2617CD2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679058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BD32A-FB64-4300-B21B-90AE102BCBCE}" type="datetime1">
              <a:rPr lang="en-SG" smtClean="0"/>
              <a:t>18/4/2019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A44B5-A201-4E53-A08B-799D2617CD2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91479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C99C6-D5C8-451B-B12F-FFB64D4F0830}" type="datetime1">
              <a:rPr lang="en-SG" smtClean="0"/>
              <a:t>18/4/2019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A44B5-A201-4E53-A08B-799D2617CD2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19806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0F9C7-2A34-4B71-9D60-928000E3496A}" type="datetime1">
              <a:rPr lang="en-SG" smtClean="0"/>
              <a:t>18/4/2019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A44B5-A201-4E53-A08B-799D2617CD2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77240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B12B2-34E6-49BB-B224-C95349CD1CA5}" type="datetime1">
              <a:rPr lang="en-SG" smtClean="0"/>
              <a:t>18/4/2019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FA44B5-A201-4E53-A08B-799D2617CD2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6766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16633"/>
            <a:ext cx="7774632" cy="432048"/>
          </a:xfrm>
        </p:spPr>
        <p:txBody>
          <a:bodyPr>
            <a:noAutofit/>
          </a:bodyPr>
          <a:lstStyle/>
          <a:p>
            <a:r>
              <a:rPr lang="en-SG" sz="2400" dirty="0" smtClean="0"/>
              <a:t>Good Friday Conference  – 19 April 19</a:t>
            </a:r>
            <a:endParaRPr lang="en-SG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881336"/>
            <a:ext cx="8856984" cy="5788024"/>
          </a:xfrm>
        </p:spPr>
        <p:txBody>
          <a:bodyPr>
            <a:normAutofit/>
          </a:bodyPr>
          <a:lstStyle/>
          <a:p>
            <a:endParaRPr lang="en-SG" sz="2800" dirty="0" smtClean="0">
              <a:solidFill>
                <a:srgbClr val="C00000"/>
              </a:solidFill>
            </a:endParaRPr>
          </a:p>
          <a:p>
            <a:r>
              <a:rPr lang="en-SG" sz="2800" dirty="0" smtClean="0">
                <a:solidFill>
                  <a:srgbClr val="FF0000"/>
                </a:solidFill>
              </a:rPr>
              <a:t>Good Friday - 19 April 2019 </a:t>
            </a:r>
            <a:r>
              <a:rPr lang="en-SG" sz="2800" dirty="0" smtClean="0">
                <a:solidFill>
                  <a:srgbClr val="C00000"/>
                </a:solidFill>
              </a:rPr>
              <a:t> </a:t>
            </a:r>
          </a:p>
          <a:p>
            <a:r>
              <a:rPr lang="en-SG" sz="2800" dirty="0" smtClean="0">
                <a:solidFill>
                  <a:srgbClr val="0000CC"/>
                </a:solidFill>
              </a:rPr>
              <a:t>Sermon </a:t>
            </a:r>
            <a:r>
              <a:rPr lang="en-SG" sz="2800" dirty="0">
                <a:solidFill>
                  <a:srgbClr val="0000CC"/>
                </a:solidFill>
              </a:rPr>
              <a:t>1 - </a:t>
            </a:r>
            <a:r>
              <a:rPr lang="en-US" sz="2800" dirty="0">
                <a:solidFill>
                  <a:srgbClr val="0000CC"/>
                </a:solidFill>
              </a:rPr>
              <a:t>The </a:t>
            </a:r>
            <a:r>
              <a:rPr lang="en-US" sz="2800" dirty="0" smtClean="0">
                <a:solidFill>
                  <a:srgbClr val="0000CC"/>
                </a:solidFill>
              </a:rPr>
              <a:t>Betrayal and the Lord’s</a:t>
            </a:r>
          </a:p>
          <a:p>
            <a:r>
              <a:rPr lang="en-US" sz="2800" dirty="0" smtClean="0">
                <a:solidFill>
                  <a:srgbClr val="0000CC"/>
                </a:solidFill>
              </a:rPr>
              <a:t>            Supper </a:t>
            </a:r>
            <a:r>
              <a:rPr lang="en-US" sz="2800" dirty="0">
                <a:solidFill>
                  <a:srgbClr val="0000CC"/>
                </a:solidFill>
              </a:rPr>
              <a:t>(Luke 22:1-23</a:t>
            </a:r>
            <a:r>
              <a:rPr lang="en-US" sz="2800" dirty="0" smtClean="0">
                <a:solidFill>
                  <a:srgbClr val="0000CC"/>
                </a:solidFill>
              </a:rPr>
              <a:t>)</a:t>
            </a:r>
            <a:endParaRPr lang="en-SG" sz="2800" dirty="0" smtClean="0">
              <a:solidFill>
                <a:srgbClr val="0000CC"/>
              </a:solidFill>
            </a:endParaRPr>
          </a:p>
          <a:p>
            <a:r>
              <a:rPr lang="en-SG" sz="2800" dirty="0" smtClean="0">
                <a:solidFill>
                  <a:srgbClr val="B808B0"/>
                </a:solidFill>
              </a:rPr>
              <a:t>Sermon </a:t>
            </a:r>
            <a:r>
              <a:rPr lang="en-SG" sz="2800" dirty="0">
                <a:solidFill>
                  <a:srgbClr val="B808B0"/>
                </a:solidFill>
              </a:rPr>
              <a:t>2 – </a:t>
            </a:r>
            <a:r>
              <a:rPr lang="en-US" sz="2800" dirty="0">
                <a:solidFill>
                  <a:srgbClr val="B808B0"/>
                </a:solidFill>
              </a:rPr>
              <a:t>The Trials of Jesus (Luke 23:1-25)</a:t>
            </a:r>
            <a:endParaRPr lang="en-SG" sz="2800" dirty="0">
              <a:solidFill>
                <a:srgbClr val="B808B0"/>
              </a:solidFill>
            </a:endParaRPr>
          </a:p>
          <a:p>
            <a:endParaRPr lang="en-SG" sz="2400" dirty="0" smtClean="0">
              <a:solidFill>
                <a:srgbClr val="C00000"/>
              </a:solidFill>
            </a:endParaRPr>
          </a:p>
          <a:p>
            <a:r>
              <a:rPr lang="en-SG" sz="2800" dirty="0" smtClean="0">
                <a:solidFill>
                  <a:srgbClr val="FF0000"/>
                </a:solidFill>
              </a:rPr>
              <a:t>Easter Sunday - 21 </a:t>
            </a:r>
            <a:r>
              <a:rPr lang="en-SG" sz="2800" dirty="0">
                <a:solidFill>
                  <a:srgbClr val="FF0000"/>
                </a:solidFill>
              </a:rPr>
              <a:t>April 2019 </a:t>
            </a:r>
            <a:endParaRPr lang="en-SG" sz="2800" dirty="0" smtClean="0">
              <a:solidFill>
                <a:srgbClr val="FF0000"/>
              </a:solidFill>
            </a:endParaRPr>
          </a:p>
          <a:p>
            <a:r>
              <a:rPr lang="en-SG" sz="2800" dirty="0" smtClean="0">
                <a:solidFill>
                  <a:schemeClr val="tx1"/>
                </a:solidFill>
              </a:rPr>
              <a:t>Sermon </a:t>
            </a:r>
            <a:r>
              <a:rPr lang="en-SG" sz="2800" dirty="0">
                <a:solidFill>
                  <a:schemeClr val="tx1"/>
                </a:solidFill>
              </a:rPr>
              <a:t>3 – The Empty Tomb (John 20:1-18</a:t>
            </a:r>
            <a:r>
              <a:rPr lang="en-SG" sz="2800" dirty="0" smtClean="0">
                <a:solidFill>
                  <a:schemeClr val="tx1"/>
                </a:solidFill>
              </a:rPr>
              <a:t>)</a:t>
            </a:r>
          </a:p>
          <a:p>
            <a:endParaRPr lang="en-SG" sz="2800" dirty="0">
              <a:solidFill>
                <a:schemeClr val="tx1"/>
              </a:solidFill>
            </a:endParaRPr>
          </a:p>
          <a:p>
            <a:r>
              <a:rPr lang="en-SG" sz="2800" u="sng" dirty="0"/>
              <a:t/>
            </a:r>
            <a:br>
              <a:rPr lang="en-SG" sz="2800" u="sng" dirty="0"/>
            </a:br>
            <a:endParaRPr lang="en-SG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339280" cy="385018"/>
          </a:xfrm>
        </p:spPr>
        <p:txBody>
          <a:bodyPr/>
          <a:lstStyle/>
          <a:p>
            <a:fld id="{6DFA44B5-A201-4E53-A08B-799D2617CD24}" type="slidenum">
              <a:rPr lang="en-SG" sz="4000" smtClean="0">
                <a:solidFill>
                  <a:srgbClr val="0000CC"/>
                </a:solidFill>
              </a:rPr>
              <a:t>1</a:t>
            </a:fld>
            <a:endParaRPr lang="en-SG" sz="4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72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16633"/>
            <a:ext cx="7774632" cy="432048"/>
          </a:xfrm>
        </p:spPr>
        <p:txBody>
          <a:bodyPr>
            <a:noAutofit/>
          </a:bodyPr>
          <a:lstStyle/>
          <a:p>
            <a:r>
              <a:rPr lang="en-SG" sz="2400" dirty="0" smtClean="0"/>
              <a:t>Good Friday Conference  – 19 April 19</a:t>
            </a:r>
            <a:endParaRPr lang="en-SG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620688"/>
            <a:ext cx="8640960" cy="6048672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2400" dirty="0">
                <a:solidFill>
                  <a:srgbClr val="0000CC"/>
                </a:solidFill>
              </a:rPr>
              <a:t>Passion Week. </a:t>
            </a:r>
            <a:endParaRPr lang="en-US" sz="2400" dirty="0" smtClean="0">
              <a:solidFill>
                <a:srgbClr val="0000CC"/>
              </a:solidFill>
            </a:endParaRPr>
          </a:p>
          <a:p>
            <a:pPr algn="l"/>
            <a:r>
              <a:rPr lang="en-US" sz="2400" dirty="0" smtClean="0">
                <a:solidFill>
                  <a:srgbClr val="C00000"/>
                </a:solidFill>
              </a:rPr>
              <a:t>Palm </a:t>
            </a:r>
            <a:r>
              <a:rPr lang="en-US" sz="2400" dirty="0">
                <a:solidFill>
                  <a:srgbClr val="C00000"/>
                </a:solidFill>
              </a:rPr>
              <a:t>Sunday </a:t>
            </a:r>
            <a:r>
              <a:rPr lang="en-US" sz="2400" dirty="0">
                <a:solidFill>
                  <a:schemeClr val="tx1"/>
                </a:solidFill>
              </a:rPr>
              <a:t>- Jesus entered Jerusalem on a donkey </a:t>
            </a:r>
            <a:endParaRPr lang="en-US" sz="2400" dirty="0" smtClean="0">
              <a:solidFill>
                <a:schemeClr val="tx1"/>
              </a:solidFill>
            </a:endParaRPr>
          </a:p>
          <a:p>
            <a:pPr algn="l"/>
            <a:r>
              <a:rPr lang="en-US" sz="2400" dirty="0" smtClean="0">
                <a:solidFill>
                  <a:srgbClr val="C00000"/>
                </a:solidFill>
              </a:rPr>
              <a:t>Monday </a:t>
            </a:r>
            <a:r>
              <a:rPr lang="en-US" sz="2400" dirty="0">
                <a:solidFill>
                  <a:schemeClr val="tx1"/>
                </a:solidFill>
              </a:rPr>
              <a:t>- </a:t>
            </a:r>
            <a:r>
              <a:rPr lang="en-US" sz="2400" dirty="0" smtClean="0">
                <a:solidFill>
                  <a:schemeClr val="tx1"/>
                </a:solidFill>
              </a:rPr>
              <a:t>Jesus </a:t>
            </a:r>
            <a:r>
              <a:rPr lang="en-US" sz="2400" dirty="0">
                <a:solidFill>
                  <a:schemeClr val="tx1"/>
                </a:solidFill>
              </a:rPr>
              <a:t>cleansed the temple </a:t>
            </a:r>
            <a:endParaRPr lang="en-US" sz="900" dirty="0" smtClean="0">
              <a:solidFill>
                <a:srgbClr val="C00000"/>
              </a:solidFill>
            </a:endParaRPr>
          </a:p>
          <a:p>
            <a:pPr algn="l"/>
            <a:r>
              <a:rPr lang="en-US" sz="2400" dirty="0" smtClean="0">
                <a:solidFill>
                  <a:srgbClr val="C00000"/>
                </a:solidFill>
              </a:rPr>
              <a:t>Tuesday &amp; Wednesday 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</a:rPr>
              <a:t>- </a:t>
            </a:r>
            <a:r>
              <a:rPr lang="en-US" sz="2400" i="1" dirty="0" smtClean="0">
                <a:solidFill>
                  <a:srgbClr val="0000CC"/>
                </a:solidFill>
              </a:rPr>
              <a:t>Judas agree to betray Jesus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</a:rPr>
              <a:t>- debating </a:t>
            </a:r>
            <a:r>
              <a:rPr lang="en-US" sz="2400" dirty="0">
                <a:solidFill>
                  <a:schemeClr val="tx1"/>
                </a:solidFill>
              </a:rPr>
              <a:t>the </a:t>
            </a:r>
            <a:r>
              <a:rPr lang="en-US" sz="2400" dirty="0" smtClean="0">
                <a:solidFill>
                  <a:schemeClr val="tx1"/>
                </a:solidFill>
              </a:rPr>
              <a:t>Pharisees </a:t>
            </a:r>
            <a:r>
              <a:rPr lang="en-US" sz="2400" dirty="0">
                <a:solidFill>
                  <a:schemeClr val="tx1"/>
                </a:solidFill>
              </a:rPr>
              <a:t>on his authority </a:t>
            </a:r>
            <a:endParaRPr lang="en-US" sz="2400" dirty="0" smtClean="0">
              <a:solidFill>
                <a:schemeClr val="tx1"/>
              </a:solidFill>
            </a:endParaRPr>
          </a:p>
          <a:p>
            <a:pPr algn="l"/>
            <a:r>
              <a:rPr lang="en-US" sz="2400" dirty="0" smtClean="0">
                <a:solidFill>
                  <a:schemeClr val="tx1"/>
                </a:solidFill>
              </a:rPr>
              <a:t>- The </a:t>
            </a:r>
            <a:r>
              <a:rPr lang="en-US" sz="2400" dirty="0">
                <a:solidFill>
                  <a:schemeClr val="tx1"/>
                </a:solidFill>
              </a:rPr>
              <a:t>Olivet </a:t>
            </a:r>
            <a:r>
              <a:rPr lang="en-US" sz="2400" dirty="0" smtClean="0">
                <a:solidFill>
                  <a:schemeClr val="tx1"/>
                </a:solidFill>
              </a:rPr>
              <a:t>Discourse</a:t>
            </a:r>
            <a:endParaRPr lang="en-SG" sz="900" dirty="0" smtClean="0">
              <a:solidFill>
                <a:srgbClr val="C00000"/>
              </a:solidFill>
            </a:endParaRPr>
          </a:p>
          <a:p>
            <a:pPr algn="l"/>
            <a:r>
              <a:rPr lang="en-SG" sz="2400" dirty="0" smtClean="0">
                <a:solidFill>
                  <a:srgbClr val="C00000"/>
                </a:solidFill>
              </a:rPr>
              <a:t>Thursday</a:t>
            </a:r>
          </a:p>
          <a:p>
            <a:pPr algn="l"/>
            <a:r>
              <a:rPr lang="en-SG" sz="2400" dirty="0" smtClean="0">
                <a:solidFill>
                  <a:schemeClr val="tx1"/>
                </a:solidFill>
              </a:rPr>
              <a:t>- </a:t>
            </a:r>
            <a:r>
              <a:rPr lang="en-SG" sz="2400" i="1" dirty="0" smtClean="0">
                <a:solidFill>
                  <a:srgbClr val="0000CC"/>
                </a:solidFill>
              </a:rPr>
              <a:t>Last Supper</a:t>
            </a:r>
            <a:r>
              <a:rPr lang="en-SG" sz="2400" dirty="0" smtClean="0">
                <a:solidFill>
                  <a:schemeClr val="tx1"/>
                </a:solidFill>
              </a:rPr>
              <a:t>.  Wash disciples’ feet.  Garden of Gethsemane.  </a:t>
            </a:r>
            <a:endParaRPr lang="en-SG" sz="2400" dirty="0">
              <a:solidFill>
                <a:schemeClr val="tx1"/>
              </a:solidFill>
            </a:endParaRPr>
          </a:p>
          <a:p>
            <a:pPr algn="l"/>
            <a:r>
              <a:rPr lang="en-SG" sz="2400" dirty="0" smtClean="0">
                <a:solidFill>
                  <a:schemeClr val="tx1"/>
                </a:solidFill>
              </a:rPr>
              <a:t>- Betrayal. Arrest. </a:t>
            </a:r>
            <a:endParaRPr lang="en-SG" sz="900" dirty="0">
              <a:solidFill>
                <a:srgbClr val="C00000"/>
              </a:solidFill>
            </a:endParaRPr>
          </a:p>
          <a:p>
            <a:pPr algn="l"/>
            <a:r>
              <a:rPr lang="en-SG" sz="2400" dirty="0" smtClean="0">
                <a:solidFill>
                  <a:srgbClr val="C00000"/>
                </a:solidFill>
              </a:rPr>
              <a:t>Friday </a:t>
            </a:r>
          </a:p>
          <a:p>
            <a:pPr algn="l"/>
            <a:r>
              <a:rPr lang="en-SG" sz="2400" dirty="0" smtClean="0">
                <a:solidFill>
                  <a:schemeClr val="tx1"/>
                </a:solidFill>
              </a:rPr>
              <a:t>- </a:t>
            </a:r>
            <a:r>
              <a:rPr lang="en-SG" sz="2400" dirty="0" smtClean="0">
                <a:solidFill>
                  <a:srgbClr val="0000CC"/>
                </a:solidFill>
              </a:rPr>
              <a:t>3 Jewish Trials. 3 Gentile Trials</a:t>
            </a:r>
            <a:r>
              <a:rPr lang="en-SG" sz="2400" dirty="0" smtClean="0">
                <a:solidFill>
                  <a:schemeClr val="tx1"/>
                </a:solidFill>
              </a:rPr>
              <a:t>. Crucifixion. Burial    	</a:t>
            </a:r>
            <a:endParaRPr lang="en-SG" sz="900" dirty="0" smtClean="0">
              <a:solidFill>
                <a:srgbClr val="C00000"/>
              </a:solidFill>
            </a:endParaRPr>
          </a:p>
          <a:p>
            <a:pPr algn="l"/>
            <a:r>
              <a:rPr lang="en-SG" sz="2400" dirty="0" smtClean="0">
                <a:solidFill>
                  <a:srgbClr val="C00000"/>
                </a:solidFill>
              </a:rPr>
              <a:t>Sunday</a:t>
            </a:r>
          </a:p>
          <a:p>
            <a:pPr algn="l"/>
            <a:r>
              <a:rPr lang="en-SG" sz="2400" dirty="0" smtClean="0">
                <a:solidFill>
                  <a:schemeClr val="tx1"/>
                </a:solidFill>
              </a:rPr>
              <a:t>- </a:t>
            </a:r>
            <a:r>
              <a:rPr lang="en-SG" sz="2400" dirty="0" smtClean="0">
                <a:solidFill>
                  <a:srgbClr val="0000CC"/>
                </a:solidFill>
              </a:rPr>
              <a:t>Resurrection.   </a:t>
            </a:r>
            <a:endParaRPr lang="en-SG" sz="2400" dirty="0">
              <a:solidFill>
                <a:srgbClr val="0000C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339280" cy="385018"/>
          </a:xfrm>
        </p:spPr>
        <p:txBody>
          <a:bodyPr/>
          <a:lstStyle/>
          <a:p>
            <a:fld id="{6DFA44B5-A201-4E53-A08B-799D2617CD24}" type="slidenum">
              <a:rPr lang="en-SG" sz="4000" smtClean="0">
                <a:solidFill>
                  <a:srgbClr val="0000CC"/>
                </a:solidFill>
              </a:rPr>
              <a:t>2</a:t>
            </a:fld>
            <a:endParaRPr lang="en-SG" sz="4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73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16633"/>
            <a:ext cx="7774632" cy="432048"/>
          </a:xfrm>
        </p:spPr>
        <p:txBody>
          <a:bodyPr>
            <a:noAutofit/>
          </a:bodyPr>
          <a:lstStyle/>
          <a:p>
            <a:r>
              <a:rPr lang="en-SG" sz="2400" dirty="0" smtClean="0"/>
              <a:t>Good Friday Conference  – 19 April 19</a:t>
            </a:r>
            <a:endParaRPr lang="en-SG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881336"/>
            <a:ext cx="8856984" cy="5716016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sz="2800" dirty="0">
                <a:solidFill>
                  <a:schemeClr val="tx1"/>
                </a:solidFill>
              </a:rPr>
              <a:t>Outline of </a:t>
            </a:r>
            <a:r>
              <a:rPr lang="en-US" sz="2800" b="1" dirty="0">
                <a:solidFill>
                  <a:schemeClr val="tx1"/>
                </a:solidFill>
              </a:rPr>
              <a:t>Luke 22 – The Betrayal and the Lord’s Supper</a:t>
            </a:r>
            <a:endParaRPr lang="en-SG" sz="2800" dirty="0">
              <a:solidFill>
                <a:schemeClr val="tx1"/>
              </a:solidFill>
            </a:endParaRPr>
          </a:p>
          <a:p>
            <a:pPr algn="l"/>
            <a:endParaRPr lang="en-US" sz="2800" dirty="0" smtClean="0">
              <a:solidFill>
                <a:schemeClr val="tx1"/>
              </a:solidFill>
            </a:endParaRPr>
          </a:p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– </a:t>
            </a:r>
            <a:r>
              <a:rPr lang="en-US" sz="2800" dirty="0">
                <a:solidFill>
                  <a:schemeClr val="tx1"/>
                </a:solidFill>
              </a:rPr>
              <a:t>the preparation for the </a:t>
            </a:r>
            <a:r>
              <a:rPr lang="en-US" sz="2800" dirty="0">
                <a:solidFill>
                  <a:srgbClr val="C00000"/>
                </a:solidFill>
              </a:rPr>
              <a:t>betrayal</a:t>
            </a:r>
            <a:r>
              <a:rPr lang="en-US" sz="2800" dirty="0">
                <a:solidFill>
                  <a:schemeClr val="tx1"/>
                </a:solidFill>
              </a:rPr>
              <a:t> (Luke 22:1-6)</a:t>
            </a:r>
            <a:endParaRPr lang="en-SG" sz="2800" dirty="0">
              <a:solidFill>
                <a:schemeClr val="tx1"/>
              </a:solidFill>
            </a:endParaRPr>
          </a:p>
          <a:p>
            <a:pPr algn="l"/>
            <a:endParaRPr lang="en-US" sz="2800" dirty="0" smtClean="0">
              <a:solidFill>
                <a:schemeClr val="tx1"/>
              </a:solidFill>
            </a:endParaRPr>
          </a:p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– </a:t>
            </a:r>
            <a:r>
              <a:rPr lang="en-US" sz="2800" dirty="0">
                <a:solidFill>
                  <a:schemeClr val="tx1"/>
                </a:solidFill>
              </a:rPr>
              <a:t>the provision for the Passover meal (Luke 22:7-13)</a:t>
            </a:r>
            <a:endParaRPr lang="en-SG" sz="2800" dirty="0">
              <a:solidFill>
                <a:schemeClr val="tx1"/>
              </a:solidFill>
            </a:endParaRPr>
          </a:p>
          <a:p>
            <a:pPr algn="l"/>
            <a:endParaRPr lang="en-US" sz="2800" dirty="0" smtClean="0">
              <a:solidFill>
                <a:schemeClr val="tx1"/>
              </a:solidFill>
            </a:endParaRPr>
          </a:p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– </a:t>
            </a:r>
            <a:r>
              <a:rPr lang="en-US" sz="2800" dirty="0">
                <a:solidFill>
                  <a:schemeClr val="tx1"/>
                </a:solidFill>
              </a:rPr>
              <a:t>the transition from Passover meal to the </a:t>
            </a:r>
            <a:r>
              <a:rPr lang="en-US" sz="2800" dirty="0" smtClean="0">
                <a:solidFill>
                  <a:schemeClr val="tx1"/>
                </a:solidFill>
              </a:rPr>
              <a:t>Holy Communion</a:t>
            </a:r>
            <a:endParaRPr lang="en-SG" sz="2100" dirty="0">
              <a:solidFill>
                <a:schemeClr val="tx1"/>
              </a:solidFill>
            </a:endParaRPr>
          </a:p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                      </a:t>
            </a:r>
            <a:r>
              <a:rPr lang="en-US" sz="2400" dirty="0" smtClean="0">
                <a:solidFill>
                  <a:schemeClr val="tx1"/>
                </a:solidFill>
              </a:rPr>
              <a:t>– </a:t>
            </a:r>
            <a:r>
              <a:rPr lang="en-US" sz="2400" dirty="0">
                <a:solidFill>
                  <a:schemeClr val="tx1"/>
                </a:solidFill>
              </a:rPr>
              <a:t>the culmination of the Last Supper (Luke 22:14-18)</a:t>
            </a:r>
            <a:endParaRPr lang="en-SG" sz="2400" dirty="0">
              <a:solidFill>
                <a:schemeClr val="tx1"/>
              </a:solidFill>
            </a:endParaRPr>
          </a:p>
          <a:p>
            <a:pPr algn="l"/>
            <a:r>
              <a:rPr lang="en-US" sz="2400" dirty="0" smtClean="0">
                <a:solidFill>
                  <a:schemeClr val="tx1"/>
                </a:solidFill>
              </a:rPr>
              <a:t>                   – </a:t>
            </a:r>
            <a:r>
              <a:rPr lang="en-US" sz="2400" dirty="0">
                <a:solidFill>
                  <a:schemeClr val="tx1"/>
                </a:solidFill>
              </a:rPr>
              <a:t>the institution of the Lord’s Supper (Luke 22:19-20)</a:t>
            </a:r>
            <a:endParaRPr lang="en-SG" sz="2400" dirty="0">
              <a:solidFill>
                <a:schemeClr val="tx1"/>
              </a:solidFill>
            </a:endParaRPr>
          </a:p>
          <a:p>
            <a:pPr algn="l"/>
            <a:endParaRPr lang="en-US" sz="2800" dirty="0" smtClean="0">
              <a:solidFill>
                <a:schemeClr val="tx1"/>
              </a:solidFill>
            </a:endParaRPr>
          </a:p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– </a:t>
            </a:r>
            <a:r>
              <a:rPr lang="en-US" sz="2800" dirty="0">
                <a:solidFill>
                  <a:schemeClr val="tx1"/>
                </a:solidFill>
              </a:rPr>
              <a:t>the identification of the </a:t>
            </a:r>
            <a:r>
              <a:rPr lang="en-US" sz="2800" dirty="0">
                <a:solidFill>
                  <a:srgbClr val="C00000"/>
                </a:solidFill>
              </a:rPr>
              <a:t>betrayer</a:t>
            </a:r>
            <a:r>
              <a:rPr lang="en-US" sz="2800" dirty="0">
                <a:solidFill>
                  <a:schemeClr val="tx1"/>
                </a:solidFill>
              </a:rPr>
              <a:t> (Luke 22:21-22</a:t>
            </a:r>
            <a:r>
              <a:rPr lang="en-US" sz="2800" dirty="0" smtClean="0">
                <a:solidFill>
                  <a:schemeClr val="tx1"/>
                </a:solidFill>
              </a:rPr>
              <a:t>)</a:t>
            </a:r>
            <a:endParaRPr lang="en-SG" sz="2800" dirty="0" smtClean="0"/>
          </a:p>
          <a:p>
            <a:endParaRPr lang="en-SG" sz="2800" dirty="0" smtClean="0">
              <a:solidFill>
                <a:srgbClr val="0000CC"/>
              </a:solidFill>
            </a:endParaRPr>
          </a:p>
          <a:p>
            <a:r>
              <a:rPr lang="en-SG" sz="2800" dirty="0" smtClean="0">
                <a:solidFill>
                  <a:srgbClr val="0000CC"/>
                </a:solidFill>
              </a:rPr>
              <a:t>2 remembrance feasts. </a:t>
            </a:r>
          </a:p>
          <a:p>
            <a:r>
              <a:rPr lang="en-SG" sz="2800" dirty="0" smtClean="0">
                <a:solidFill>
                  <a:srgbClr val="0000CC"/>
                </a:solidFill>
              </a:rPr>
              <a:t>Bracketed by betrayal.</a:t>
            </a:r>
          </a:p>
          <a:p>
            <a:r>
              <a:rPr lang="en-SG" sz="2800" dirty="0" smtClean="0">
                <a:solidFill>
                  <a:srgbClr val="FF0000"/>
                </a:solidFill>
              </a:rPr>
              <a:t>WHY?</a:t>
            </a:r>
            <a:endParaRPr lang="en-SG" sz="2800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339280" cy="385018"/>
          </a:xfrm>
        </p:spPr>
        <p:txBody>
          <a:bodyPr/>
          <a:lstStyle/>
          <a:p>
            <a:fld id="{6DFA44B5-A201-4E53-A08B-799D2617CD24}" type="slidenum">
              <a:rPr lang="en-SG" sz="4000" smtClean="0">
                <a:solidFill>
                  <a:srgbClr val="0000CC"/>
                </a:solidFill>
              </a:rPr>
              <a:t>3</a:t>
            </a:fld>
            <a:endParaRPr lang="en-SG" sz="4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67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16633"/>
            <a:ext cx="7774632" cy="432048"/>
          </a:xfrm>
        </p:spPr>
        <p:txBody>
          <a:bodyPr>
            <a:noAutofit/>
          </a:bodyPr>
          <a:lstStyle/>
          <a:p>
            <a:r>
              <a:rPr lang="en-SG" sz="2400" dirty="0" smtClean="0"/>
              <a:t>Good Friday Conference  – 19 April 19</a:t>
            </a:r>
            <a:endParaRPr lang="en-SG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881336"/>
            <a:ext cx="8496944" cy="5644008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>
                <a:solidFill>
                  <a:schemeClr val="tx1"/>
                </a:solidFill>
              </a:rPr>
              <a:t>Luke 22 – The Betrayal and the Lord’s Supper</a:t>
            </a:r>
            <a:endParaRPr lang="en-SG" sz="2000" dirty="0">
              <a:solidFill>
                <a:schemeClr val="tx1"/>
              </a:solidFill>
            </a:endParaRP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– the preparation for the betrayal (Luke 22:1-6)</a:t>
            </a:r>
            <a:r>
              <a:rPr lang="en-US" sz="2800" b="1" dirty="0">
                <a:solidFill>
                  <a:schemeClr val="tx1"/>
                </a:solidFill>
              </a:rPr>
              <a:t>  </a:t>
            </a:r>
            <a:endParaRPr lang="en-SG" sz="2800" dirty="0" smtClean="0">
              <a:solidFill>
                <a:schemeClr val="tx1"/>
              </a:solidFill>
            </a:endParaRPr>
          </a:p>
          <a:p>
            <a:pPr algn="l"/>
            <a:endParaRPr lang="en-SG" sz="2800" baseline="30000" dirty="0">
              <a:solidFill>
                <a:schemeClr val="tx1"/>
              </a:solidFill>
            </a:endParaRPr>
          </a:p>
          <a:p>
            <a:pPr algn="l"/>
            <a:r>
              <a:rPr lang="en-US" sz="2800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Luke </a:t>
            </a:r>
            <a:r>
              <a:rPr lang="en-US" sz="28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22: ​1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Now the Festival of Unleavened Bread, called the Passover, was approaching, </a:t>
            </a:r>
            <a:r>
              <a:rPr lang="en-US" sz="28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the chief priests and the teachers of the law were looking for some way to get rid of Jesus, for they were afraid of the people. 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800" dirty="0">
              <a:solidFill>
                <a:schemeClr val="tx1"/>
              </a:solidFill>
            </a:endParaRPr>
          </a:p>
          <a:p>
            <a:pPr algn="l"/>
            <a:r>
              <a:rPr lang="en-US" sz="2800" baseline="300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 </a:t>
            </a:r>
            <a:r>
              <a:rPr lang="en-US" sz="2800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14:1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Now the Passover and the Feast of Unleavened Bread were only two days away</a:t>
            </a:r>
            <a:endParaRPr lang="en-SG" sz="28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                          = Tuesday</a:t>
            </a:r>
            <a:endParaRPr lang="en-SG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339280" cy="385018"/>
          </a:xfrm>
        </p:spPr>
        <p:txBody>
          <a:bodyPr/>
          <a:lstStyle/>
          <a:p>
            <a:fld id="{6DFA44B5-A201-4E53-A08B-799D2617CD24}" type="slidenum">
              <a:rPr lang="en-SG" sz="4000" smtClean="0">
                <a:solidFill>
                  <a:srgbClr val="0000CC"/>
                </a:solidFill>
              </a:rPr>
              <a:t>4</a:t>
            </a:fld>
            <a:endParaRPr lang="en-SG" sz="4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9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16633"/>
            <a:ext cx="7774632" cy="432048"/>
          </a:xfrm>
        </p:spPr>
        <p:txBody>
          <a:bodyPr>
            <a:noAutofit/>
          </a:bodyPr>
          <a:lstStyle/>
          <a:p>
            <a:r>
              <a:rPr lang="en-SG" sz="2400" dirty="0" smtClean="0"/>
              <a:t>Good Friday Conference  – 19 April 19</a:t>
            </a:r>
            <a:endParaRPr lang="en-SG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881336"/>
            <a:ext cx="8496944" cy="5644008"/>
          </a:xfrm>
        </p:spPr>
        <p:txBody>
          <a:bodyPr>
            <a:normAutofit/>
          </a:bodyPr>
          <a:lstStyle/>
          <a:p>
            <a:pPr algn="l"/>
            <a:endParaRPr lang="en-US" sz="2800" baseline="30000" dirty="0" smtClean="0">
              <a:solidFill>
                <a:srgbClr val="0000CC"/>
              </a:solidFill>
            </a:endParaRPr>
          </a:p>
          <a:p>
            <a:pPr algn="l"/>
            <a:r>
              <a:rPr lang="en-US" sz="2800" baseline="300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Luke </a:t>
            </a:r>
            <a:r>
              <a:rPr lang="en-US" sz="2800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22:4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Judas went to the chief priests and the officers of the temple guard and discussed with them how he might betray Jesus. </a:t>
            </a:r>
            <a:endParaRPr lang="en-US" sz="2800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800" dirty="0">
              <a:solidFill>
                <a:schemeClr val="tx1"/>
              </a:solidFill>
            </a:endParaRPr>
          </a:p>
          <a:p>
            <a:pPr algn="l"/>
            <a:r>
              <a:rPr lang="en-US" sz="2800" dirty="0" smtClean="0">
                <a:solidFill>
                  <a:srgbClr val="C00000"/>
                </a:solidFill>
              </a:rPr>
              <a:t>Why </a:t>
            </a:r>
            <a:r>
              <a:rPr lang="en-US" sz="2800" dirty="0">
                <a:solidFill>
                  <a:srgbClr val="C00000"/>
                </a:solidFill>
              </a:rPr>
              <a:t>did Judas betray Jesus? </a:t>
            </a:r>
            <a:endParaRPr lang="en-SG" sz="2800" dirty="0">
              <a:solidFill>
                <a:srgbClr val="C00000"/>
              </a:solidFill>
            </a:endParaRPr>
          </a:p>
          <a:p>
            <a:pPr algn="l"/>
            <a:endParaRPr lang="en-SG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339280" cy="385018"/>
          </a:xfrm>
        </p:spPr>
        <p:txBody>
          <a:bodyPr/>
          <a:lstStyle/>
          <a:p>
            <a:fld id="{6DFA44B5-A201-4E53-A08B-799D2617CD24}" type="slidenum">
              <a:rPr lang="en-SG" sz="4000" smtClean="0">
                <a:solidFill>
                  <a:srgbClr val="0000CC"/>
                </a:solidFill>
              </a:rPr>
              <a:t>5</a:t>
            </a:fld>
            <a:endParaRPr lang="en-SG" sz="4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93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16633"/>
            <a:ext cx="7774632" cy="432048"/>
          </a:xfrm>
        </p:spPr>
        <p:txBody>
          <a:bodyPr>
            <a:noAutofit/>
          </a:bodyPr>
          <a:lstStyle/>
          <a:p>
            <a:r>
              <a:rPr lang="en-SG" sz="2400" dirty="0" smtClean="0"/>
              <a:t>Good Friday Conference  – 19 April 19</a:t>
            </a:r>
            <a:endParaRPr lang="en-SG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881336"/>
            <a:ext cx="8496944" cy="5644008"/>
          </a:xfrm>
        </p:spPr>
        <p:txBody>
          <a:bodyPr>
            <a:normAutofit/>
          </a:bodyPr>
          <a:lstStyle/>
          <a:p>
            <a:pPr algn="l"/>
            <a:r>
              <a:rPr lang="en-US" sz="2800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Luke 22:3 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Then </a:t>
            </a:r>
            <a:r>
              <a:rPr lang="en-US" sz="28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Satan 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entered Judas</a:t>
            </a:r>
            <a:r>
              <a:rPr lang="en-US" sz="28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800" baseline="30000" dirty="0">
                <a:solidFill>
                  <a:srgbClr val="B808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Luke 4:13</a:t>
            </a:r>
            <a:r>
              <a:rPr lang="en-US" sz="2800" dirty="0">
                <a:solidFill>
                  <a:srgbClr val="B808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When the devil had finished all this tempting, </a:t>
            </a:r>
            <a:endParaRPr lang="en-US" sz="2800" dirty="0" smtClean="0">
              <a:solidFill>
                <a:srgbClr val="B808B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800" dirty="0" smtClean="0">
                <a:solidFill>
                  <a:srgbClr val="B808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sz="2800" dirty="0">
                <a:solidFill>
                  <a:srgbClr val="B808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left </a:t>
            </a:r>
            <a:r>
              <a:rPr lang="en-US" sz="2800" dirty="0" smtClean="0">
                <a:solidFill>
                  <a:srgbClr val="B808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[Jesus] </a:t>
            </a:r>
            <a:r>
              <a:rPr lang="en-US" sz="2800" dirty="0">
                <a:solidFill>
                  <a:srgbClr val="B808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until an opportune time.</a:t>
            </a:r>
            <a:endParaRPr lang="en-SG" sz="2800" dirty="0">
              <a:solidFill>
                <a:srgbClr val="B808B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339280" cy="385018"/>
          </a:xfrm>
        </p:spPr>
        <p:txBody>
          <a:bodyPr/>
          <a:lstStyle/>
          <a:p>
            <a:fld id="{6DFA44B5-A201-4E53-A08B-799D2617CD24}" type="slidenum">
              <a:rPr lang="en-SG" sz="4000" smtClean="0">
                <a:solidFill>
                  <a:srgbClr val="0000CC"/>
                </a:solidFill>
              </a:rPr>
              <a:t>6</a:t>
            </a:fld>
            <a:endParaRPr lang="en-SG" sz="4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75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16633"/>
            <a:ext cx="7774632" cy="432048"/>
          </a:xfrm>
        </p:spPr>
        <p:txBody>
          <a:bodyPr>
            <a:noAutofit/>
          </a:bodyPr>
          <a:lstStyle/>
          <a:p>
            <a:r>
              <a:rPr lang="en-SG" sz="2400" dirty="0" smtClean="0"/>
              <a:t>Good Friday Conference  – 19 April 19</a:t>
            </a:r>
            <a:endParaRPr lang="en-SG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881336"/>
            <a:ext cx="8496944" cy="5644008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>
                <a:solidFill>
                  <a:srgbClr val="C00000"/>
                </a:solidFill>
              </a:rPr>
              <a:t>Helpless victim?</a:t>
            </a:r>
          </a:p>
          <a:p>
            <a:pPr algn="l"/>
            <a:endParaRPr lang="en-US" sz="2800" baseline="30000" dirty="0" smtClean="0">
              <a:solidFill>
                <a:srgbClr val="0000CC"/>
              </a:solidFill>
            </a:endParaRPr>
          </a:p>
          <a:p>
            <a:pPr algn="l"/>
            <a:r>
              <a:rPr lang="en-US" sz="2800" baseline="300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 </a:t>
            </a:r>
            <a:r>
              <a:rPr lang="en-US" sz="2800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10:18 NLT 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one can take my life from me. I sacrifice it voluntarily. </a:t>
            </a:r>
            <a:endParaRPr lang="en-US" sz="2800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SG" sz="2800" dirty="0">
              <a:solidFill>
                <a:schemeClr val="tx1"/>
              </a:solidFill>
            </a:endParaRPr>
          </a:p>
          <a:p>
            <a:pPr algn="l"/>
            <a:r>
              <a:rPr lang="en-US" sz="2800" dirty="0">
                <a:solidFill>
                  <a:srgbClr val="C00000"/>
                </a:solidFill>
              </a:rPr>
              <a:t>Sacrificial Volunteer. </a:t>
            </a:r>
            <a:endParaRPr lang="en-US" sz="2800" dirty="0" smtClean="0">
              <a:solidFill>
                <a:srgbClr val="C00000"/>
              </a:solidFill>
            </a:endParaRPr>
          </a:p>
          <a:p>
            <a:pPr algn="l"/>
            <a:r>
              <a:rPr lang="en-US" sz="2800" dirty="0" smtClean="0">
                <a:solidFill>
                  <a:srgbClr val="C00000"/>
                </a:solidFill>
              </a:rPr>
              <a:t>Omnipotent Victor.</a:t>
            </a:r>
            <a:endParaRPr lang="en-SG" sz="28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339280" cy="385018"/>
          </a:xfrm>
        </p:spPr>
        <p:txBody>
          <a:bodyPr/>
          <a:lstStyle/>
          <a:p>
            <a:fld id="{6DFA44B5-A201-4E53-A08B-799D2617CD24}" type="slidenum">
              <a:rPr lang="en-SG" sz="4000" smtClean="0">
                <a:solidFill>
                  <a:srgbClr val="0000CC"/>
                </a:solidFill>
              </a:rPr>
              <a:t>7</a:t>
            </a:fld>
            <a:endParaRPr lang="en-SG" sz="4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14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16633"/>
            <a:ext cx="7774632" cy="432048"/>
          </a:xfrm>
        </p:spPr>
        <p:txBody>
          <a:bodyPr>
            <a:noAutofit/>
          </a:bodyPr>
          <a:lstStyle/>
          <a:p>
            <a:r>
              <a:rPr lang="en-SG" sz="2400" dirty="0" smtClean="0"/>
              <a:t>Good Friday Conference  – 19 April 19</a:t>
            </a:r>
            <a:endParaRPr lang="en-SG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881336"/>
            <a:ext cx="8496944" cy="5644008"/>
          </a:xfrm>
        </p:spPr>
        <p:txBody>
          <a:bodyPr>
            <a:normAutofit/>
          </a:bodyPr>
          <a:lstStyle/>
          <a:p>
            <a:pPr algn="l"/>
            <a:r>
              <a:rPr lang="en-US" sz="28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Timothy 2:20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a large house there are articles not only of gold and silver, but also of wood and clay; some are for special purposes and some for common use. </a:t>
            </a:r>
            <a:r>
              <a:rPr lang="en-US" sz="28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Those who cleanse themselves from the latter will be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instruments for special purposes, made holy, useful to the Master and prepared to do any good work.</a:t>
            </a:r>
            <a:endParaRPr lang="en-SG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800" dirty="0" smtClean="0">
              <a:solidFill>
                <a:schemeClr val="tx1"/>
              </a:solidFill>
            </a:endParaRPr>
          </a:p>
          <a:p>
            <a:pPr algn="l"/>
            <a:r>
              <a:rPr lang="en-US" sz="2800" dirty="0" smtClean="0">
                <a:solidFill>
                  <a:srgbClr val="0000CC"/>
                </a:solidFill>
              </a:rPr>
              <a:t>Choose wisely.</a:t>
            </a:r>
            <a:endParaRPr lang="en-SG" sz="2800" dirty="0" smtClean="0">
              <a:solidFill>
                <a:srgbClr val="0000CC"/>
              </a:solidFill>
            </a:endParaRPr>
          </a:p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- a </a:t>
            </a:r>
            <a:r>
              <a:rPr lang="en-US" sz="2800" dirty="0">
                <a:solidFill>
                  <a:schemeClr val="tx1"/>
                </a:solidFill>
              </a:rPr>
              <a:t>tool of Satan to harm others. </a:t>
            </a:r>
            <a:endParaRPr lang="en-US" sz="2800" dirty="0" smtClean="0">
              <a:solidFill>
                <a:schemeClr val="tx1"/>
              </a:solidFill>
            </a:endParaRPr>
          </a:p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or</a:t>
            </a:r>
          </a:p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- an </a:t>
            </a:r>
            <a:r>
              <a:rPr lang="en-US" sz="2800" dirty="0">
                <a:solidFill>
                  <a:schemeClr val="tx1"/>
                </a:solidFill>
              </a:rPr>
              <a:t>instrument of God to help/bless others. </a:t>
            </a:r>
            <a:endParaRPr lang="en-SG" sz="2800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339280" cy="385018"/>
          </a:xfrm>
        </p:spPr>
        <p:txBody>
          <a:bodyPr/>
          <a:lstStyle/>
          <a:p>
            <a:fld id="{6DFA44B5-A201-4E53-A08B-799D2617CD24}" type="slidenum">
              <a:rPr lang="en-SG" sz="4000" smtClean="0">
                <a:solidFill>
                  <a:srgbClr val="0000CC"/>
                </a:solidFill>
              </a:rPr>
              <a:t>8</a:t>
            </a:fld>
            <a:endParaRPr lang="en-SG" sz="4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13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16633"/>
            <a:ext cx="7774632" cy="432048"/>
          </a:xfrm>
        </p:spPr>
        <p:txBody>
          <a:bodyPr>
            <a:noAutofit/>
          </a:bodyPr>
          <a:lstStyle/>
          <a:p>
            <a:r>
              <a:rPr lang="en-SG" sz="2400" dirty="0" smtClean="0"/>
              <a:t>Good Friday Conference  – 19 April 19</a:t>
            </a:r>
            <a:endParaRPr lang="en-SG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881336"/>
            <a:ext cx="8496944" cy="5644008"/>
          </a:xfrm>
        </p:spPr>
        <p:txBody>
          <a:bodyPr>
            <a:normAutofit/>
          </a:bodyPr>
          <a:lstStyle/>
          <a:p>
            <a:pPr algn="l"/>
            <a:r>
              <a:rPr lang="en-US" sz="2800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Luke 22:4 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Judas went to the chief priests and the officers of the temple guard and discussed with them how he might betray Jesus. </a:t>
            </a:r>
            <a:r>
              <a:rPr lang="en-US" sz="2800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They were delighted and agreed to give him money. </a:t>
            </a:r>
            <a:r>
              <a:rPr lang="en-US" sz="2800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He consented, and watched for an opportunity to hand Jesus over to them when no crowd was present.</a:t>
            </a:r>
            <a:endParaRPr lang="en-SG" sz="28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SG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8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Matthew 26: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[Judas]  asked, “What are you willing to give me if I deliver him over to you?” So they counted out for him thirty pieces of silver.</a:t>
            </a:r>
            <a:endParaRPr lang="en-SG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SG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339280" cy="385018"/>
          </a:xfrm>
        </p:spPr>
        <p:txBody>
          <a:bodyPr/>
          <a:lstStyle/>
          <a:p>
            <a:fld id="{6DFA44B5-A201-4E53-A08B-799D2617CD24}" type="slidenum">
              <a:rPr lang="en-SG" sz="4000" smtClean="0">
                <a:solidFill>
                  <a:srgbClr val="0000CC"/>
                </a:solidFill>
              </a:rPr>
              <a:t>9</a:t>
            </a:fld>
            <a:endParaRPr lang="en-SG" sz="4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71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16633"/>
            <a:ext cx="7774632" cy="432048"/>
          </a:xfrm>
        </p:spPr>
        <p:txBody>
          <a:bodyPr>
            <a:noAutofit/>
          </a:bodyPr>
          <a:lstStyle/>
          <a:p>
            <a:r>
              <a:rPr lang="en-SG" sz="2400" dirty="0" smtClean="0"/>
              <a:t>Good Friday Conference  – 19 April 19</a:t>
            </a:r>
            <a:endParaRPr lang="en-SG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881336"/>
            <a:ext cx="8496944" cy="5644008"/>
          </a:xfrm>
        </p:spPr>
        <p:txBody>
          <a:bodyPr>
            <a:normAutofit/>
          </a:bodyPr>
          <a:lstStyle/>
          <a:p>
            <a:pPr algn="l"/>
            <a:r>
              <a:rPr lang="en-US" sz="28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Exodus 21:32 NLT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if the ox gores a slave…, the animal’s owner must pay the slave’s owner thirty silver coins. </a:t>
            </a:r>
            <a:endParaRPr lang="en-US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8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Zechariah 11:12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NLT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I said to them, “If you like, give me my wages, whatever I am worth; but only if you want to.” So they counted out for my wages thirty pieces of silver. </a:t>
            </a:r>
            <a:endParaRPr lang="en-SG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SG" sz="2800" dirty="0" smtClean="0"/>
          </a:p>
          <a:p>
            <a:pPr algn="l"/>
            <a:r>
              <a:rPr lang="en-US" sz="2800" dirty="0">
                <a:solidFill>
                  <a:srgbClr val="0000CC"/>
                </a:solidFill>
              </a:rPr>
              <a:t>Zechariah’s prophecy fulfilled in the betrayal of Jesus.</a:t>
            </a:r>
            <a:endParaRPr lang="en-SG" sz="2800" dirty="0">
              <a:solidFill>
                <a:srgbClr val="0000C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339280" cy="385018"/>
          </a:xfrm>
        </p:spPr>
        <p:txBody>
          <a:bodyPr/>
          <a:lstStyle/>
          <a:p>
            <a:fld id="{6DFA44B5-A201-4E53-A08B-799D2617CD24}" type="slidenum">
              <a:rPr lang="en-SG" sz="4000" smtClean="0">
                <a:solidFill>
                  <a:srgbClr val="0000CC"/>
                </a:solidFill>
              </a:rPr>
              <a:t>10</a:t>
            </a:fld>
            <a:endParaRPr lang="en-SG" sz="4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28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16633"/>
            <a:ext cx="7774632" cy="432048"/>
          </a:xfrm>
        </p:spPr>
        <p:txBody>
          <a:bodyPr>
            <a:noAutofit/>
          </a:bodyPr>
          <a:lstStyle/>
          <a:p>
            <a:r>
              <a:rPr lang="en-SG" sz="2400" dirty="0" smtClean="0"/>
              <a:t>Good Friday Conference  – 19 April 19</a:t>
            </a:r>
            <a:endParaRPr lang="en-SG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881336"/>
            <a:ext cx="8640960" cy="578802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1600" b="1" dirty="0">
                <a:solidFill>
                  <a:schemeClr val="tx1"/>
                </a:solidFill>
              </a:rPr>
              <a:t>Luke 22 – The Betrayal and the Lord’s Supper</a:t>
            </a:r>
            <a:endParaRPr lang="en-SG" sz="1600" dirty="0">
              <a:solidFill>
                <a:schemeClr val="tx1"/>
              </a:solidFill>
            </a:endParaRPr>
          </a:p>
          <a:p>
            <a:pPr algn="l"/>
            <a:r>
              <a:rPr lang="en-US" sz="1600" dirty="0">
                <a:solidFill>
                  <a:schemeClr val="tx1"/>
                </a:solidFill>
              </a:rPr>
              <a:t>– the preparation for the betrayal (Luke 22:1-6)</a:t>
            </a:r>
            <a:endParaRPr lang="en-SG" sz="1600" dirty="0">
              <a:solidFill>
                <a:schemeClr val="tx1"/>
              </a:solidFill>
            </a:endParaRP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– the </a:t>
            </a:r>
            <a:r>
              <a:rPr lang="en-US" sz="2800" dirty="0" smtClean="0">
                <a:solidFill>
                  <a:schemeClr val="tx1"/>
                </a:solidFill>
              </a:rPr>
              <a:t>provision </a:t>
            </a:r>
            <a:r>
              <a:rPr lang="en-US" sz="2800" dirty="0">
                <a:solidFill>
                  <a:schemeClr val="tx1"/>
                </a:solidFill>
              </a:rPr>
              <a:t>for the Passover meal (Luke 22:7-13) </a:t>
            </a:r>
            <a:endParaRPr lang="en-US" sz="2800" baseline="30000" dirty="0" smtClean="0">
              <a:solidFill>
                <a:srgbClr val="0000CC"/>
              </a:solidFill>
            </a:endParaRPr>
          </a:p>
          <a:p>
            <a:pPr algn="l"/>
            <a:endParaRPr lang="en-US" sz="2600" baseline="30000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600" baseline="300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Luke </a:t>
            </a:r>
            <a:r>
              <a:rPr lang="en-US" sz="2600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22: 7</a:t>
            </a:r>
            <a:r>
              <a:rPr lang="en-US" sz="2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Then came the day of Unleavened Bread on which the Passover lamb had to be sacrificed. </a:t>
            </a:r>
            <a:r>
              <a:rPr lang="en-US" sz="2600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2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Jesus sent Peter and John, saying, “Go and make preparations for us to eat the Passover.” </a:t>
            </a:r>
            <a:endParaRPr lang="en-US" sz="2600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600" baseline="300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26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“Where do you want us to prepare for it?” they asked.</a:t>
            </a:r>
            <a:endParaRPr lang="en-SG" sz="26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600" baseline="30000" dirty="0" smtClean="0">
              <a:solidFill>
                <a:srgbClr val="B808B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600" baseline="30000" dirty="0" smtClean="0">
                <a:solidFill>
                  <a:srgbClr val="B808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Luke </a:t>
            </a:r>
            <a:r>
              <a:rPr lang="en-US" sz="2600" baseline="30000" dirty="0">
                <a:solidFill>
                  <a:srgbClr val="B808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22:10</a:t>
            </a:r>
            <a:r>
              <a:rPr lang="en-US" sz="2600" dirty="0">
                <a:solidFill>
                  <a:srgbClr val="B808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“As you enter the city, a man carrying a jar of water will meet you. Follow him to the house that he enters.</a:t>
            </a:r>
            <a:endParaRPr lang="en-SG" sz="2600" dirty="0">
              <a:solidFill>
                <a:srgbClr val="B808B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600" baseline="30000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600" baseline="300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Luke </a:t>
            </a:r>
            <a:r>
              <a:rPr lang="en-US" sz="2600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22:12</a:t>
            </a:r>
            <a:r>
              <a:rPr lang="en-US" sz="2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He will show you a large room upstairs, all furnished. Make preparations there.”</a:t>
            </a:r>
            <a:endParaRPr lang="en-SG" sz="26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600" baseline="300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600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Luke 22:13</a:t>
            </a:r>
            <a:r>
              <a:rPr lang="en-US" sz="2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They left and found things just as Jesus had told them. So they prepared the Passover.</a:t>
            </a:r>
            <a:endParaRPr lang="en-SG" sz="26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SG" sz="2800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339280" cy="385018"/>
          </a:xfrm>
        </p:spPr>
        <p:txBody>
          <a:bodyPr/>
          <a:lstStyle/>
          <a:p>
            <a:fld id="{6DFA44B5-A201-4E53-A08B-799D2617CD24}" type="slidenum">
              <a:rPr lang="en-SG" sz="4000" smtClean="0">
                <a:solidFill>
                  <a:srgbClr val="0000CC"/>
                </a:solidFill>
              </a:rPr>
              <a:t>11</a:t>
            </a:fld>
            <a:endParaRPr lang="en-SG" sz="4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01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16633"/>
            <a:ext cx="7774632" cy="432048"/>
          </a:xfrm>
        </p:spPr>
        <p:txBody>
          <a:bodyPr>
            <a:noAutofit/>
          </a:bodyPr>
          <a:lstStyle/>
          <a:p>
            <a:r>
              <a:rPr lang="en-SG" sz="2400" dirty="0" smtClean="0"/>
              <a:t>Good Friday Conference  – 19 April 19</a:t>
            </a:r>
            <a:endParaRPr lang="en-SG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881336"/>
            <a:ext cx="8496944" cy="5644008"/>
          </a:xfrm>
        </p:spPr>
        <p:txBody>
          <a:bodyPr>
            <a:normAutofit/>
          </a:bodyPr>
          <a:lstStyle/>
          <a:p>
            <a:pPr algn="l"/>
            <a:endParaRPr lang="en-SG" sz="2800" dirty="0" smtClean="0">
              <a:solidFill>
                <a:srgbClr val="0000CC"/>
              </a:solidFill>
            </a:endParaRPr>
          </a:p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Hudson </a:t>
            </a:r>
            <a:r>
              <a:rPr lang="en-US" sz="2800" dirty="0">
                <a:solidFill>
                  <a:schemeClr val="tx1"/>
                </a:solidFill>
              </a:rPr>
              <a:t>Taylor: </a:t>
            </a:r>
            <a:endParaRPr lang="en-US" sz="2800" dirty="0" smtClean="0">
              <a:solidFill>
                <a:schemeClr val="tx1"/>
              </a:solidFill>
            </a:endParaRPr>
          </a:p>
          <a:p>
            <a:pPr algn="l"/>
            <a:r>
              <a:rPr lang="en-US" sz="2800" dirty="0" smtClean="0">
                <a:solidFill>
                  <a:srgbClr val="C00000"/>
                </a:solidFill>
              </a:rPr>
              <a:t>“</a:t>
            </a:r>
            <a:r>
              <a:rPr lang="en-US" sz="2800" dirty="0">
                <a:solidFill>
                  <a:srgbClr val="C00000"/>
                </a:solidFill>
              </a:rPr>
              <a:t>God's work done in God's way will never lack God's supply. </a:t>
            </a:r>
            <a:r>
              <a:rPr lang="en-US" sz="2800" dirty="0">
                <a:solidFill>
                  <a:schemeClr val="tx1"/>
                </a:solidFill>
              </a:rPr>
              <a:t>He is too wise a God to frustrate His purposes for lack of [resources], and He can just as easily supply them ahead of time as afterwards, and He much prefers doing so.”</a:t>
            </a:r>
            <a:endParaRPr lang="en-SG" sz="2800" dirty="0">
              <a:solidFill>
                <a:schemeClr val="tx1"/>
              </a:solidFill>
            </a:endParaRPr>
          </a:p>
          <a:p>
            <a:pPr algn="l"/>
            <a:endParaRPr lang="en-SG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339280" cy="385018"/>
          </a:xfrm>
        </p:spPr>
        <p:txBody>
          <a:bodyPr/>
          <a:lstStyle/>
          <a:p>
            <a:fld id="{6DFA44B5-A201-4E53-A08B-799D2617CD24}" type="slidenum">
              <a:rPr lang="en-SG" sz="4000" smtClean="0">
                <a:solidFill>
                  <a:srgbClr val="0000CC"/>
                </a:solidFill>
              </a:rPr>
              <a:t>12</a:t>
            </a:fld>
            <a:endParaRPr lang="en-SG" sz="4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0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16633"/>
            <a:ext cx="7774632" cy="432048"/>
          </a:xfrm>
        </p:spPr>
        <p:txBody>
          <a:bodyPr>
            <a:noAutofit/>
          </a:bodyPr>
          <a:lstStyle/>
          <a:p>
            <a:r>
              <a:rPr lang="en-SG" sz="2400" dirty="0" smtClean="0"/>
              <a:t>Good Friday Conference  – 19 April 19</a:t>
            </a:r>
            <a:endParaRPr lang="en-SG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881336"/>
            <a:ext cx="8496944" cy="5644008"/>
          </a:xfrm>
        </p:spPr>
        <p:txBody>
          <a:bodyPr>
            <a:normAutofit/>
          </a:bodyPr>
          <a:lstStyle/>
          <a:p>
            <a:pPr algn="l"/>
            <a:r>
              <a:rPr lang="en-US" sz="1700" b="1" dirty="0">
                <a:solidFill>
                  <a:schemeClr val="tx1"/>
                </a:solidFill>
              </a:rPr>
              <a:t>Luke 22 – The Betrayal and the Lord’s Supper</a:t>
            </a:r>
            <a:endParaRPr lang="en-SG" sz="1700" dirty="0">
              <a:solidFill>
                <a:schemeClr val="tx1"/>
              </a:solidFill>
            </a:endParaRPr>
          </a:p>
          <a:p>
            <a:pPr algn="l"/>
            <a:r>
              <a:rPr lang="en-US" sz="1700" dirty="0">
                <a:solidFill>
                  <a:schemeClr val="tx1"/>
                </a:solidFill>
              </a:rPr>
              <a:t>– the preparation for the betrayal (Luke 22:1-6)</a:t>
            </a:r>
            <a:endParaRPr lang="en-SG" sz="1700" dirty="0">
              <a:solidFill>
                <a:schemeClr val="tx1"/>
              </a:solidFill>
            </a:endParaRPr>
          </a:p>
          <a:p>
            <a:pPr algn="l"/>
            <a:r>
              <a:rPr lang="en-US" sz="1700" dirty="0">
                <a:solidFill>
                  <a:schemeClr val="tx1"/>
                </a:solidFill>
              </a:rPr>
              <a:t>– the provision of the Passover meal (Luke 22:7-13) </a:t>
            </a:r>
            <a:endParaRPr lang="en-SG" sz="1700" dirty="0">
              <a:solidFill>
                <a:schemeClr val="tx1"/>
              </a:solidFill>
            </a:endParaRPr>
          </a:p>
          <a:p>
            <a:pPr algn="l"/>
            <a:r>
              <a:rPr lang="en-US" sz="2800" dirty="0">
                <a:solidFill>
                  <a:srgbClr val="C00000"/>
                </a:solidFill>
              </a:rPr>
              <a:t>– the transition from Passover meal to the Lord’s Supper (Luke 22:14-20)</a:t>
            </a:r>
            <a:endParaRPr lang="en-SG" sz="2800" dirty="0">
              <a:solidFill>
                <a:srgbClr val="C00000"/>
              </a:solidFill>
            </a:endParaRPr>
          </a:p>
          <a:p>
            <a:pPr algn="l"/>
            <a:r>
              <a:rPr lang="en-US" sz="2800" dirty="0" smtClean="0">
                <a:solidFill>
                  <a:srgbClr val="0000CC"/>
                </a:solidFill>
              </a:rPr>
              <a:t>– </a:t>
            </a:r>
            <a:r>
              <a:rPr lang="en-US" sz="2800" dirty="0">
                <a:solidFill>
                  <a:srgbClr val="0000CC"/>
                </a:solidFill>
              </a:rPr>
              <a:t>the culmination of the Last Supper (Luke 22:14-18)</a:t>
            </a:r>
            <a:endParaRPr lang="en-SG" sz="2800" dirty="0">
              <a:solidFill>
                <a:srgbClr val="0000CC"/>
              </a:solidFill>
            </a:endParaRPr>
          </a:p>
          <a:p>
            <a:pPr algn="l"/>
            <a:r>
              <a:rPr lang="en-US" sz="2800" dirty="0" smtClean="0">
                <a:solidFill>
                  <a:srgbClr val="0000CC"/>
                </a:solidFill>
              </a:rPr>
              <a:t>– </a:t>
            </a:r>
            <a:r>
              <a:rPr lang="en-US" sz="2800" dirty="0">
                <a:solidFill>
                  <a:srgbClr val="0000CC"/>
                </a:solidFill>
              </a:rPr>
              <a:t>the institution of the Lord’s Supper (Luke 22:19-20)</a:t>
            </a:r>
            <a:endParaRPr lang="en-SG" sz="2800" dirty="0">
              <a:solidFill>
                <a:srgbClr val="0000CC"/>
              </a:solidFill>
            </a:endParaRP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 </a:t>
            </a:r>
            <a:endParaRPr lang="en-SG" sz="2800" dirty="0">
              <a:solidFill>
                <a:schemeClr val="tx1"/>
              </a:solidFill>
            </a:endParaRPr>
          </a:p>
          <a:p>
            <a:pPr algn="l"/>
            <a:r>
              <a:rPr lang="en-US" sz="28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Luke 22:14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the hour came, Jesus and his apostles reclined at the table. </a:t>
            </a:r>
            <a:r>
              <a:rPr lang="en-US" sz="28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he said to them, “I have eagerly desired to eat this Passover with you before I suffer. </a:t>
            </a:r>
            <a:endParaRPr lang="en-SG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SG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339280" cy="385018"/>
          </a:xfrm>
        </p:spPr>
        <p:txBody>
          <a:bodyPr/>
          <a:lstStyle/>
          <a:p>
            <a:fld id="{6DFA44B5-A201-4E53-A08B-799D2617CD24}" type="slidenum">
              <a:rPr lang="en-SG" sz="4000" smtClean="0">
                <a:solidFill>
                  <a:srgbClr val="0000CC"/>
                </a:solidFill>
              </a:rPr>
              <a:t>13</a:t>
            </a:fld>
            <a:endParaRPr lang="en-SG" sz="4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05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16633"/>
            <a:ext cx="7774632" cy="432048"/>
          </a:xfrm>
        </p:spPr>
        <p:txBody>
          <a:bodyPr>
            <a:noAutofit/>
          </a:bodyPr>
          <a:lstStyle/>
          <a:p>
            <a:r>
              <a:rPr lang="en-SG" sz="2400" dirty="0" smtClean="0"/>
              <a:t>Good Friday Conference  – 19 April 19</a:t>
            </a:r>
            <a:endParaRPr lang="en-SG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881336"/>
            <a:ext cx="8496944" cy="5644008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chemeClr val="tx1"/>
                </a:solidFill>
              </a:rPr>
              <a:t>The Passover meal </a:t>
            </a:r>
            <a:endParaRPr lang="en-US" sz="2800" dirty="0" smtClean="0">
              <a:solidFill>
                <a:schemeClr val="tx1"/>
              </a:solidFill>
            </a:endParaRPr>
          </a:p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- a </a:t>
            </a:r>
            <a:r>
              <a:rPr lang="en-US" sz="2800" dirty="0">
                <a:solidFill>
                  <a:schemeClr val="tx1"/>
                </a:solidFill>
              </a:rPr>
              <a:t>family meal. </a:t>
            </a:r>
            <a:endParaRPr lang="en-US" sz="2800" dirty="0" smtClean="0">
              <a:solidFill>
                <a:schemeClr val="tx1"/>
              </a:solidFill>
            </a:endParaRPr>
          </a:p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- Eaten with </a:t>
            </a:r>
            <a:r>
              <a:rPr lang="en-US" sz="2800" dirty="0">
                <a:solidFill>
                  <a:schemeClr val="tx1"/>
                </a:solidFill>
              </a:rPr>
              <a:t>family members and loved ones.  </a:t>
            </a:r>
            <a:endParaRPr lang="en-SG" sz="2800" dirty="0">
              <a:solidFill>
                <a:schemeClr val="tx1"/>
              </a:solidFill>
            </a:endParaRP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 </a:t>
            </a:r>
            <a:endParaRPr lang="en-SG" sz="2800" dirty="0">
              <a:solidFill>
                <a:schemeClr val="tx1"/>
              </a:solidFill>
            </a:endParaRPr>
          </a:p>
          <a:p>
            <a:pPr algn="l"/>
            <a:r>
              <a:rPr lang="en-US" sz="2800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Exodus 12:3 NLT 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Tell the whole community of Israel that on the tenth day of this month each man is to take a lamb for his family, one for each household. </a:t>
            </a:r>
            <a:r>
              <a:rPr lang="en-US" sz="2800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any household is too small for a whole lamb, they must share one with their nearest neighbor, having taken into account the number of people there are. </a:t>
            </a:r>
            <a:endParaRPr lang="en-SG" sz="28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SG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339280" cy="385018"/>
          </a:xfrm>
        </p:spPr>
        <p:txBody>
          <a:bodyPr/>
          <a:lstStyle/>
          <a:p>
            <a:fld id="{6DFA44B5-A201-4E53-A08B-799D2617CD24}" type="slidenum">
              <a:rPr lang="en-SG" sz="4000" smtClean="0">
                <a:solidFill>
                  <a:srgbClr val="0000CC"/>
                </a:solidFill>
              </a:rPr>
              <a:t>14</a:t>
            </a:fld>
            <a:endParaRPr lang="en-SG" sz="4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80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16633"/>
            <a:ext cx="7774632" cy="432048"/>
          </a:xfrm>
        </p:spPr>
        <p:txBody>
          <a:bodyPr>
            <a:noAutofit/>
          </a:bodyPr>
          <a:lstStyle/>
          <a:p>
            <a:r>
              <a:rPr lang="en-SG" sz="2400" dirty="0" smtClean="0"/>
              <a:t>Good Friday Conference  – 19 April 19</a:t>
            </a:r>
            <a:endParaRPr lang="en-SG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881336"/>
            <a:ext cx="8496944" cy="5644008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2800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Luke 22:16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will not eat it again until it finds fulfillment in the kingdom of God. </a:t>
            </a:r>
            <a:r>
              <a:rPr lang="en-US" sz="2800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After taking the cup, he gave thanks and said, “Take this and divide it among you. </a:t>
            </a:r>
            <a:r>
              <a:rPr lang="en-US" sz="2800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will not drink again from the fruit of the vine until the kingdom of </a:t>
            </a:r>
            <a:r>
              <a:rPr lang="en-US" sz="28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God 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comes</a:t>
            </a:r>
            <a:r>
              <a:rPr lang="en-US" sz="28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  <a:p>
            <a:pPr algn="l"/>
            <a:endParaRPr lang="en-US" sz="2800" dirty="0" smtClean="0"/>
          </a:p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Passover </a:t>
            </a:r>
            <a:r>
              <a:rPr lang="en-US" sz="2800" dirty="0">
                <a:solidFill>
                  <a:schemeClr val="tx1"/>
                </a:solidFill>
              </a:rPr>
              <a:t>meal </a:t>
            </a:r>
            <a:r>
              <a:rPr lang="en-US" sz="2800" dirty="0" smtClean="0">
                <a:solidFill>
                  <a:schemeClr val="tx1"/>
                </a:solidFill>
              </a:rPr>
              <a:t>-  the </a:t>
            </a:r>
            <a:r>
              <a:rPr lang="en-US" sz="2800" dirty="0">
                <a:solidFill>
                  <a:schemeClr val="tx1"/>
                </a:solidFill>
              </a:rPr>
              <a:t>beginning of the Jewish </a:t>
            </a:r>
            <a:r>
              <a:rPr lang="en-US" sz="2800" dirty="0" smtClean="0">
                <a:solidFill>
                  <a:schemeClr val="tx1"/>
                </a:solidFill>
              </a:rPr>
              <a:t>kingdom. </a:t>
            </a:r>
          </a:p>
          <a:p>
            <a:pPr algn="l"/>
            <a:endParaRPr lang="en-US" sz="2800" dirty="0" smtClean="0">
              <a:solidFill>
                <a:schemeClr val="tx1"/>
              </a:solidFill>
            </a:endParaRPr>
          </a:p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A </a:t>
            </a:r>
            <a:r>
              <a:rPr lang="en-US" sz="2800" dirty="0">
                <a:solidFill>
                  <a:schemeClr val="tx1"/>
                </a:solidFill>
              </a:rPr>
              <a:t>new family meal </a:t>
            </a:r>
            <a:r>
              <a:rPr lang="en-US" sz="2800" dirty="0" smtClean="0">
                <a:solidFill>
                  <a:schemeClr val="tx1"/>
                </a:solidFill>
              </a:rPr>
              <a:t>built </a:t>
            </a:r>
            <a:r>
              <a:rPr lang="en-US" sz="2800" dirty="0">
                <a:solidFill>
                  <a:schemeClr val="tx1"/>
                </a:solidFill>
              </a:rPr>
              <a:t>upon the Passover meal.  </a:t>
            </a:r>
            <a:endParaRPr lang="en-US" sz="2800" dirty="0" smtClean="0">
              <a:solidFill>
                <a:schemeClr val="tx1"/>
              </a:solidFill>
            </a:endParaRPr>
          </a:p>
          <a:p>
            <a:pPr algn="l"/>
            <a:endParaRPr lang="en-US" sz="2800" dirty="0" smtClean="0">
              <a:solidFill>
                <a:schemeClr val="tx1"/>
              </a:solidFill>
            </a:endParaRPr>
          </a:p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Last </a:t>
            </a:r>
            <a:r>
              <a:rPr lang="en-US" sz="2800" dirty="0">
                <a:solidFill>
                  <a:schemeClr val="tx1"/>
                </a:solidFill>
              </a:rPr>
              <a:t>Passover meal for Jesus before the </a:t>
            </a:r>
            <a:r>
              <a:rPr lang="en-US" sz="2800" dirty="0" smtClean="0">
                <a:solidFill>
                  <a:schemeClr val="tx1"/>
                </a:solidFill>
              </a:rPr>
              <a:t>Cross </a:t>
            </a:r>
          </a:p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= the </a:t>
            </a:r>
            <a:r>
              <a:rPr lang="en-US" sz="2800" dirty="0">
                <a:solidFill>
                  <a:schemeClr val="tx1"/>
                </a:solidFill>
              </a:rPr>
              <a:t>Last Supper. </a:t>
            </a:r>
            <a:endParaRPr lang="en-SG" sz="2800" dirty="0">
              <a:solidFill>
                <a:schemeClr val="tx1"/>
              </a:solidFill>
            </a:endParaRPr>
          </a:p>
          <a:p>
            <a:pPr algn="l"/>
            <a:endParaRPr lang="en-SG" sz="2800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339280" cy="385018"/>
          </a:xfrm>
        </p:spPr>
        <p:txBody>
          <a:bodyPr/>
          <a:lstStyle/>
          <a:p>
            <a:fld id="{6DFA44B5-A201-4E53-A08B-799D2617CD24}" type="slidenum">
              <a:rPr lang="en-SG" sz="4000" smtClean="0">
                <a:solidFill>
                  <a:srgbClr val="0000CC"/>
                </a:solidFill>
              </a:rPr>
              <a:t>15</a:t>
            </a:fld>
            <a:endParaRPr lang="en-SG" sz="4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1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16633"/>
            <a:ext cx="7774632" cy="432048"/>
          </a:xfrm>
        </p:spPr>
        <p:txBody>
          <a:bodyPr>
            <a:noAutofit/>
          </a:bodyPr>
          <a:lstStyle/>
          <a:p>
            <a:r>
              <a:rPr lang="en-SG" sz="2400" dirty="0" smtClean="0"/>
              <a:t>Good Friday Conference  – 19 April 19</a:t>
            </a:r>
            <a:endParaRPr lang="en-SG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881336"/>
            <a:ext cx="8496944" cy="5644008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sz="2800" dirty="0">
                <a:solidFill>
                  <a:schemeClr val="tx1"/>
                </a:solidFill>
              </a:rPr>
              <a:t>Jesus </a:t>
            </a:r>
            <a:r>
              <a:rPr lang="en-US" sz="2800" dirty="0" smtClean="0">
                <a:solidFill>
                  <a:schemeClr val="tx1"/>
                </a:solidFill>
              </a:rPr>
              <a:t>- </a:t>
            </a:r>
            <a:r>
              <a:rPr lang="en-US" sz="2800" dirty="0">
                <a:solidFill>
                  <a:schemeClr val="tx1"/>
                </a:solidFill>
              </a:rPr>
              <a:t>the true Passover </a:t>
            </a:r>
            <a:r>
              <a:rPr lang="en-US" sz="2800" dirty="0" smtClean="0">
                <a:solidFill>
                  <a:schemeClr val="tx1"/>
                </a:solidFill>
              </a:rPr>
              <a:t>Lamb</a:t>
            </a:r>
            <a:endParaRPr lang="en-US" sz="2800" baseline="30000" dirty="0">
              <a:solidFill>
                <a:schemeClr val="tx1"/>
              </a:solidFill>
            </a:endParaRPr>
          </a:p>
          <a:p>
            <a:pPr algn="l"/>
            <a:r>
              <a:rPr lang="en-US" sz="2800" baseline="300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800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Corinthians 5:7 NLT 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Christ, our Passover Lamb, has been sacrificed for us.  </a:t>
            </a:r>
            <a:endParaRPr lang="en-US" sz="2800" baseline="30000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800" baseline="300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 </a:t>
            </a:r>
            <a:r>
              <a:rPr lang="en-US" sz="2800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1:29 NLT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Lamb of God who takes away the sin of the world!</a:t>
            </a:r>
            <a:endParaRPr lang="en-SG" sz="28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800" dirty="0" smtClean="0">
              <a:solidFill>
                <a:schemeClr val="tx1"/>
              </a:solidFill>
            </a:endParaRPr>
          </a:p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The </a:t>
            </a:r>
            <a:r>
              <a:rPr lang="en-US" sz="2800" dirty="0">
                <a:solidFill>
                  <a:schemeClr val="tx1"/>
                </a:solidFill>
              </a:rPr>
              <a:t>Passover meal </a:t>
            </a:r>
            <a:r>
              <a:rPr lang="en-US" sz="2800" dirty="0" smtClean="0">
                <a:solidFill>
                  <a:schemeClr val="tx1"/>
                </a:solidFill>
              </a:rPr>
              <a:t>fulfilled </a:t>
            </a:r>
            <a:r>
              <a:rPr lang="en-US" sz="2800" dirty="0">
                <a:solidFill>
                  <a:schemeClr val="tx1"/>
                </a:solidFill>
              </a:rPr>
              <a:t>in Jesus. </a:t>
            </a:r>
            <a:endParaRPr lang="en-US" sz="2800" dirty="0" smtClean="0">
              <a:solidFill>
                <a:schemeClr val="tx1"/>
              </a:solidFill>
            </a:endParaRPr>
          </a:p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God has </a:t>
            </a:r>
            <a:r>
              <a:rPr lang="en-US" sz="2800" dirty="0">
                <a:solidFill>
                  <a:schemeClr val="tx1"/>
                </a:solidFill>
              </a:rPr>
              <a:t>given us a new family meal </a:t>
            </a:r>
            <a:r>
              <a:rPr lang="en-US" sz="2800" dirty="0" smtClean="0">
                <a:solidFill>
                  <a:schemeClr val="tx1"/>
                </a:solidFill>
              </a:rPr>
              <a:t>– </a:t>
            </a:r>
            <a:r>
              <a:rPr lang="en-US" sz="2800" dirty="0">
                <a:solidFill>
                  <a:schemeClr val="tx1"/>
                </a:solidFill>
              </a:rPr>
              <a:t>the Lord’s </a:t>
            </a:r>
            <a:r>
              <a:rPr lang="en-US" sz="2800" dirty="0" smtClean="0">
                <a:solidFill>
                  <a:schemeClr val="tx1"/>
                </a:solidFill>
              </a:rPr>
              <a:t>Supper or the Holy Communion.</a:t>
            </a:r>
            <a:endParaRPr lang="en-SG" sz="2800" dirty="0">
              <a:solidFill>
                <a:schemeClr val="tx1"/>
              </a:solidFill>
            </a:endParaRPr>
          </a:p>
          <a:p>
            <a:pPr algn="l"/>
            <a:endParaRPr lang="en-US" sz="2800" baseline="30000" dirty="0" smtClean="0">
              <a:solidFill>
                <a:srgbClr val="B808B0"/>
              </a:solidFill>
            </a:endParaRPr>
          </a:p>
          <a:p>
            <a:pPr algn="l"/>
            <a:r>
              <a:rPr lang="en-US" sz="2800" baseline="30000" dirty="0" smtClean="0">
                <a:solidFill>
                  <a:srgbClr val="B808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Luke </a:t>
            </a:r>
            <a:r>
              <a:rPr lang="en-US" sz="2800" baseline="30000" dirty="0">
                <a:solidFill>
                  <a:srgbClr val="B808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22:19</a:t>
            </a:r>
            <a:r>
              <a:rPr lang="en-US" sz="2800" dirty="0">
                <a:solidFill>
                  <a:srgbClr val="B808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he took bread, gave thanks and broke it, and gave it to them, saying, “This is my body given for you; do this in remembrance of me.” </a:t>
            </a:r>
            <a:r>
              <a:rPr lang="en-US" sz="2800" baseline="30000" dirty="0">
                <a:solidFill>
                  <a:srgbClr val="B808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2800" dirty="0">
                <a:solidFill>
                  <a:srgbClr val="B808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the same way, after the supper he took the cup, saying, “This cup is the new covenant in my blood, which is poured out for you.</a:t>
            </a:r>
            <a:endParaRPr lang="en-SG" sz="2800" dirty="0">
              <a:solidFill>
                <a:srgbClr val="B808B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SG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339280" cy="385018"/>
          </a:xfrm>
        </p:spPr>
        <p:txBody>
          <a:bodyPr/>
          <a:lstStyle/>
          <a:p>
            <a:fld id="{6DFA44B5-A201-4E53-A08B-799D2617CD24}" type="slidenum">
              <a:rPr lang="en-SG" sz="4000" smtClean="0">
                <a:solidFill>
                  <a:srgbClr val="0000CC"/>
                </a:solidFill>
              </a:rPr>
              <a:t>16</a:t>
            </a:fld>
            <a:endParaRPr lang="en-SG" sz="4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99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16633"/>
            <a:ext cx="7774632" cy="432048"/>
          </a:xfrm>
        </p:spPr>
        <p:txBody>
          <a:bodyPr>
            <a:noAutofit/>
          </a:bodyPr>
          <a:lstStyle/>
          <a:p>
            <a:r>
              <a:rPr lang="en-SG" sz="2400" dirty="0" smtClean="0"/>
              <a:t>Good Friday Conference  – 19 April 19</a:t>
            </a:r>
            <a:endParaRPr lang="en-SG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881336"/>
            <a:ext cx="8496944" cy="5644008"/>
          </a:xfrm>
        </p:spPr>
        <p:txBody>
          <a:bodyPr>
            <a:normAutofit/>
          </a:bodyPr>
          <a:lstStyle/>
          <a:p>
            <a:pPr algn="l"/>
            <a:r>
              <a:rPr lang="en-US" sz="2800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Luke 22:29 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I confer on you a kingdom, just as my Father conferred one on me, </a:t>
            </a:r>
            <a:r>
              <a:rPr lang="en-US" sz="2800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 that you may eat and drink at my table in my kingdom. </a:t>
            </a:r>
            <a:endParaRPr lang="en-US" sz="2800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800" dirty="0"/>
          </a:p>
          <a:p>
            <a:pPr algn="l"/>
            <a:r>
              <a:rPr lang="en-US" sz="2800" dirty="0" smtClean="0">
                <a:solidFill>
                  <a:srgbClr val="C00000"/>
                </a:solidFill>
              </a:rPr>
              <a:t>Jesus </a:t>
            </a:r>
            <a:r>
              <a:rPr lang="en-US" sz="2800" dirty="0">
                <a:solidFill>
                  <a:srgbClr val="C00000"/>
                </a:solidFill>
              </a:rPr>
              <a:t>saw beyond the </a:t>
            </a:r>
            <a:r>
              <a:rPr lang="en-US" sz="2800" i="1" dirty="0">
                <a:solidFill>
                  <a:srgbClr val="C00000"/>
                </a:solidFill>
              </a:rPr>
              <a:t>gory of the Cross </a:t>
            </a:r>
            <a:endParaRPr lang="en-US" sz="2800" i="1" dirty="0" smtClean="0">
              <a:solidFill>
                <a:srgbClr val="C00000"/>
              </a:solidFill>
            </a:endParaRPr>
          </a:p>
          <a:p>
            <a:pPr algn="l"/>
            <a:r>
              <a:rPr lang="en-US" sz="2800" dirty="0" smtClean="0">
                <a:solidFill>
                  <a:srgbClr val="C00000"/>
                </a:solidFill>
              </a:rPr>
              <a:t>                           to </a:t>
            </a:r>
            <a:r>
              <a:rPr lang="en-US" sz="2800" dirty="0">
                <a:solidFill>
                  <a:srgbClr val="C00000"/>
                </a:solidFill>
              </a:rPr>
              <a:t>the </a:t>
            </a:r>
            <a:r>
              <a:rPr lang="en-US" sz="2800" i="1" dirty="0">
                <a:solidFill>
                  <a:srgbClr val="C00000"/>
                </a:solidFill>
              </a:rPr>
              <a:t>glory of the Crown</a:t>
            </a:r>
            <a:r>
              <a:rPr lang="en-US" sz="2800" dirty="0">
                <a:solidFill>
                  <a:srgbClr val="C00000"/>
                </a:solidFill>
              </a:rPr>
              <a:t>.</a:t>
            </a:r>
            <a:endParaRPr lang="en-SG" sz="2800" dirty="0">
              <a:solidFill>
                <a:srgbClr val="C00000"/>
              </a:solidFill>
            </a:endParaRPr>
          </a:p>
          <a:p>
            <a:pPr algn="l"/>
            <a:endParaRPr lang="en-SG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339280" cy="385018"/>
          </a:xfrm>
        </p:spPr>
        <p:txBody>
          <a:bodyPr/>
          <a:lstStyle/>
          <a:p>
            <a:fld id="{6DFA44B5-A201-4E53-A08B-799D2617CD24}" type="slidenum">
              <a:rPr lang="en-SG" sz="4000" smtClean="0">
                <a:solidFill>
                  <a:srgbClr val="0000CC"/>
                </a:solidFill>
              </a:rPr>
              <a:t>17</a:t>
            </a:fld>
            <a:endParaRPr lang="en-SG" sz="4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50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16633"/>
            <a:ext cx="7774632" cy="432048"/>
          </a:xfrm>
        </p:spPr>
        <p:txBody>
          <a:bodyPr>
            <a:noAutofit/>
          </a:bodyPr>
          <a:lstStyle/>
          <a:p>
            <a:r>
              <a:rPr lang="en-SG" sz="2400" dirty="0" smtClean="0"/>
              <a:t>Good Friday Conference  – 19 April 19</a:t>
            </a:r>
            <a:endParaRPr lang="en-SG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881336"/>
            <a:ext cx="8496944" cy="5644008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chemeClr val="tx1"/>
                </a:solidFill>
              </a:rPr>
              <a:t>Is the Lord’s </a:t>
            </a:r>
            <a:r>
              <a:rPr lang="en-US" sz="2800" dirty="0" smtClean="0">
                <a:solidFill>
                  <a:schemeClr val="tx1"/>
                </a:solidFill>
              </a:rPr>
              <a:t>Supper</a:t>
            </a:r>
          </a:p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- worship?  or 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fellowship</a:t>
            </a:r>
            <a:r>
              <a:rPr lang="en-US" sz="2800" dirty="0">
                <a:solidFill>
                  <a:schemeClr val="tx1"/>
                </a:solidFill>
              </a:rPr>
              <a:t>? </a:t>
            </a:r>
            <a:endParaRPr lang="en-SG" sz="2800" dirty="0" smtClean="0">
              <a:solidFill>
                <a:schemeClr val="tx1"/>
              </a:solidFill>
            </a:endParaRPr>
          </a:p>
          <a:p>
            <a:pPr algn="l"/>
            <a:endParaRPr lang="en-US" sz="2800" baseline="30000" dirty="0" smtClean="0"/>
          </a:p>
          <a:p>
            <a:pPr algn="l"/>
            <a:r>
              <a:rPr lang="en-US" sz="2800" baseline="300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Luke </a:t>
            </a:r>
            <a:r>
              <a:rPr lang="en-US" sz="2800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22:19 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he took bread, gave thanks and broke it, and gave it to them, saying, “This is my body given for you; do this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remembrance of me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.” </a:t>
            </a:r>
            <a:endParaRPr lang="en-SG" sz="28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Tx/>
              <a:buChar char="-"/>
            </a:pPr>
            <a:endParaRPr lang="en-SG" sz="2800" dirty="0" smtClean="0">
              <a:solidFill>
                <a:schemeClr val="tx1"/>
              </a:solidFill>
            </a:endParaRP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The Lord’s Supper is our worship as we lovingly remember Jesus’ death on the cross.  </a:t>
            </a:r>
            <a:endParaRPr lang="en-SG" sz="2800" dirty="0">
              <a:solidFill>
                <a:schemeClr val="tx1"/>
              </a:solidFill>
            </a:endParaRPr>
          </a:p>
          <a:p>
            <a:pPr algn="l"/>
            <a:endParaRPr lang="en-SG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339280" cy="385018"/>
          </a:xfrm>
        </p:spPr>
        <p:txBody>
          <a:bodyPr/>
          <a:lstStyle/>
          <a:p>
            <a:fld id="{6DFA44B5-A201-4E53-A08B-799D2617CD24}" type="slidenum">
              <a:rPr lang="en-SG" sz="4000" smtClean="0">
                <a:solidFill>
                  <a:srgbClr val="0000CC"/>
                </a:solidFill>
              </a:rPr>
              <a:t>18</a:t>
            </a:fld>
            <a:endParaRPr lang="en-SG" sz="4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11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16633"/>
            <a:ext cx="7774632" cy="432048"/>
          </a:xfrm>
        </p:spPr>
        <p:txBody>
          <a:bodyPr>
            <a:noAutofit/>
          </a:bodyPr>
          <a:lstStyle/>
          <a:p>
            <a:r>
              <a:rPr lang="en-SG" sz="2400" dirty="0" smtClean="0"/>
              <a:t>Good Friday Conference  – 19 April 19</a:t>
            </a:r>
            <a:endParaRPr lang="en-SG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881336"/>
            <a:ext cx="8496944" cy="5644008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A </a:t>
            </a:r>
            <a:r>
              <a:rPr lang="en-US" sz="2800" dirty="0">
                <a:solidFill>
                  <a:schemeClr val="tx1"/>
                </a:solidFill>
              </a:rPr>
              <a:t>family meal. </a:t>
            </a:r>
            <a:endParaRPr lang="en-US" sz="2800" dirty="0" smtClean="0">
              <a:solidFill>
                <a:schemeClr val="tx1"/>
              </a:solidFill>
            </a:endParaRPr>
          </a:p>
          <a:p>
            <a:pPr algn="l"/>
            <a:endParaRPr lang="en-US" sz="2800" baseline="30000" dirty="0">
              <a:solidFill>
                <a:schemeClr val="tx1"/>
              </a:solidFill>
            </a:endParaRPr>
          </a:p>
          <a:p>
            <a:pPr algn="l"/>
            <a:r>
              <a:rPr lang="en-US" sz="2800" baseline="300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800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Corinthians 10:16a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NLT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When we bless the cup at the Lord’s Table, aren’t we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sharing (</a:t>
            </a:r>
            <a:r>
              <a:rPr lang="en-US" sz="28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koinonia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blood of </a:t>
            </a:r>
            <a:endParaRPr lang="en-US" sz="2800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8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Christ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And when we break the bread, aren’t we </a:t>
            </a:r>
            <a:endParaRPr lang="en-US" sz="2800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sharing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koinonia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in the body of Christ? </a:t>
            </a:r>
            <a:r>
              <a:rPr lang="en-SG" sz="28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300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en-US" sz="28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8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though 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are many, we all eat from one loaf of bread, showing that we are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body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SG" sz="28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339280" cy="385018"/>
          </a:xfrm>
        </p:spPr>
        <p:txBody>
          <a:bodyPr/>
          <a:lstStyle/>
          <a:p>
            <a:fld id="{6DFA44B5-A201-4E53-A08B-799D2617CD24}" type="slidenum">
              <a:rPr lang="en-SG" sz="4000" smtClean="0">
                <a:solidFill>
                  <a:srgbClr val="0000CC"/>
                </a:solidFill>
              </a:rPr>
              <a:t>19</a:t>
            </a:fld>
            <a:endParaRPr lang="en-SG" sz="4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35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16633"/>
            <a:ext cx="7774632" cy="432048"/>
          </a:xfrm>
        </p:spPr>
        <p:txBody>
          <a:bodyPr>
            <a:noAutofit/>
          </a:bodyPr>
          <a:lstStyle/>
          <a:p>
            <a:r>
              <a:rPr lang="en-SG" sz="2400" dirty="0" smtClean="0"/>
              <a:t>Good Friday Conference  – 19 April 19</a:t>
            </a:r>
            <a:endParaRPr lang="en-SG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881336"/>
            <a:ext cx="8496944" cy="5644008"/>
          </a:xfrm>
        </p:spPr>
        <p:txBody>
          <a:bodyPr>
            <a:normAutofit/>
          </a:bodyPr>
          <a:lstStyle/>
          <a:p>
            <a:pPr algn="l"/>
            <a:r>
              <a:rPr lang="en-US" sz="28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Luke 22:20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the same way, after the supper he took the cup, saying, “This cup is the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covenant in my blood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which is poured out for you.</a:t>
            </a:r>
            <a:endParaRPr lang="en-SG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 </a:t>
            </a:r>
            <a:endParaRPr lang="en-SG" sz="2800" dirty="0">
              <a:solidFill>
                <a:schemeClr val="tx1"/>
              </a:solidFill>
            </a:endParaRPr>
          </a:p>
          <a:p>
            <a:pPr algn="l"/>
            <a:r>
              <a:rPr lang="en-US" sz="2800" dirty="0" smtClean="0">
                <a:solidFill>
                  <a:srgbClr val="B808B0"/>
                </a:solidFill>
              </a:rPr>
              <a:t>What </a:t>
            </a:r>
            <a:r>
              <a:rPr lang="en-US" sz="2800" dirty="0">
                <a:solidFill>
                  <a:srgbClr val="B808B0"/>
                </a:solidFill>
              </a:rPr>
              <a:t>is this new covenant?</a:t>
            </a:r>
            <a:endParaRPr lang="en-SG" sz="2800" dirty="0">
              <a:solidFill>
                <a:srgbClr val="B808B0"/>
              </a:solidFill>
            </a:endParaRPr>
          </a:p>
          <a:p>
            <a:pPr algn="l"/>
            <a:endParaRPr lang="en-SG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339280" cy="385018"/>
          </a:xfrm>
        </p:spPr>
        <p:txBody>
          <a:bodyPr/>
          <a:lstStyle/>
          <a:p>
            <a:fld id="{6DFA44B5-A201-4E53-A08B-799D2617CD24}" type="slidenum">
              <a:rPr lang="en-SG" sz="4000" smtClean="0">
                <a:solidFill>
                  <a:srgbClr val="0000CC"/>
                </a:solidFill>
              </a:rPr>
              <a:t>20</a:t>
            </a:fld>
            <a:endParaRPr lang="en-SG" sz="4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95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16633"/>
            <a:ext cx="7774632" cy="432048"/>
          </a:xfrm>
        </p:spPr>
        <p:txBody>
          <a:bodyPr>
            <a:noAutofit/>
          </a:bodyPr>
          <a:lstStyle/>
          <a:p>
            <a:r>
              <a:rPr lang="en-SG" sz="2400" dirty="0" smtClean="0"/>
              <a:t>Good Friday Conference  – 19 April 19</a:t>
            </a:r>
            <a:endParaRPr lang="en-SG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881336"/>
            <a:ext cx="8496944" cy="5644008"/>
          </a:xfrm>
        </p:spPr>
        <p:txBody>
          <a:bodyPr>
            <a:normAutofit/>
          </a:bodyPr>
          <a:lstStyle/>
          <a:p>
            <a:pPr algn="l"/>
            <a:r>
              <a:rPr lang="en-US" sz="24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Jeremiah 31:33 NLT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“But this is the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covenant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will make with the people of Israel on that day,” says the Lord. “</a:t>
            </a:r>
            <a:r>
              <a:rPr lang="en-US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will put my instructions deep within them, and I will write them on their hearts. I will be their God, and they will be my people.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400" baseline="30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400" baseline="30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they will not need to teach their neighbors, nor will they need to teach their relatives, saying, ‘You should know the Lord.’ </a:t>
            </a:r>
            <a:r>
              <a:rPr lang="en-US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everyone, from the least to the greatest, will know me already,” says the Lord.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“And I will forgive their wickedness, and I will never again remember their sins.”</a:t>
            </a:r>
            <a:endParaRPr lang="en-SG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SG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339280" cy="385018"/>
          </a:xfrm>
        </p:spPr>
        <p:txBody>
          <a:bodyPr/>
          <a:lstStyle/>
          <a:p>
            <a:fld id="{6DFA44B5-A201-4E53-A08B-799D2617CD24}" type="slidenum">
              <a:rPr lang="en-SG" sz="4000" smtClean="0">
                <a:solidFill>
                  <a:srgbClr val="0000CC"/>
                </a:solidFill>
              </a:rPr>
              <a:t>21</a:t>
            </a:fld>
            <a:endParaRPr lang="en-SG" sz="4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26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16633"/>
            <a:ext cx="7774632" cy="432048"/>
          </a:xfrm>
        </p:spPr>
        <p:txBody>
          <a:bodyPr>
            <a:noAutofit/>
          </a:bodyPr>
          <a:lstStyle/>
          <a:p>
            <a:r>
              <a:rPr lang="en-SG" sz="2400" dirty="0" smtClean="0"/>
              <a:t>Good Friday Conference  – 19 April 19</a:t>
            </a:r>
            <a:endParaRPr lang="en-SG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881336"/>
            <a:ext cx="8496944" cy="5644008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chemeClr val="tx1"/>
                </a:solidFill>
              </a:rPr>
              <a:t>The Lord’s Supper celebrates the new covenant. </a:t>
            </a:r>
            <a:endParaRPr lang="en-US" sz="2800" dirty="0" smtClean="0">
              <a:solidFill>
                <a:schemeClr val="tx1"/>
              </a:solidFill>
            </a:endParaRPr>
          </a:p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Key </a:t>
            </a:r>
            <a:r>
              <a:rPr lang="en-US" sz="2800" dirty="0">
                <a:solidFill>
                  <a:schemeClr val="tx1"/>
                </a:solidFill>
              </a:rPr>
              <a:t>element of the new covenant </a:t>
            </a:r>
            <a:r>
              <a:rPr lang="en-US" sz="2800" dirty="0" smtClean="0">
                <a:solidFill>
                  <a:schemeClr val="tx1"/>
                </a:solidFill>
              </a:rPr>
              <a:t>- we </a:t>
            </a:r>
            <a:r>
              <a:rPr lang="en-US" sz="2800" dirty="0">
                <a:solidFill>
                  <a:schemeClr val="tx1"/>
                </a:solidFill>
              </a:rPr>
              <a:t>can know God intimately. </a:t>
            </a:r>
            <a:endParaRPr lang="en-US" sz="2800" dirty="0" smtClean="0">
              <a:solidFill>
                <a:schemeClr val="tx1"/>
              </a:solidFill>
            </a:endParaRPr>
          </a:p>
          <a:p>
            <a:pPr algn="l"/>
            <a:endParaRPr lang="en-US" sz="2800" dirty="0">
              <a:solidFill>
                <a:schemeClr val="tx1"/>
              </a:solidFill>
            </a:endParaRPr>
          </a:p>
          <a:p>
            <a:pPr algn="l"/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 15: 4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Remain in me, as I also remain in you. No branch can bear fruit by itself; it must remain in the vine. Neither can you bear fruit unless you remain in me. </a:t>
            </a:r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800" baseline="30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800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“I am the vine; you are the branches. If you remain in me and I in you, you will bear much fruit; apart from me you can do nothing.</a:t>
            </a:r>
            <a:endParaRPr lang="en-SG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339280" cy="385018"/>
          </a:xfrm>
        </p:spPr>
        <p:txBody>
          <a:bodyPr/>
          <a:lstStyle/>
          <a:p>
            <a:fld id="{6DFA44B5-A201-4E53-A08B-799D2617CD24}" type="slidenum">
              <a:rPr lang="en-SG" sz="4000" smtClean="0">
                <a:solidFill>
                  <a:srgbClr val="0000CC"/>
                </a:solidFill>
              </a:rPr>
              <a:t>22</a:t>
            </a:fld>
            <a:endParaRPr lang="en-SG" sz="4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30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16633"/>
            <a:ext cx="7774632" cy="432048"/>
          </a:xfrm>
        </p:spPr>
        <p:txBody>
          <a:bodyPr>
            <a:noAutofit/>
          </a:bodyPr>
          <a:lstStyle/>
          <a:p>
            <a:r>
              <a:rPr lang="en-SG" sz="2400" dirty="0" smtClean="0"/>
              <a:t>Good Friday Conference  – 19 April 19</a:t>
            </a:r>
            <a:endParaRPr lang="en-SG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881336"/>
            <a:ext cx="8496944" cy="5644008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chemeClr val="tx1"/>
                </a:solidFill>
              </a:rPr>
              <a:t>The Lord’s Supper reminds us of 3 things</a:t>
            </a:r>
            <a:endParaRPr lang="en-SG" sz="2800" dirty="0">
              <a:solidFill>
                <a:schemeClr val="tx1"/>
              </a:solidFill>
            </a:endParaRP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- the priority of remaining in Christ and </a:t>
            </a:r>
            <a:endParaRPr lang="en-SG" sz="2800" dirty="0">
              <a:solidFill>
                <a:schemeClr val="tx1"/>
              </a:solidFill>
            </a:endParaRP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- the privilege of intimately knowing Jesus</a:t>
            </a:r>
            <a:endParaRPr lang="en-SG" sz="2800" dirty="0">
              <a:solidFill>
                <a:schemeClr val="tx1"/>
              </a:solidFill>
            </a:endParaRPr>
          </a:p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- the </a:t>
            </a:r>
            <a:r>
              <a:rPr lang="en-US" sz="2800" dirty="0">
                <a:solidFill>
                  <a:schemeClr val="tx1"/>
                </a:solidFill>
              </a:rPr>
              <a:t>producing of fruit in our </a:t>
            </a:r>
            <a:r>
              <a:rPr lang="en-US" sz="2800" dirty="0" smtClean="0">
                <a:solidFill>
                  <a:schemeClr val="tx1"/>
                </a:solidFill>
              </a:rPr>
              <a:t>lives</a:t>
            </a:r>
            <a:endParaRPr lang="en-US" sz="2800" dirty="0">
              <a:solidFill>
                <a:schemeClr val="tx1"/>
              </a:solidFill>
            </a:endParaRPr>
          </a:p>
          <a:p>
            <a:pPr marL="457200" indent="-457200" algn="l">
              <a:buFontTx/>
              <a:buChar char="-"/>
            </a:pPr>
            <a:endParaRPr lang="en-SG" sz="2800" dirty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rgbClr val="C00000"/>
                </a:solidFill>
              </a:rPr>
              <a:t>Are </a:t>
            </a:r>
            <a:r>
              <a:rPr lang="en-US" sz="2800" dirty="0">
                <a:solidFill>
                  <a:srgbClr val="C00000"/>
                </a:solidFill>
              </a:rPr>
              <a:t>you abiding in Christ?</a:t>
            </a:r>
            <a:endParaRPr lang="en-SG" sz="2800" dirty="0">
              <a:solidFill>
                <a:srgbClr val="C00000"/>
              </a:solidFill>
            </a:endParaRPr>
          </a:p>
          <a:p>
            <a:r>
              <a:rPr lang="en-US" sz="2800" dirty="0">
                <a:solidFill>
                  <a:srgbClr val="C00000"/>
                </a:solidFill>
              </a:rPr>
              <a:t>Are you closer to Jesus compared to last week?</a:t>
            </a:r>
            <a:endParaRPr lang="en-SG" sz="2800" dirty="0">
              <a:solidFill>
                <a:srgbClr val="C00000"/>
              </a:solidFill>
            </a:endParaRPr>
          </a:p>
          <a:p>
            <a:r>
              <a:rPr lang="en-US" sz="2800" dirty="0">
                <a:solidFill>
                  <a:srgbClr val="C00000"/>
                </a:solidFill>
              </a:rPr>
              <a:t>Are you fruitful – growing in Christlikeness?</a:t>
            </a:r>
            <a:endParaRPr lang="en-SG" sz="2800" dirty="0">
              <a:solidFill>
                <a:srgbClr val="C00000"/>
              </a:solidFill>
            </a:endParaRPr>
          </a:p>
          <a:p>
            <a:pPr algn="l"/>
            <a:endParaRPr lang="en-SG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339280" cy="385018"/>
          </a:xfrm>
        </p:spPr>
        <p:txBody>
          <a:bodyPr/>
          <a:lstStyle/>
          <a:p>
            <a:fld id="{6DFA44B5-A201-4E53-A08B-799D2617CD24}" type="slidenum">
              <a:rPr lang="en-SG" sz="4000" smtClean="0">
                <a:solidFill>
                  <a:srgbClr val="0000CC"/>
                </a:solidFill>
              </a:rPr>
              <a:t>23</a:t>
            </a:fld>
            <a:endParaRPr lang="en-SG" sz="4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86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16633"/>
            <a:ext cx="7774632" cy="432048"/>
          </a:xfrm>
        </p:spPr>
        <p:txBody>
          <a:bodyPr>
            <a:noAutofit/>
          </a:bodyPr>
          <a:lstStyle/>
          <a:p>
            <a:r>
              <a:rPr lang="en-SG" sz="2400" dirty="0" smtClean="0"/>
              <a:t>Good Friday Conference  – 19 April 19</a:t>
            </a:r>
            <a:endParaRPr lang="en-SG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881336"/>
            <a:ext cx="8496944" cy="5644008"/>
          </a:xfrm>
        </p:spPr>
        <p:txBody>
          <a:bodyPr>
            <a:normAutofit/>
          </a:bodyPr>
          <a:lstStyle/>
          <a:p>
            <a:pPr algn="l"/>
            <a:r>
              <a:rPr lang="en-US" sz="1700" b="1" dirty="0">
                <a:solidFill>
                  <a:schemeClr val="tx1"/>
                </a:solidFill>
              </a:rPr>
              <a:t>Luke 22 – The Betrayal and the Lord’s Supper</a:t>
            </a:r>
            <a:endParaRPr lang="en-SG" sz="1700" dirty="0">
              <a:solidFill>
                <a:schemeClr val="tx1"/>
              </a:solidFill>
            </a:endParaRPr>
          </a:p>
          <a:p>
            <a:pPr algn="l"/>
            <a:r>
              <a:rPr lang="en-US" sz="1700" dirty="0">
                <a:solidFill>
                  <a:schemeClr val="tx1"/>
                </a:solidFill>
              </a:rPr>
              <a:t>– the preparation for the betrayal (Luke 22:1-6)</a:t>
            </a:r>
            <a:endParaRPr lang="en-SG" sz="1700" dirty="0">
              <a:solidFill>
                <a:schemeClr val="tx1"/>
              </a:solidFill>
            </a:endParaRPr>
          </a:p>
          <a:p>
            <a:pPr algn="l"/>
            <a:r>
              <a:rPr lang="en-US" sz="1700" dirty="0">
                <a:solidFill>
                  <a:schemeClr val="tx1"/>
                </a:solidFill>
              </a:rPr>
              <a:t>– the preparation of the Passover meal (Luke 22:7-13)</a:t>
            </a:r>
            <a:endParaRPr lang="en-SG" sz="1700" dirty="0">
              <a:solidFill>
                <a:schemeClr val="tx1"/>
              </a:solidFill>
            </a:endParaRPr>
          </a:p>
          <a:p>
            <a:pPr algn="l"/>
            <a:r>
              <a:rPr lang="en-US" sz="1700" dirty="0">
                <a:solidFill>
                  <a:schemeClr val="tx1"/>
                </a:solidFill>
              </a:rPr>
              <a:t>– the transition from Passover meal to the Lord’s Supper (Luke 22:14-20)</a:t>
            </a:r>
            <a:endParaRPr lang="en-SG" sz="1700" dirty="0">
              <a:solidFill>
                <a:schemeClr val="tx1"/>
              </a:solidFill>
            </a:endParaRPr>
          </a:p>
          <a:p>
            <a:pPr algn="l"/>
            <a:r>
              <a:rPr lang="en-US" sz="1700" dirty="0">
                <a:solidFill>
                  <a:schemeClr val="tx1"/>
                </a:solidFill>
              </a:rPr>
              <a:t>	– the culmination of the Last Supper (Luke 22:14-18)</a:t>
            </a:r>
            <a:endParaRPr lang="en-SG" sz="1700" dirty="0">
              <a:solidFill>
                <a:schemeClr val="tx1"/>
              </a:solidFill>
            </a:endParaRPr>
          </a:p>
          <a:p>
            <a:pPr algn="l"/>
            <a:r>
              <a:rPr lang="en-US" sz="1700" dirty="0">
                <a:solidFill>
                  <a:schemeClr val="tx1"/>
                </a:solidFill>
              </a:rPr>
              <a:t>	– the institution of the Lord’s Supper (Luke 22:19-20)</a:t>
            </a:r>
            <a:endParaRPr lang="en-SG" sz="1700" dirty="0">
              <a:solidFill>
                <a:schemeClr val="tx1"/>
              </a:solidFill>
            </a:endParaRP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– the identification of </a:t>
            </a:r>
            <a:r>
              <a:rPr lang="en-US" sz="2800" dirty="0" smtClean="0">
                <a:solidFill>
                  <a:schemeClr val="tx1"/>
                </a:solidFill>
              </a:rPr>
              <a:t>the </a:t>
            </a:r>
            <a:r>
              <a:rPr lang="en-US" sz="2800" dirty="0">
                <a:solidFill>
                  <a:schemeClr val="tx1"/>
                </a:solidFill>
              </a:rPr>
              <a:t>betrayer (Luke 22:21-22</a:t>
            </a:r>
            <a:r>
              <a:rPr lang="en-US" sz="2800" dirty="0" smtClean="0">
                <a:solidFill>
                  <a:schemeClr val="tx1"/>
                </a:solidFill>
              </a:rPr>
              <a:t>)</a:t>
            </a:r>
          </a:p>
          <a:p>
            <a:pPr algn="l"/>
            <a:endParaRPr lang="en-US" sz="2800" baseline="30000" dirty="0" smtClean="0">
              <a:solidFill>
                <a:schemeClr val="tx1"/>
              </a:solidFill>
            </a:endParaRPr>
          </a:p>
          <a:p>
            <a:pPr algn="l"/>
            <a:r>
              <a:rPr lang="en-US" sz="2800" baseline="300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Luke </a:t>
            </a:r>
            <a:r>
              <a:rPr lang="en-US" sz="2800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22: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the hand of him who is going to betray me is with mine on the table. </a:t>
            </a:r>
            <a:r>
              <a:rPr lang="en-US" sz="2800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Son of Man will go as it has been decreed. But woe to that man who betrays him</a:t>
            </a:r>
            <a:r>
              <a:rPr lang="en-US" sz="28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!”</a:t>
            </a:r>
          </a:p>
          <a:p>
            <a:pPr algn="l"/>
            <a:endParaRPr lang="en-US" sz="2800" dirty="0">
              <a:solidFill>
                <a:srgbClr val="C00000"/>
              </a:solidFill>
            </a:endParaRPr>
          </a:p>
          <a:p>
            <a:endParaRPr lang="en-SG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339280" cy="385018"/>
          </a:xfrm>
        </p:spPr>
        <p:txBody>
          <a:bodyPr/>
          <a:lstStyle/>
          <a:p>
            <a:fld id="{6DFA44B5-A201-4E53-A08B-799D2617CD24}" type="slidenum">
              <a:rPr lang="en-SG" sz="4000" smtClean="0">
                <a:solidFill>
                  <a:srgbClr val="0000CC"/>
                </a:solidFill>
              </a:rPr>
              <a:t>24</a:t>
            </a:fld>
            <a:endParaRPr lang="en-SG" sz="4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82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16633"/>
            <a:ext cx="7774632" cy="432048"/>
          </a:xfrm>
        </p:spPr>
        <p:txBody>
          <a:bodyPr>
            <a:noAutofit/>
          </a:bodyPr>
          <a:lstStyle/>
          <a:p>
            <a:r>
              <a:rPr lang="en-SG" sz="2400" dirty="0" smtClean="0"/>
              <a:t>Good Friday Conference  – 19 April 19</a:t>
            </a:r>
            <a:endParaRPr lang="en-SG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881336"/>
            <a:ext cx="8496944" cy="5644008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>
                <a:solidFill>
                  <a:srgbClr val="C00000"/>
                </a:solidFill>
              </a:rPr>
              <a:t> </a:t>
            </a:r>
            <a:r>
              <a:rPr lang="en-US" sz="2800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Luke 22:23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They began to question among themselves which of them it might be </a:t>
            </a:r>
            <a:r>
              <a:rPr lang="en-US" sz="28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would do this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SG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800" baseline="30000" dirty="0" smtClean="0"/>
          </a:p>
          <a:p>
            <a:r>
              <a:rPr lang="en-US" sz="2800" dirty="0" smtClean="0">
                <a:solidFill>
                  <a:schemeClr val="tx1"/>
                </a:solidFill>
              </a:rPr>
              <a:t>Who will betray Jesus? </a:t>
            </a:r>
            <a:endParaRPr lang="en-US" sz="2800" baseline="30000" dirty="0" smtClean="0">
              <a:solidFill>
                <a:schemeClr val="tx1"/>
              </a:solidFill>
            </a:endParaRPr>
          </a:p>
          <a:p>
            <a:pPr algn="l"/>
            <a:endParaRPr lang="en-US" sz="2800" baseline="30000" dirty="0"/>
          </a:p>
          <a:p>
            <a:pPr algn="l"/>
            <a:endParaRPr lang="en-US" sz="2800" baseline="30000" dirty="0" smtClean="0">
              <a:solidFill>
                <a:srgbClr val="0000CC"/>
              </a:solidFill>
            </a:endParaRPr>
          </a:p>
          <a:p>
            <a:pPr algn="l"/>
            <a:r>
              <a:rPr lang="en-US" sz="2800" baseline="300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Matthew </a:t>
            </a:r>
            <a:r>
              <a:rPr lang="en-US" sz="2800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26: 22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They were very sad and began to say to him one after the other, “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Surely you don’t mean me, Lord?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endParaRPr lang="en-US" sz="2800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800" baseline="30000" dirty="0">
              <a:solidFill>
                <a:schemeClr val="tx1"/>
              </a:solidFill>
            </a:endParaRPr>
          </a:p>
          <a:p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Are </a:t>
            </a:r>
            <a:r>
              <a:rPr lang="en-US" sz="2800" smtClean="0">
                <a:solidFill>
                  <a:srgbClr val="FF0000"/>
                </a:solidFill>
              </a:rPr>
              <a:t>you the </a:t>
            </a:r>
            <a:r>
              <a:rPr lang="en-US" sz="2800" dirty="0" smtClean="0">
                <a:solidFill>
                  <a:srgbClr val="FF0000"/>
                </a:solidFill>
              </a:rPr>
              <a:t>betrayer?</a:t>
            </a:r>
            <a:endParaRPr lang="en-SG" sz="2800" dirty="0">
              <a:solidFill>
                <a:srgbClr val="FF0000"/>
              </a:solidFill>
            </a:endParaRPr>
          </a:p>
          <a:p>
            <a:pPr algn="l"/>
            <a:endParaRPr lang="en-SG" sz="2800" dirty="0">
              <a:solidFill>
                <a:srgbClr val="0000C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339280" cy="385018"/>
          </a:xfrm>
        </p:spPr>
        <p:txBody>
          <a:bodyPr/>
          <a:lstStyle/>
          <a:p>
            <a:fld id="{6DFA44B5-A201-4E53-A08B-799D2617CD24}" type="slidenum">
              <a:rPr lang="en-SG" sz="4000" smtClean="0">
                <a:solidFill>
                  <a:srgbClr val="0000CC"/>
                </a:solidFill>
              </a:rPr>
              <a:t>25</a:t>
            </a:fld>
            <a:endParaRPr lang="en-SG" sz="4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398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1783</Words>
  <Application>Microsoft Office PowerPoint</Application>
  <PresentationFormat>On-screen Show (4:3)</PresentationFormat>
  <Paragraphs>221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Good Friday Conference  – 19 April 19</vt:lpstr>
      <vt:lpstr>Good Friday Conference  – 19 April 19</vt:lpstr>
      <vt:lpstr>Good Friday Conference  – 19 April 19</vt:lpstr>
      <vt:lpstr>Good Friday Conference  – 19 April 19</vt:lpstr>
      <vt:lpstr>Good Friday Conference  – 19 April 19</vt:lpstr>
      <vt:lpstr>Good Friday Conference  – 19 April 19</vt:lpstr>
      <vt:lpstr>Good Friday Conference  – 19 April 19</vt:lpstr>
      <vt:lpstr>Good Friday Conference  – 19 April 19</vt:lpstr>
      <vt:lpstr>Good Friday Conference  – 19 April 19</vt:lpstr>
      <vt:lpstr>Good Friday Conference  – 19 April 19</vt:lpstr>
      <vt:lpstr>Good Friday Conference  – 19 April 19</vt:lpstr>
      <vt:lpstr>Good Friday Conference  – 19 April 19</vt:lpstr>
      <vt:lpstr>Good Friday Conference  – 19 April 19</vt:lpstr>
      <vt:lpstr>Good Friday Conference  – 19 April 19</vt:lpstr>
      <vt:lpstr>Good Friday Conference  – 19 April 19</vt:lpstr>
      <vt:lpstr>Good Friday Conference  – 19 April 19</vt:lpstr>
      <vt:lpstr>Good Friday Conference  – 19 April 19</vt:lpstr>
      <vt:lpstr>Good Friday Conference  – 19 April 19</vt:lpstr>
      <vt:lpstr>Good Friday Conference  – 19 April 19</vt:lpstr>
      <vt:lpstr>Good Friday Conference  – 19 April 19</vt:lpstr>
      <vt:lpstr>Good Friday Conference  – 19 April 19</vt:lpstr>
      <vt:lpstr>Good Friday Conference  – 19 April 19</vt:lpstr>
      <vt:lpstr>Good Friday Conference  – 19 April 19</vt:lpstr>
      <vt:lpstr>Good Friday Conference  – 19 April 19</vt:lpstr>
      <vt:lpstr>Good Friday Conference  – 19 April 19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Good Friday Conference  – 19 April 19</dc:title>
  <dc:creator>SKT</dc:creator>
  <cp:lastModifiedBy>SKT</cp:lastModifiedBy>
  <cp:revision>18</cp:revision>
  <cp:lastPrinted>2019-04-18T00:07:04Z</cp:lastPrinted>
  <dcterms:created xsi:type="dcterms:W3CDTF">2019-04-17T11:56:48Z</dcterms:created>
  <dcterms:modified xsi:type="dcterms:W3CDTF">2019-04-18T12:11:27Z</dcterms:modified>
</cp:coreProperties>
</file>