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72" r:id="rId4"/>
    <p:sldId id="271" r:id="rId5"/>
    <p:sldId id="258" r:id="rId6"/>
    <p:sldId id="259" r:id="rId7"/>
    <p:sldId id="260" r:id="rId8"/>
    <p:sldId id="261" r:id="rId9"/>
    <p:sldId id="265" r:id="rId10"/>
    <p:sldId id="276" r:id="rId11"/>
    <p:sldId id="266" r:id="rId12"/>
    <p:sldId id="275" r:id="rId13"/>
    <p:sldId id="262" r:id="rId14"/>
    <p:sldId id="263" r:id="rId15"/>
    <p:sldId id="278" r:id="rId16"/>
    <p:sldId id="267" r:id="rId17"/>
    <p:sldId id="268" r:id="rId18"/>
    <p:sldId id="269" r:id="rId19"/>
    <p:sldId id="274" r:id="rId20"/>
    <p:sldId id="270" r:id="rId2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222"/>
    <p:restoredTop sz="96197"/>
  </p:normalViewPr>
  <p:slideViewPr>
    <p:cSldViewPr snapToGrid="0">
      <p:cViewPr varScale="1">
        <p:scale>
          <a:sx n="72" d="100"/>
          <a:sy n="72" d="100"/>
        </p:scale>
        <p:origin x="690" y="7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2099733"/>
            <a:ext cx="8825658" cy="2677648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 bwMode="gray"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gray">
          <a:xfrm rot="5400000">
            <a:off x="10158984" y="1792224"/>
            <a:ext cx="990599" cy="304799"/>
          </a:xfrm>
        </p:spPr>
        <p:txBody>
          <a:bodyPr anchor="t"/>
          <a:lstStyle>
            <a:lvl1pPr algn="l"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fld id="{5923F103-BC34-4FE4-A40E-EDDEECFDA5D0}" type="datetimeFigureOut">
              <a:rPr lang="en-US" dirty="0"/>
              <a:pPr/>
              <a:t>1/14/2024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gray">
          <a:xfrm rot="5400000">
            <a:off x="8951976" y="3227832"/>
            <a:ext cx="3859795" cy="304801"/>
          </a:xfrm>
        </p:spPr>
        <p:txBody>
          <a:bodyPr/>
          <a:lstStyle>
            <a:lvl1pPr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1" name="Rectangle 10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352540" y="295729"/>
            <a:ext cx="838199" cy="767687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54954" y="2603500"/>
            <a:ext cx="8825659" cy="3416300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C9CA7B-DFD4-44B5-8C60-D14B8CD1FB59}" type="datetimeFigureOut">
              <a:rPr lang="en-US" dirty="0"/>
              <a:t>1/14/2024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Rectangle 9"/>
            <p:cNvSpPr/>
            <p:nvPr/>
          </p:nvSpPr>
          <p:spPr bwMode="gray">
            <a:xfrm>
              <a:off x="7289800" y="402165"/>
              <a:ext cx="44788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5"/>
            <p:cNvSpPr/>
            <p:nvPr/>
          </p:nvSpPr>
          <p:spPr bwMode="gray">
            <a:xfrm rot="16200000">
              <a:off x="3787244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5922489">
              <a:off x="4698352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677645"/>
            <a:ext cx="4351025" cy="2283824"/>
          </a:xfrm>
        </p:spPr>
        <p:txBody>
          <a:bodyPr anchor="ctr"/>
          <a:lstStyle>
            <a:lvl1pPr algn="l">
              <a:defRPr sz="4000" b="0" cap="none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95559" y="2677644"/>
            <a:ext cx="3757545" cy="2283824"/>
          </a:xfrm>
        </p:spPr>
        <p:txBody>
          <a:bodyPr anchor="ctr"/>
          <a:lstStyle>
            <a:lvl1pPr marL="0" indent="0" algn="l">
              <a:buNone/>
              <a:defRPr sz="2000"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4E6425-0181-43F2-84FC-787E803FD2F8}" type="datetimeFigureOut">
              <a:rPr lang="en-US" dirty="0"/>
              <a:t>1/14/2024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54954" y="2603500"/>
            <a:ext cx="4825158" cy="3416301"/>
          </a:xfrm>
        </p:spPr>
        <p:txBody>
          <a:bodyPr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08712" y="2603500"/>
            <a:ext cx="4825159" cy="3416300"/>
          </a:xfrm>
        </p:spPr>
        <p:txBody>
          <a:bodyPr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DB8791-F1B0-41E7-B7FD-A781E65C4266}" type="datetimeFigureOut">
              <a:rPr lang="en-US" dirty="0"/>
              <a:t>1/14/2024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4825157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4954" y="3179762"/>
            <a:ext cx="4825158" cy="2840039"/>
          </a:xfrm>
        </p:spPr>
        <p:txBody>
          <a:bodyPr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08712" y="2603500"/>
            <a:ext cx="482515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08712" y="3179762"/>
            <a:ext cx="4825159" cy="2840039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DD63B2-E120-4ED8-B27B-C685F510A5FE}" type="datetimeFigureOut">
              <a:rPr lang="en-US" dirty="0"/>
              <a:t>1/14/2024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761413" cy="706964"/>
          </a:xfrm>
        </p:spPr>
        <p:txBody>
          <a:bodyPr/>
          <a:lstStyle>
            <a:lvl1pPr>
              <a:defRPr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A18ACC-A947-437B-A130-35BD54FDF1E9}" type="datetimeFigureOut">
              <a:rPr lang="en-US" dirty="0"/>
              <a:t>1/14/2024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8D7E02-BCB8-4D50-A234-369438C08659}" type="datetimeFigureOut">
              <a:rPr lang="en-US" dirty="0"/>
              <a:t>1/14/2024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 bwMode="gray">
            <a:xfrm>
              <a:off x="5713412" y="402165"/>
              <a:ext cx="6055253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Freeform 5"/>
            <p:cNvSpPr/>
            <p:nvPr/>
          </p:nvSpPr>
          <p:spPr bwMode="gray">
            <a:xfrm rot="15922489">
              <a:off x="3140485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6200000">
              <a:off x="2229377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5" y="1295400"/>
            <a:ext cx="2793158" cy="16002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81146" y="1447800"/>
            <a:ext cx="5190066" cy="4572000"/>
          </a:xfrm>
        </p:spPr>
        <p:txBody>
          <a:bodyPr anchor="ctr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4" y="3129280"/>
            <a:ext cx="2793158" cy="2895599"/>
          </a:xfrm>
        </p:spPr>
        <p:txBody>
          <a:bodyPr/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E86A4C-8E40-4F87-A4F0-01A0687C5742}" type="datetimeFigureOut">
              <a:rPr lang="en-US" dirty="0"/>
              <a:t>1/14/2024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 bwMode="gray">
            <a:xfrm>
              <a:off x="6172200" y="402165"/>
              <a:ext cx="55964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Freeform 5"/>
            <p:cNvSpPr/>
            <p:nvPr/>
          </p:nvSpPr>
          <p:spPr bwMode="gray">
            <a:xfrm rot="15922489">
              <a:off x="4203594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6200000">
              <a:off x="32954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5" y="1693333"/>
            <a:ext cx="3865134" cy="1735667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547870" y="1143000"/>
            <a:ext cx="3227193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marL="0" lvl="0" indent="0" algn="ctr">
              <a:buNone/>
            </a:pPr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4" y="3657600"/>
            <a:ext cx="3859212" cy="1371600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E72C73-2D91-4E12-BA25-F0AA0C03599B}" type="datetimeFigureOut">
              <a:rPr lang="en-US" dirty="0"/>
              <a:t>1/14/2024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3" name="Rectangle 12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5"/>
            <p:cNvSpPr/>
            <p:nvPr/>
          </p:nvSpPr>
          <p:spPr bwMode="gray">
            <a:xfrm rot="10371525">
              <a:off x="263767" y="443825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1" name="Freeform 5"/>
            <p:cNvSpPr/>
            <p:nvPr/>
          </p:nvSpPr>
          <p:spPr bwMode="gray">
            <a:xfrm rot="10800000">
              <a:off x="459506" y="321130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4969927"/>
            <a:ext cx="8825659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4" y="685800"/>
            <a:ext cx="8825659" cy="3429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5536665"/>
            <a:ext cx="8825658" cy="493712"/>
          </a:xfrm>
        </p:spPr>
        <p:txBody>
          <a:bodyPr>
            <a:normAutofit/>
          </a:bodyPr>
          <a:lstStyle>
            <a:lvl1pPr marL="0" indent="0">
              <a:buNone/>
              <a:defRPr sz="12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3A1CC3-2375-41D4-9E03-427CAF2A4C1A}" type="datetimeFigureOut">
              <a:rPr lang="en-US" dirty="0"/>
              <a:t>1/14/2024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Freeform 5"/>
            <p:cNvSpPr/>
            <p:nvPr/>
          </p:nvSpPr>
          <p:spPr bwMode="gray">
            <a:xfrm rot="21010068">
              <a:off x="8490951" y="271487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7" name="Freeform 5"/>
            <p:cNvSpPr/>
            <p:nvPr/>
          </p:nvSpPr>
          <p:spPr bwMode="gray">
            <a:xfrm>
              <a:off x="455612" y="2801319"/>
              <a:ext cx="11277600" cy="3602637"/>
            </a:xfrm>
            <a:custGeom>
              <a:avLst/>
              <a:gdLst/>
              <a:ahLst/>
              <a:cxnLst/>
              <a:rect l="l" t="t" r="r" b="b"/>
              <a:pathLst>
                <a:path w="10000" h="7946">
                  <a:moveTo>
                    <a:pt x="0" y="0"/>
                  </a:moveTo>
                  <a:lnTo>
                    <a:pt x="0" y="7945"/>
                  </a:lnTo>
                  <a:lnTo>
                    <a:pt x="10000" y="7946"/>
                  </a:lnTo>
                  <a:lnTo>
                    <a:pt x="10000" y="4"/>
                  </a:lnTo>
                  <a:lnTo>
                    <a:pt x="10000" y="4"/>
                  </a:lnTo>
                  <a:lnTo>
                    <a:pt x="9773" y="91"/>
                  </a:lnTo>
                  <a:lnTo>
                    <a:pt x="9547" y="175"/>
                  </a:lnTo>
                  <a:lnTo>
                    <a:pt x="9320" y="256"/>
                  </a:lnTo>
                  <a:lnTo>
                    <a:pt x="9092" y="326"/>
                  </a:lnTo>
                  <a:lnTo>
                    <a:pt x="8865" y="396"/>
                  </a:lnTo>
                  <a:lnTo>
                    <a:pt x="8637" y="462"/>
                  </a:lnTo>
                  <a:lnTo>
                    <a:pt x="8412" y="518"/>
                  </a:lnTo>
                  <a:lnTo>
                    <a:pt x="8184" y="571"/>
                  </a:lnTo>
                  <a:lnTo>
                    <a:pt x="7957" y="620"/>
                  </a:lnTo>
                  <a:lnTo>
                    <a:pt x="7734" y="662"/>
                  </a:lnTo>
                  <a:lnTo>
                    <a:pt x="7508" y="704"/>
                  </a:lnTo>
                  <a:lnTo>
                    <a:pt x="7285" y="739"/>
                  </a:lnTo>
                  <a:lnTo>
                    <a:pt x="7062" y="767"/>
                  </a:lnTo>
                  <a:lnTo>
                    <a:pt x="6840" y="795"/>
                  </a:lnTo>
                  <a:lnTo>
                    <a:pt x="6620" y="819"/>
                  </a:lnTo>
                  <a:lnTo>
                    <a:pt x="6402" y="837"/>
                  </a:lnTo>
                  <a:lnTo>
                    <a:pt x="6184" y="851"/>
                  </a:lnTo>
                  <a:lnTo>
                    <a:pt x="5968" y="865"/>
                  </a:lnTo>
                  <a:lnTo>
                    <a:pt x="5755" y="872"/>
                  </a:lnTo>
                  <a:lnTo>
                    <a:pt x="5542" y="879"/>
                  </a:lnTo>
                  <a:lnTo>
                    <a:pt x="5332" y="882"/>
                  </a:lnTo>
                  <a:lnTo>
                    <a:pt x="5124" y="879"/>
                  </a:lnTo>
                  <a:lnTo>
                    <a:pt x="4918" y="879"/>
                  </a:lnTo>
                  <a:lnTo>
                    <a:pt x="4714" y="872"/>
                  </a:lnTo>
                  <a:lnTo>
                    <a:pt x="4514" y="861"/>
                  </a:lnTo>
                  <a:lnTo>
                    <a:pt x="4316" y="851"/>
                  </a:lnTo>
                  <a:lnTo>
                    <a:pt x="4122" y="840"/>
                  </a:lnTo>
                  <a:lnTo>
                    <a:pt x="3929" y="823"/>
                  </a:lnTo>
                  <a:lnTo>
                    <a:pt x="3739" y="805"/>
                  </a:lnTo>
                  <a:lnTo>
                    <a:pt x="3553" y="788"/>
                  </a:lnTo>
                  <a:lnTo>
                    <a:pt x="3190" y="742"/>
                  </a:lnTo>
                  <a:lnTo>
                    <a:pt x="2842" y="693"/>
                  </a:lnTo>
                  <a:lnTo>
                    <a:pt x="2508" y="641"/>
                  </a:lnTo>
                  <a:lnTo>
                    <a:pt x="2192" y="585"/>
                  </a:lnTo>
                  <a:lnTo>
                    <a:pt x="1890" y="525"/>
                  </a:lnTo>
                  <a:lnTo>
                    <a:pt x="1610" y="462"/>
                  </a:lnTo>
                  <a:lnTo>
                    <a:pt x="1347" y="399"/>
                  </a:lnTo>
                  <a:lnTo>
                    <a:pt x="1105" y="336"/>
                  </a:lnTo>
                  <a:lnTo>
                    <a:pt x="883" y="277"/>
                  </a:lnTo>
                  <a:lnTo>
                    <a:pt x="686" y="221"/>
                  </a:lnTo>
                  <a:lnTo>
                    <a:pt x="508" y="168"/>
                  </a:lnTo>
                  <a:lnTo>
                    <a:pt x="358" y="123"/>
                  </a:lnTo>
                  <a:lnTo>
                    <a:pt x="232" y="81"/>
                  </a:lnTo>
                  <a:lnTo>
                    <a:pt x="59" y="21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8798" y="1063417"/>
            <a:ext cx="8831816" cy="1372986"/>
          </a:xfrm>
        </p:spPr>
        <p:txBody>
          <a:bodyPr/>
          <a:lstStyle>
            <a:lvl1pPr>
              <a:defRPr sz="40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543300"/>
            <a:ext cx="8825659" cy="24765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F16868-8199-4C2C-A5B1-63AEE139F88E}" type="datetimeFigureOut">
              <a:rPr lang="en-US" dirty="0"/>
              <a:t>1/14/2024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7" name="Rectangle 16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Oval 22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Oval 23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Oval 24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Freeform 5"/>
            <p:cNvSpPr/>
            <p:nvPr/>
          </p:nvSpPr>
          <p:spPr bwMode="gray">
            <a:xfrm rot="21010068">
              <a:off x="8490951" y="41851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8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16" name="TextBox 15"/>
          <p:cNvSpPr txBox="1"/>
          <p:nvPr/>
        </p:nvSpPr>
        <p:spPr bwMode="gray">
          <a:xfrm>
            <a:off x="881566" y="607336"/>
            <a:ext cx="80191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6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 bwMode="gray">
          <a:xfrm>
            <a:off x="9884458" y="2613787"/>
            <a:ext cx="65276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6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81878" y="982134"/>
            <a:ext cx="8453906" cy="2696632"/>
          </a:xfrm>
        </p:spPr>
        <p:txBody>
          <a:bodyPr/>
          <a:lstStyle>
            <a:lvl1pPr>
              <a:defRPr sz="40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13"/>
          </p:nvPr>
        </p:nvSpPr>
        <p:spPr bwMode="gray">
          <a:xfrm>
            <a:off x="1945945" y="3678766"/>
            <a:ext cx="7731219" cy="342174"/>
          </a:xfrm>
        </p:spPr>
        <p:txBody>
          <a:bodyPr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accent1">
                    <a:lumMod val="60000"/>
                    <a:lumOff val="40000"/>
                  </a:schemeClr>
                </a:solidFill>
                <a:latin typeface="+mn-lt"/>
                <a:ea typeface="+mn-ea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5029199"/>
            <a:ext cx="9244897" cy="997857"/>
          </a:xfrm>
        </p:spPr>
        <p:txBody>
          <a:bodyPr anchor="ctr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D9FF7F-6988-44CC-821B-644E70CD2F73}" type="datetimeFigureOut">
              <a:rPr lang="en-US" dirty="0"/>
              <a:t>1/14/2024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9" name="Rectangle 18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5"/>
            <p:cNvSpPr/>
            <p:nvPr/>
          </p:nvSpPr>
          <p:spPr bwMode="gray">
            <a:xfrm rot="21010068">
              <a:off x="8490951" y="4193583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370667"/>
            <a:ext cx="8825660" cy="1822514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5024967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12C299-16B2-4475-990D-751901EACC14}" type="datetimeFigureOut">
              <a:rPr lang="en-US" dirty="0"/>
              <a:t>1/14/2024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>
            <a:lvl1pPr>
              <a:defRPr sz="36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2"/>
            <a:ext cx="314187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1154953" y="3179764"/>
            <a:ext cx="3141879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12721" y="2603500"/>
            <a:ext cx="314700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12721" y="3179763"/>
            <a:ext cx="3147009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88135" y="2603501"/>
            <a:ext cx="314573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88329" y="3179762"/>
            <a:ext cx="3145536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440397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777240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E86839-B9D8-4651-8783-F325ECE74E65}" type="datetimeFigureOut">
              <a:rPr lang="en-US" dirty="0"/>
              <a:t>1/14/2024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>
            <a:lvl1pPr>
              <a:defRPr sz="36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532844"/>
            <a:ext cx="30504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334553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1154954" y="5109106"/>
            <a:ext cx="3050438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68865" y="4532844"/>
            <a:ext cx="3050438" cy="576263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1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748462" y="2603500"/>
            <a:ext cx="2691243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4570172" y="5109105"/>
            <a:ext cx="3050438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82775" y="4532845"/>
            <a:ext cx="305109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2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163031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82775" y="5109104"/>
            <a:ext cx="3051096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cxnSp>
        <p:nvCxnSpPr>
          <p:cNvPr id="43" name="Straight Connector 42"/>
          <p:cNvCxnSpPr/>
          <p:nvPr/>
        </p:nvCxnSpPr>
        <p:spPr>
          <a:xfrm>
            <a:off x="440583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/>
          <p:cNvCxnSpPr/>
          <p:nvPr/>
        </p:nvCxnSpPr>
        <p:spPr>
          <a:xfrm>
            <a:off x="7797802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484F64-32F6-45C5-931F-ADC1662401D0}" type="datetimeFigureOut">
              <a:rPr lang="en-US" dirty="0"/>
              <a:t>1/14/2024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561111" y="6391838"/>
            <a:ext cx="3644282" cy="304801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2603500"/>
            <a:ext cx="8825659" cy="3416300"/>
          </a:xfrm>
        </p:spPr>
        <p:txBody>
          <a:bodyPr vert="eaVert" anchor="t" anchorCtr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695439" y="6391838"/>
            <a:ext cx="990599" cy="304799"/>
          </a:xfrm>
        </p:spPr>
        <p:txBody>
          <a:bodyPr/>
          <a:lstStyle/>
          <a:p>
            <a:fld id="{53086D93-FCAC-47E0-A2EE-787E62CA814C}" type="datetimeFigureOut">
              <a:rPr lang="en-US" dirty="0"/>
              <a:t>1/14/2024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" name="Rectangle 6"/>
            <p:cNvSpPr/>
            <p:nvPr/>
          </p:nvSpPr>
          <p:spPr bwMode="gray">
            <a:xfrm>
              <a:off x="414867" y="402165"/>
              <a:ext cx="6510866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Freeform 5"/>
            <p:cNvSpPr/>
            <p:nvPr/>
          </p:nvSpPr>
          <p:spPr bwMode="gray">
            <a:xfrm rot="5101749">
              <a:off x="6294738" y="457773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0" name="Freeform 5"/>
            <p:cNvSpPr/>
            <p:nvPr/>
          </p:nvSpPr>
          <p:spPr bwMode="gray">
            <a:xfrm rot="5400000">
              <a:off x="44492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3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585235" y="1278467"/>
            <a:ext cx="1409965" cy="4748590"/>
          </a:xfrm>
        </p:spPr>
        <p:txBody>
          <a:bodyPr vert="eaVert" anchor="b" anchorCtr="0"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1278467"/>
            <a:ext cx="6256025" cy="4748590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653104" y="6391838"/>
            <a:ext cx="992135" cy="304799"/>
          </a:xfrm>
        </p:spPr>
        <p:txBody>
          <a:bodyPr/>
          <a:lstStyle/>
          <a:p>
            <a:fld id="{CDA879A6-0FD0-4734-A311-86BFCA472E6E}" type="datetimeFigureOut">
              <a:rPr lang="en-US" dirty="0"/>
              <a:t>1/14/2024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jpe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7" name="Rectangle 6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19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Freeform 5"/>
            <p:cNvSpPr/>
            <p:nvPr/>
          </p:nvSpPr>
          <p:spPr bwMode="gray">
            <a:xfrm rot="21010068">
              <a:off x="8490951" y="17975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9" name="Freeform 5"/>
            <p:cNvSpPr/>
            <p:nvPr/>
          </p:nvSpPr>
          <p:spPr bwMode="gray">
            <a:xfrm>
              <a:off x="459506" y="1866405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4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gray">
          <a:xfrm>
            <a:off x="1154954" y="973668"/>
            <a:ext cx="8761413" cy="70696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8761413" cy="34163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653104" y="6391838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1" i="0">
                <a:solidFill>
                  <a:schemeClr val="accent1"/>
                </a:solidFill>
              </a:defRPr>
            </a:lvl1pPr>
          </a:lstStyle>
          <a:p>
            <a:fld id="{2BE451C3-0FF4-47C4-B829-773ADF60F88C}" type="datetimeFigureOut">
              <a:rPr lang="en-US" dirty="0"/>
              <a:t>1/14/2024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61110" y="6391838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1" i="0">
                <a:solidFill>
                  <a:schemeClr val="accent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21" name="Rectangle 20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bg1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73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8" r:id="rId9"/>
    <p:sldLayoutId id="2147483667" r:id="rId10"/>
    <p:sldLayoutId id="2147483661" r:id="rId11"/>
    <p:sldLayoutId id="2147483672" r:id="rId12"/>
    <p:sldLayoutId id="2147483662" r:id="rId13"/>
    <p:sldLayoutId id="2147483669" r:id="rId14"/>
    <p:sldLayoutId id="2147483670" r:id="rId15"/>
    <p:sldLayoutId id="2147483658" r:id="rId16"/>
    <p:sldLayoutId id="2147483659" r:id="rId17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3600" b="0" i="0" kern="1200">
          <a:solidFill>
            <a:schemeClr val="bg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pixabay.com/en/linked-connected-network-team-152575/" TargetMode="Externa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biblegateway.com/passage/?search=Romans+16&amp;version=ESV#fen-ESV-28326b" TargetMode="External"/><Relationship Id="rId2" Type="http://schemas.openxmlformats.org/officeDocument/2006/relationships/hyperlink" Target="https://www.biblegateway.com/passage/?search=Romans+16&amp;version=ESV#fen-ESV-28322a" TargetMode="External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www.biblegateway.com/passage/?search=Romans+16&amp;version=ESV#fen-ESV-28328d" TargetMode="External"/><Relationship Id="rId4" Type="http://schemas.openxmlformats.org/officeDocument/2006/relationships/hyperlink" Target="https://www.biblegateway.com/passage/?search=Romans+16&amp;version=ESV#fen-ESV-28328c" TargetMode="Externa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biblegateway.com/passage/?search=Romans+16&amp;version=ESV#fen-ESV-28335e" TargetMode="Externa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biblegateway.com/passage/?search=Romans+16&amp;version=ESV#fen-ESV-28344g" TargetMode="Externa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biblegateway.com/passage/?search=Romans+16&amp;version=ESV#fen-ESV-28339f" TargetMode="Externa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biblegateway.com/passage/?search=Genesis+3%3A15&amp;version=ESV#fen-ESV-71a" TargetMode="Externa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pixabay.com/en/linked-connected-network-team-152575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1AEF5A-D6DA-DBEA-B600-E7D5CA5E1D3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z="4400" b="1" dirty="0"/>
              <a:t>God Connecting People </a:t>
            </a:r>
            <a:br>
              <a:rPr lang="en-US" sz="4400" b="1" dirty="0"/>
            </a:br>
            <a:r>
              <a:rPr lang="en-US" sz="4400" b="1" dirty="0"/>
              <a:t>for the Gospel’s Advancement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C07A4EE-9F90-85C1-50A7-F6F44B0DC4F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sz="2400" b="1" dirty="0">
                <a:solidFill>
                  <a:srgbClr val="FFFF00"/>
                </a:solidFill>
              </a:rPr>
              <a:t>Romans 16: 1 – 27</a:t>
            </a:r>
          </a:p>
        </p:txBody>
      </p:sp>
    </p:spTree>
    <p:extLst>
      <p:ext uri="{BB962C8B-B14F-4D97-AF65-F5344CB8AC3E}">
        <p14:creationId xmlns:p14="http://schemas.microsoft.com/office/powerpoint/2010/main" val="88212834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876A8B-5EC5-E1A4-DB68-8F5769F9CA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/>
              <a:t>Questions</a:t>
            </a:r>
            <a:endParaRPr lang="en-US" b="1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31FCEB62-BA0E-1DB5-4A48-B29644E4159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5518" y="2603500"/>
            <a:ext cx="11161986" cy="3416300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en-US" sz="2400" b="1" dirty="0"/>
              <a:t>When was the last time you read out a list of names of people whom you recognize as those who have helped you in your spiritual growth?</a:t>
            </a:r>
          </a:p>
          <a:p>
            <a:pPr>
              <a:lnSpc>
                <a:spcPct val="150000"/>
              </a:lnSpc>
            </a:pPr>
            <a:r>
              <a:rPr lang="en-US" sz="2400" b="1" dirty="0"/>
              <a:t>When was the last time you connected with them?</a:t>
            </a:r>
          </a:p>
        </p:txBody>
      </p:sp>
    </p:spTree>
    <p:extLst>
      <p:ext uri="{BB962C8B-B14F-4D97-AF65-F5344CB8AC3E}">
        <p14:creationId xmlns:p14="http://schemas.microsoft.com/office/powerpoint/2010/main" val="98637006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876A8B-5EC5-E1A4-DB68-8F5769F9CA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Review</a:t>
            </a:r>
          </a:p>
        </p:txBody>
      </p:sp>
    </p:spTree>
    <p:extLst>
      <p:ext uri="{BB962C8B-B14F-4D97-AF65-F5344CB8AC3E}">
        <p14:creationId xmlns:p14="http://schemas.microsoft.com/office/powerpoint/2010/main" val="133361724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876A8B-5EC5-E1A4-DB68-8F5769F9CA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Romans 1 – 11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3394017-266C-B202-5C8D-65D46AA4960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/>
              <a:t>Doctrine of Salvation</a:t>
            </a:r>
          </a:p>
          <a:p>
            <a:r>
              <a:rPr lang="en-US" sz="2800" dirty="0"/>
              <a:t>Man’s Unrighteousness and God’s Judgment</a:t>
            </a:r>
          </a:p>
          <a:p>
            <a:r>
              <a:rPr lang="en-US" sz="2800" dirty="0"/>
              <a:t>Redemption and Justification by Faith</a:t>
            </a:r>
          </a:p>
          <a:p>
            <a:r>
              <a:rPr lang="en-US" sz="2800" dirty="0"/>
              <a:t>Living by the Spirit vs the Flesh</a:t>
            </a:r>
          </a:p>
          <a:p>
            <a:r>
              <a:rPr lang="en-US" sz="2800" dirty="0"/>
              <a:t>Salvation for Jews</a:t>
            </a:r>
          </a:p>
          <a:p>
            <a:pPr marL="0" indent="0">
              <a:buNone/>
            </a:pP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34742553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876A8B-5EC5-E1A4-DB68-8F5769F9CA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Romans 12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3394017-266C-B202-5C8D-65D46AA4960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sz="2400" dirty="0"/>
              <a:t>“</a:t>
            </a:r>
            <a:r>
              <a:rPr lang="en-US" sz="2400" i="1" dirty="0"/>
              <a:t>Therefore</a:t>
            </a:r>
            <a:r>
              <a:rPr lang="en-US" sz="2400" dirty="0"/>
              <a:t>” in verse 1 connects the preceding chapters</a:t>
            </a:r>
          </a:p>
          <a:p>
            <a:r>
              <a:rPr lang="en-US" sz="2400" dirty="0"/>
              <a:t>Believers are to have right response after having understood the Gospel more fully.</a:t>
            </a:r>
          </a:p>
          <a:p>
            <a:r>
              <a:rPr lang="en-US" sz="2400" dirty="0"/>
              <a:t>Do not be conformed to the world but be transformed by the renewing of your mind</a:t>
            </a:r>
          </a:p>
          <a:p>
            <a:r>
              <a:rPr lang="en-US" sz="2400" dirty="0"/>
              <a:t>Re-focusing your thoughts on godly &amp; biblical attitudes and values</a:t>
            </a:r>
          </a:p>
          <a:p>
            <a:r>
              <a:rPr lang="en-US" sz="2400" dirty="0"/>
              <a:t>Think from a Christian perspective</a:t>
            </a:r>
          </a:p>
          <a:p>
            <a:pPr marL="0" indent="0">
              <a:buNone/>
            </a:pP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744083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876A8B-5EC5-E1A4-DB68-8F5769F9CA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13049" y="701565"/>
            <a:ext cx="9365901" cy="1064172"/>
          </a:xfrm>
        </p:spPr>
        <p:txBody>
          <a:bodyPr/>
          <a:lstStyle/>
          <a:p>
            <a:r>
              <a:rPr lang="en-US" b="1" dirty="0"/>
              <a:t>Romans 12 – 16: The Gospel Lived Out</a:t>
            </a:r>
            <a:br>
              <a:rPr lang="en-US" b="1" dirty="0"/>
            </a:br>
            <a:r>
              <a:rPr lang="en-US" sz="2400" i="1" dirty="0"/>
              <a:t>God’s righteousness grasped &amp; expressed in His people’s lives</a:t>
            </a:r>
            <a:endParaRPr lang="en-US" i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3394017-266C-B202-5C8D-65D46AA4960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In </a:t>
            </a:r>
            <a:r>
              <a:rPr lang="en-US" b="1" dirty="0"/>
              <a:t>Personal</a:t>
            </a:r>
            <a:r>
              <a:rPr lang="en-US" dirty="0"/>
              <a:t> Consecration (12: 1 – 2)</a:t>
            </a:r>
          </a:p>
          <a:p>
            <a:r>
              <a:rPr lang="en-US" dirty="0"/>
              <a:t>In </a:t>
            </a:r>
            <a:r>
              <a:rPr lang="en-US" b="1" dirty="0"/>
              <a:t>Serving</a:t>
            </a:r>
            <a:r>
              <a:rPr lang="en-US" dirty="0"/>
              <a:t> through Spiritual Gifts (12: 3 – 8)</a:t>
            </a:r>
          </a:p>
          <a:p>
            <a:r>
              <a:rPr lang="en-US" dirty="0"/>
              <a:t>How they relate to </a:t>
            </a:r>
            <a:r>
              <a:rPr lang="en-US" b="1" dirty="0"/>
              <a:t>Society</a:t>
            </a:r>
            <a:r>
              <a:rPr lang="en-US" dirty="0"/>
              <a:t> (12: 9 – 21)</a:t>
            </a:r>
          </a:p>
          <a:p>
            <a:r>
              <a:rPr lang="en-US" dirty="0"/>
              <a:t>… to the </a:t>
            </a:r>
            <a:r>
              <a:rPr lang="en-US" b="1" dirty="0"/>
              <a:t>Government</a:t>
            </a:r>
            <a:r>
              <a:rPr lang="en-US" dirty="0"/>
              <a:t> (13: 1 – 14)</a:t>
            </a:r>
          </a:p>
          <a:p>
            <a:r>
              <a:rPr lang="en-US" dirty="0"/>
              <a:t>… to </a:t>
            </a:r>
            <a:r>
              <a:rPr lang="en-US" b="1" dirty="0"/>
              <a:t>Other Believers … especially the weak </a:t>
            </a:r>
            <a:r>
              <a:rPr lang="en-US" dirty="0"/>
              <a:t>(14: 1 – 15:13)</a:t>
            </a:r>
          </a:p>
          <a:p>
            <a:r>
              <a:rPr lang="en-US" sz="2400" b="1" dirty="0"/>
              <a:t>In Appreciative Recognition of Others (16)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9858333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1AEF5A-D6DA-DBEA-B600-E7D5CA5E1D3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z="4400" b="1" dirty="0"/>
              <a:t>God Connecting People </a:t>
            </a:r>
            <a:br>
              <a:rPr lang="en-US" sz="4400" b="1" dirty="0"/>
            </a:br>
            <a:r>
              <a:rPr lang="en-US" sz="4400" b="1" dirty="0"/>
              <a:t>for the Gospel’s Advancement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C07A4EE-9F90-85C1-50A7-F6F44B0DC4F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sz="2400" b="1" dirty="0">
                <a:solidFill>
                  <a:srgbClr val="FFFF00"/>
                </a:solidFill>
              </a:rPr>
              <a:t>Romans 16: 1 – 27</a:t>
            </a:r>
          </a:p>
        </p:txBody>
      </p:sp>
    </p:spTree>
    <p:extLst>
      <p:ext uri="{BB962C8B-B14F-4D97-AF65-F5344CB8AC3E}">
        <p14:creationId xmlns:p14="http://schemas.microsoft.com/office/powerpoint/2010/main" val="218723440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>
            <a:extLst>
              <a:ext uri="{FF2B5EF4-FFF2-40B4-BE49-F238E27FC236}">
                <a16:creationId xmlns:a16="http://schemas.microsoft.com/office/drawing/2014/main" id="{4091D54B-59AB-4A5E-8E9E-0421BD66D4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547CE62E-FFFD-4A1F-BA78-C3B89C36FCA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12" name="Freeform 5">
              <a:extLst>
                <a:ext uri="{FF2B5EF4-FFF2-40B4-BE49-F238E27FC236}">
                  <a16:creationId xmlns:a16="http://schemas.microsoft.com/office/drawing/2014/main" id="{AE51FD27-6B6A-4D21-BF22-245DA9BD0B3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4" name="Rectangle 13">
            <a:extLst>
              <a:ext uri="{FF2B5EF4-FFF2-40B4-BE49-F238E27FC236}">
                <a16:creationId xmlns:a16="http://schemas.microsoft.com/office/drawing/2014/main" id="{B8144315-1C5A-4185-A952-25D98D303D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6" name="Freeform 5">
            <a:extLst>
              <a:ext uri="{FF2B5EF4-FFF2-40B4-BE49-F238E27FC236}">
                <a16:creationId xmlns:a16="http://schemas.microsoft.com/office/drawing/2014/main" id="{11CAC6F2-0806-417B-BF5D-5AEF6195FA4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">
          <a:xfrm>
            <a:off x="0" y="1587"/>
            <a:ext cx="12192000" cy="6856413"/>
          </a:xfrm>
          <a:custGeom>
            <a:avLst/>
            <a:gdLst/>
            <a:ahLst/>
            <a:cxnLst/>
            <a:rect l="0" t="0" r="r" b="b"/>
            <a:pathLst>
              <a:path w="15356" h="8638">
                <a:moveTo>
                  <a:pt x="0" y="0"/>
                </a:moveTo>
                <a:lnTo>
                  <a:pt x="0" y="8638"/>
                </a:lnTo>
                <a:lnTo>
                  <a:pt x="15356" y="8638"/>
                </a:lnTo>
                <a:lnTo>
                  <a:pt x="15356" y="0"/>
                </a:lnTo>
                <a:lnTo>
                  <a:pt x="0" y="0"/>
                </a:lnTo>
                <a:close/>
                <a:moveTo>
                  <a:pt x="14748" y="8038"/>
                </a:moveTo>
                <a:lnTo>
                  <a:pt x="600" y="8038"/>
                </a:lnTo>
                <a:lnTo>
                  <a:pt x="600" y="592"/>
                </a:lnTo>
                <a:lnTo>
                  <a:pt x="14748" y="592"/>
                </a:lnTo>
                <a:lnTo>
                  <a:pt x="14748" y="8038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D4723B02-0AAB-4F6E-BA41-8ED99D559D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092FCCB-A0A0-DE28-3F5C-80B60B1CAD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20378" y="1500188"/>
            <a:ext cx="3382297" cy="1351781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5400" b="1" i="0" kern="1200" dirty="0">
                <a:solidFill>
                  <a:srgbClr val="EBEBEB"/>
                </a:solidFill>
                <a:latin typeface="+mj-lt"/>
                <a:ea typeface="+mj-ea"/>
                <a:cs typeface="+mj-cs"/>
              </a:rPr>
              <a:t>Big idea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AC2F6D-9F5F-04F6-DC69-C2F0DB7423C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120378" y="3048614"/>
            <a:ext cx="3382298" cy="1660020"/>
          </a:xfrm>
        </p:spPr>
        <p:txBody>
          <a:bodyPr vert="horz" lIns="91440" tIns="45720" rIns="91440" bIns="45720" rtlCol="0" anchor="t">
            <a:normAutofit fontScale="85000" lnSpcReduction="10000"/>
          </a:bodyPr>
          <a:lstStyle/>
          <a:p>
            <a:pPr marL="0" indent="0">
              <a:lnSpc>
                <a:spcPct val="160000"/>
              </a:lnSpc>
              <a:buNone/>
            </a:pPr>
            <a:r>
              <a:rPr lang="en-US" b="1" i="0" kern="1200" cap="all" dirty="0">
                <a:solidFill>
                  <a:srgbClr val="FFFF00"/>
                </a:solidFill>
                <a:latin typeface="+mn-lt"/>
                <a:ea typeface="+mn-ea"/>
                <a:cs typeface="+mn-cs"/>
              </a:rPr>
              <a:t>God connects people to Paul to support and encourage him for the advancement of the Gospel</a:t>
            </a:r>
          </a:p>
        </p:txBody>
      </p:sp>
      <p:pic>
        <p:nvPicPr>
          <p:cNvPr id="5" name="Picture 4" descr="A group of white circles with a red person in the center&#10;&#10;Description automatically generated">
            <a:extLst>
              <a:ext uri="{FF2B5EF4-FFF2-40B4-BE49-F238E27FC236}">
                <a16:creationId xmlns:a16="http://schemas.microsoft.com/office/drawing/2014/main" id="{3522B675-54DF-55BC-6D21-5E6329F700E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837473B0-CC2E-450A-ABE3-18F120FF3D39}">
                <a1611:picAttrSrcUrl xmlns:a1611="http://schemas.microsoft.com/office/drawing/2016/11/main" r:id="rId4"/>
              </a:ext>
            </a:extLst>
          </a:blip>
          <a:stretch>
            <a:fillRect/>
          </a:stretch>
        </p:blipFill>
        <p:spPr>
          <a:xfrm>
            <a:off x="1259377" y="1113063"/>
            <a:ext cx="6171678" cy="4628758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0680836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083B9C-D022-FD53-3703-791568846D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Outline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C1270D8-025F-8A80-0EAB-B453B350478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54954" y="2603500"/>
            <a:ext cx="9484359" cy="2431079"/>
          </a:xfrm>
        </p:spPr>
        <p:txBody>
          <a:bodyPr>
            <a:normAutofit/>
          </a:bodyPr>
          <a:lstStyle/>
          <a:p>
            <a:r>
              <a:rPr lang="en-US" sz="2800" dirty="0"/>
              <a:t>Paul and the </a:t>
            </a:r>
            <a:r>
              <a:rPr lang="en-US" sz="2800" b="1" dirty="0">
                <a:solidFill>
                  <a:schemeClr val="tx1"/>
                </a:solidFill>
              </a:rPr>
              <a:t>People</a:t>
            </a:r>
            <a:r>
              <a:rPr lang="en-US" sz="2800" dirty="0"/>
              <a:t> of the Gospel (1 – 16, 21 – 24)</a:t>
            </a:r>
          </a:p>
          <a:p>
            <a:r>
              <a:rPr lang="en-US" sz="2800" dirty="0"/>
              <a:t>Paul and the </a:t>
            </a:r>
            <a:r>
              <a:rPr lang="en-US" sz="2800" b="1" dirty="0"/>
              <a:t>Perversion</a:t>
            </a:r>
            <a:r>
              <a:rPr lang="en-US" sz="2800" dirty="0"/>
              <a:t> of the Gospel (17 – 19)</a:t>
            </a:r>
          </a:p>
          <a:p>
            <a:r>
              <a:rPr lang="en-US" sz="2800" dirty="0"/>
              <a:t>Paul and the </a:t>
            </a:r>
            <a:r>
              <a:rPr lang="en-US" sz="2800" b="1" dirty="0"/>
              <a:t>Promise</a:t>
            </a:r>
            <a:r>
              <a:rPr lang="en-US" sz="2800" dirty="0"/>
              <a:t> of the Gospel (20)</a:t>
            </a:r>
          </a:p>
          <a:p>
            <a:r>
              <a:rPr lang="en-US" sz="2800" dirty="0"/>
              <a:t>Paul and the </a:t>
            </a:r>
            <a:r>
              <a:rPr lang="en-US" sz="2800" b="1" dirty="0"/>
              <a:t>Power</a:t>
            </a:r>
            <a:r>
              <a:rPr lang="en-US" sz="2800" dirty="0"/>
              <a:t> of the Gospel (25 – 27) </a:t>
            </a:r>
          </a:p>
        </p:txBody>
      </p:sp>
    </p:spTree>
    <p:extLst>
      <p:ext uri="{BB962C8B-B14F-4D97-AF65-F5344CB8AC3E}">
        <p14:creationId xmlns:p14="http://schemas.microsoft.com/office/powerpoint/2010/main" val="5451630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083B9C-D022-FD53-3703-791568846D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4954" y="973668"/>
            <a:ext cx="9097084" cy="706964"/>
          </a:xfrm>
        </p:spPr>
        <p:txBody>
          <a:bodyPr/>
          <a:lstStyle/>
          <a:p>
            <a:r>
              <a:rPr lang="en-US" sz="2800" b="1" dirty="0"/>
              <a:t>Paul and the </a:t>
            </a:r>
            <a:r>
              <a:rPr lang="en-US" sz="2800" b="1" dirty="0">
                <a:solidFill>
                  <a:srgbClr val="FFC000"/>
                </a:solidFill>
              </a:rPr>
              <a:t>People</a:t>
            </a:r>
            <a:r>
              <a:rPr lang="en-US" sz="2800" b="1" dirty="0"/>
              <a:t> of the Gospel (1 – 16, 21 – 23)</a:t>
            </a:r>
          </a:p>
        </p:txBody>
      </p:sp>
    </p:spTree>
    <p:extLst>
      <p:ext uri="{BB962C8B-B14F-4D97-AF65-F5344CB8AC3E}">
        <p14:creationId xmlns:p14="http://schemas.microsoft.com/office/powerpoint/2010/main" val="296536000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083B9C-D022-FD53-3703-791568846D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Paul and the </a:t>
            </a:r>
            <a:r>
              <a:rPr lang="en-US" b="1" dirty="0">
                <a:solidFill>
                  <a:srgbClr val="FFC000"/>
                </a:solidFill>
              </a:rPr>
              <a:t>People</a:t>
            </a:r>
            <a:r>
              <a:rPr lang="en-US" b="1" dirty="0"/>
              <a:t> of the Gospel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C1270D8-025F-8A80-0EAB-B453B350478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/>
              <a:t>He is sending a special woman to the church in Rome</a:t>
            </a:r>
            <a:r>
              <a:rPr lang="en-US" dirty="0"/>
              <a:t> (vv.1 – 2)</a:t>
            </a:r>
          </a:p>
          <a:p>
            <a:pPr lvl="1"/>
            <a:r>
              <a:rPr lang="en-US" dirty="0"/>
              <a:t>Who she is: Phoebe, a godly servant of Christ</a:t>
            </a:r>
          </a:p>
          <a:p>
            <a:pPr lvl="1"/>
            <a:r>
              <a:rPr lang="en-US" dirty="0"/>
              <a:t>Where is she from: the church in </a:t>
            </a:r>
            <a:r>
              <a:rPr lang="en-US" dirty="0" err="1"/>
              <a:t>Cenchrea</a:t>
            </a:r>
            <a:endParaRPr lang="en-US" dirty="0"/>
          </a:p>
          <a:p>
            <a:pPr lvl="1"/>
            <a:r>
              <a:rPr lang="en-US" dirty="0"/>
              <a:t>Why she is coming: to minister to the Roman church as she had done for her church</a:t>
            </a:r>
          </a:p>
          <a:p>
            <a:r>
              <a:rPr lang="en-US" b="1" dirty="0"/>
              <a:t>He sends a special welcome to the church in Rome </a:t>
            </a:r>
            <a:r>
              <a:rPr lang="en-US" dirty="0"/>
              <a:t>(vv. 3 – 16, 21 – 24)</a:t>
            </a:r>
          </a:p>
          <a:p>
            <a:pPr lvl="1"/>
            <a:r>
              <a:rPr lang="en-US" dirty="0"/>
              <a:t>Paul sends greetings </a:t>
            </a:r>
            <a:r>
              <a:rPr lang="en-US" b="1" dirty="0"/>
              <a:t>to</a:t>
            </a:r>
            <a:r>
              <a:rPr lang="en-US" dirty="0"/>
              <a:t> individuals (26??)</a:t>
            </a:r>
          </a:p>
          <a:p>
            <a:pPr lvl="1"/>
            <a:r>
              <a:rPr lang="en-US" dirty="0"/>
              <a:t>Paul sends greetings </a:t>
            </a:r>
            <a:r>
              <a:rPr lang="en-US" b="1" dirty="0"/>
              <a:t>from</a:t>
            </a:r>
            <a:r>
              <a:rPr lang="en-US" dirty="0"/>
              <a:t> eight individuals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258080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92501201-B524-430F-16CC-5004B4C8F9CD}"/>
              </a:ext>
            </a:extLst>
          </p:cNvPr>
          <p:cNvSpPr txBox="1"/>
          <p:nvPr/>
        </p:nvSpPr>
        <p:spPr>
          <a:xfrm>
            <a:off x="467710" y="2305094"/>
            <a:ext cx="11256579" cy="41447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Bef>
                <a:spcPts val="200"/>
              </a:spcBef>
              <a:spcAft>
                <a:spcPts val="200"/>
              </a:spcAft>
            </a:pPr>
            <a:r>
              <a:rPr lang="en-SG" sz="2000" b="1" i="0" dirty="0">
                <a:solidFill>
                  <a:srgbClr val="000000"/>
                </a:solidFill>
                <a:effectLst/>
                <a:latin typeface="system-ui"/>
              </a:rPr>
              <a:t>16 </a:t>
            </a:r>
            <a:r>
              <a:rPr lang="en-SG" sz="2000" b="0" i="0" dirty="0">
                <a:solidFill>
                  <a:srgbClr val="000000"/>
                </a:solidFill>
                <a:effectLst/>
                <a:latin typeface="system-ui"/>
              </a:rPr>
              <a:t>I commend to you our sister </a:t>
            </a:r>
            <a:r>
              <a:rPr lang="en-SG" sz="2000" b="1" i="0" dirty="0">
                <a:solidFill>
                  <a:srgbClr val="00B050"/>
                </a:solidFill>
                <a:effectLst/>
                <a:latin typeface="system-ui"/>
              </a:rPr>
              <a:t>Phoebe</a:t>
            </a:r>
            <a:r>
              <a:rPr lang="en-SG" sz="2000" b="0" i="0" dirty="0">
                <a:solidFill>
                  <a:srgbClr val="000000"/>
                </a:solidFill>
                <a:effectLst/>
                <a:latin typeface="system-ui"/>
              </a:rPr>
              <a:t>, a servant</a:t>
            </a:r>
            <a:r>
              <a:rPr lang="en-SG" sz="2000" b="0" i="0" baseline="30000" dirty="0">
                <a:solidFill>
                  <a:srgbClr val="000000"/>
                </a:solidFill>
                <a:effectLst/>
                <a:latin typeface="system-ui"/>
              </a:rPr>
              <a:t>[</a:t>
            </a:r>
            <a:r>
              <a:rPr lang="en-SG" sz="2000" b="0" i="0" baseline="30000" dirty="0">
                <a:solidFill>
                  <a:srgbClr val="4A4A4A"/>
                </a:solidFill>
                <a:effectLst/>
                <a:latin typeface="system-ui"/>
                <a:hlinkClick r:id="rId2" tooltip="See footnote a"/>
              </a:rPr>
              <a:t>a</a:t>
            </a:r>
            <a:r>
              <a:rPr lang="en-SG" sz="2000" b="0" i="0" baseline="30000" dirty="0">
                <a:solidFill>
                  <a:srgbClr val="000000"/>
                </a:solidFill>
                <a:effectLst/>
                <a:latin typeface="system-ui"/>
              </a:rPr>
              <a:t>]</a:t>
            </a:r>
            <a:r>
              <a:rPr lang="en-SG" sz="2000" b="0" i="0" dirty="0">
                <a:solidFill>
                  <a:srgbClr val="000000"/>
                </a:solidFill>
                <a:effectLst/>
                <a:latin typeface="system-ui"/>
              </a:rPr>
              <a:t> of the church at </a:t>
            </a:r>
            <a:r>
              <a:rPr lang="en-SG" sz="2000" b="0" i="0" dirty="0" err="1">
                <a:solidFill>
                  <a:srgbClr val="000000"/>
                </a:solidFill>
                <a:effectLst/>
                <a:latin typeface="system-ui"/>
              </a:rPr>
              <a:t>Cenchreae</a:t>
            </a:r>
            <a:r>
              <a:rPr lang="en-SG" sz="2000" b="0" i="0" dirty="0">
                <a:solidFill>
                  <a:srgbClr val="000000"/>
                </a:solidFill>
                <a:effectLst/>
                <a:latin typeface="system-ui"/>
              </a:rPr>
              <a:t>, </a:t>
            </a:r>
            <a:r>
              <a:rPr lang="en-SG" sz="2000" b="1" i="0" baseline="30000" dirty="0">
                <a:solidFill>
                  <a:srgbClr val="000000"/>
                </a:solidFill>
                <a:effectLst/>
                <a:latin typeface="system-ui"/>
              </a:rPr>
              <a:t>2 </a:t>
            </a:r>
            <a:r>
              <a:rPr lang="en-SG" sz="2000" b="0" i="0" dirty="0">
                <a:solidFill>
                  <a:srgbClr val="000000"/>
                </a:solidFill>
                <a:effectLst/>
                <a:latin typeface="system-ui"/>
              </a:rPr>
              <a:t>that you may welcome her in the Lord in a way worthy of the saints, and help her in whatever she may need from you, for she has been a patron of many and of myself as well.</a:t>
            </a:r>
          </a:p>
          <a:p>
            <a:pPr algn="l">
              <a:spcBef>
                <a:spcPts val="200"/>
              </a:spcBef>
              <a:spcAft>
                <a:spcPts val="200"/>
              </a:spcAft>
            </a:pPr>
            <a:r>
              <a:rPr lang="en-SG" sz="2000" b="1" i="0" baseline="30000" dirty="0">
                <a:solidFill>
                  <a:srgbClr val="000000"/>
                </a:solidFill>
                <a:effectLst/>
                <a:latin typeface="system-ui"/>
              </a:rPr>
              <a:t>3 </a:t>
            </a:r>
            <a:r>
              <a:rPr lang="en-SG" sz="2000" b="0" i="0" dirty="0">
                <a:solidFill>
                  <a:srgbClr val="000000"/>
                </a:solidFill>
                <a:effectLst/>
                <a:latin typeface="system-ui"/>
              </a:rPr>
              <a:t>Greet </a:t>
            </a:r>
            <a:r>
              <a:rPr lang="en-SG" sz="2000" b="1" i="0" dirty="0">
                <a:solidFill>
                  <a:srgbClr val="FF0000"/>
                </a:solidFill>
                <a:effectLst/>
                <a:latin typeface="system-ui"/>
              </a:rPr>
              <a:t>Prisca and Aquila</a:t>
            </a:r>
            <a:r>
              <a:rPr lang="en-SG" sz="2000" b="0" i="0" dirty="0">
                <a:solidFill>
                  <a:srgbClr val="000000"/>
                </a:solidFill>
                <a:effectLst/>
                <a:latin typeface="system-ui"/>
              </a:rPr>
              <a:t>, my fellow workers in Christ Jesus, </a:t>
            </a:r>
            <a:r>
              <a:rPr lang="en-SG" sz="2000" b="1" i="0" baseline="30000" dirty="0">
                <a:solidFill>
                  <a:srgbClr val="000000"/>
                </a:solidFill>
                <a:effectLst/>
                <a:latin typeface="system-ui"/>
              </a:rPr>
              <a:t>4 </a:t>
            </a:r>
            <a:r>
              <a:rPr lang="en-SG" sz="2000" b="0" i="0" dirty="0">
                <a:solidFill>
                  <a:srgbClr val="000000"/>
                </a:solidFill>
                <a:effectLst/>
                <a:latin typeface="system-ui"/>
              </a:rPr>
              <a:t>who risked their necks for my life, to whom not only I give thanks but all the churches of the Gentiles give thanks as well. </a:t>
            </a:r>
          </a:p>
          <a:p>
            <a:pPr algn="l">
              <a:spcBef>
                <a:spcPts val="200"/>
              </a:spcBef>
              <a:spcAft>
                <a:spcPts val="200"/>
              </a:spcAft>
            </a:pPr>
            <a:r>
              <a:rPr lang="en-SG" sz="2000" b="1" i="0" baseline="30000" dirty="0">
                <a:solidFill>
                  <a:srgbClr val="000000"/>
                </a:solidFill>
                <a:effectLst/>
                <a:latin typeface="system-ui"/>
              </a:rPr>
              <a:t>5 </a:t>
            </a:r>
            <a:r>
              <a:rPr lang="en-SG" sz="2000" b="0" i="0" dirty="0">
                <a:solidFill>
                  <a:srgbClr val="000000"/>
                </a:solidFill>
                <a:effectLst/>
                <a:latin typeface="system-ui"/>
              </a:rPr>
              <a:t>Greet also </a:t>
            </a:r>
            <a:r>
              <a:rPr lang="en-SG" sz="2000" b="1" i="0" dirty="0">
                <a:solidFill>
                  <a:srgbClr val="00B050"/>
                </a:solidFill>
                <a:effectLst/>
                <a:latin typeface="system-ui"/>
              </a:rPr>
              <a:t>the church in their house</a:t>
            </a:r>
            <a:r>
              <a:rPr lang="en-SG" sz="2000" b="0" i="0" dirty="0">
                <a:solidFill>
                  <a:srgbClr val="000000"/>
                </a:solidFill>
                <a:effectLst/>
                <a:latin typeface="system-ui"/>
              </a:rPr>
              <a:t>.</a:t>
            </a:r>
          </a:p>
          <a:p>
            <a:pPr algn="l">
              <a:spcBef>
                <a:spcPts val="200"/>
              </a:spcBef>
              <a:spcAft>
                <a:spcPts val="200"/>
              </a:spcAft>
            </a:pPr>
            <a:r>
              <a:rPr lang="en-SG" sz="2000" b="0" i="0" dirty="0">
                <a:solidFill>
                  <a:srgbClr val="000000"/>
                </a:solidFill>
                <a:effectLst/>
                <a:latin typeface="system-ui"/>
              </a:rPr>
              <a:t>Greet my beloved </a:t>
            </a:r>
            <a:r>
              <a:rPr lang="en-SG" sz="2000" b="1" i="0" dirty="0" err="1">
                <a:solidFill>
                  <a:srgbClr val="00B050"/>
                </a:solidFill>
                <a:effectLst/>
                <a:latin typeface="system-ui"/>
              </a:rPr>
              <a:t>Epaenetus</a:t>
            </a:r>
            <a:r>
              <a:rPr lang="en-SG" sz="2000" b="0" i="0" dirty="0">
                <a:solidFill>
                  <a:srgbClr val="000000"/>
                </a:solidFill>
                <a:effectLst/>
                <a:latin typeface="system-ui"/>
              </a:rPr>
              <a:t>, who was the first convert</a:t>
            </a:r>
            <a:r>
              <a:rPr lang="en-SG" sz="2000" b="0" i="0" baseline="30000" dirty="0">
                <a:solidFill>
                  <a:srgbClr val="000000"/>
                </a:solidFill>
                <a:effectLst/>
                <a:latin typeface="system-ui"/>
              </a:rPr>
              <a:t>[</a:t>
            </a:r>
            <a:r>
              <a:rPr lang="en-SG" sz="2000" b="0" i="0" baseline="30000" dirty="0">
                <a:solidFill>
                  <a:srgbClr val="4A4A4A"/>
                </a:solidFill>
                <a:effectLst/>
                <a:latin typeface="system-ui"/>
                <a:hlinkClick r:id="rId3" tooltip="See footnote b"/>
              </a:rPr>
              <a:t>b</a:t>
            </a:r>
            <a:r>
              <a:rPr lang="en-SG" sz="2000" b="0" i="0" baseline="30000" dirty="0">
                <a:solidFill>
                  <a:srgbClr val="000000"/>
                </a:solidFill>
                <a:effectLst/>
                <a:latin typeface="system-ui"/>
              </a:rPr>
              <a:t>]</a:t>
            </a:r>
            <a:r>
              <a:rPr lang="en-SG" sz="2000" b="0" i="0" dirty="0">
                <a:solidFill>
                  <a:srgbClr val="000000"/>
                </a:solidFill>
                <a:effectLst/>
                <a:latin typeface="system-ui"/>
              </a:rPr>
              <a:t> to Christ in Asia. </a:t>
            </a:r>
          </a:p>
          <a:p>
            <a:pPr algn="l">
              <a:spcBef>
                <a:spcPts val="200"/>
              </a:spcBef>
              <a:spcAft>
                <a:spcPts val="200"/>
              </a:spcAft>
            </a:pPr>
            <a:r>
              <a:rPr lang="en-SG" sz="2000" b="1" i="0" baseline="30000" dirty="0">
                <a:solidFill>
                  <a:srgbClr val="000000"/>
                </a:solidFill>
                <a:effectLst/>
                <a:latin typeface="system-ui"/>
              </a:rPr>
              <a:t>6 </a:t>
            </a:r>
            <a:r>
              <a:rPr lang="en-SG" sz="2000" b="0" i="0" dirty="0">
                <a:solidFill>
                  <a:srgbClr val="000000"/>
                </a:solidFill>
                <a:effectLst/>
                <a:latin typeface="system-ui"/>
              </a:rPr>
              <a:t>Greet </a:t>
            </a:r>
            <a:r>
              <a:rPr lang="en-SG" sz="2000" b="1" i="0" dirty="0">
                <a:solidFill>
                  <a:srgbClr val="00B050"/>
                </a:solidFill>
                <a:effectLst/>
                <a:latin typeface="system-ui"/>
              </a:rPr>
              <a:t>Mary</a:t>
            </a:r>
            <a:r>
              <a:rPr lang="en-SG" sz="2000" b="0" i="0" dirty="0">
                <a:solidFill>
                  <a:srgbClr val="000000"/>
                </a:solidFill>
                <a:effectLst/>
                <a:latin typeface="system-ui"/>
              </a:rPr>
              <a:t>, who has worked hard for you. </a:t>
            </a:r>
          </a:p>
          <a:p>
            <a:pPr algn="l">
              <a:spcBef>
                <a:spcPts val="200"/>
              </a:spcBef>
              <a:spcAft>
                <a:spcPts val="200"/>
              </a:spcAft>
            </a:pPr>
            <a:r>
              <a:rPr lang="en-SG" sz="2000" b="1" i="0" baseline="30000" dirty="0">
                <a:solidFill>
                  <a:srgbClr val="000000"/>
                </a:solidFill>
                <a:effectLst/>
                <a:latin typeface="system-ui"/>
              </a:rPr>
              <a:t>7 </a:t>
            </a:r>
            <a:r>
              <a:rPr lang="en-SG" sz="2000" b="0" i="0" dirty="0">
                <a:solidFill>
                  <a:srgbClr val="000000"/>
                </a:solidFill>
                <a:effectLst/>
                <a:latin typeface="system-ui"/>
              </a:rPr>
              <a:t>Greet </a:t>
            </a:r>
            <a:r>
              <a:rPr lang="en-SG" sz="2000" b="1" i="0" dirty="0">
                <a:solidFill>
                  <a:srgbClr val="00B050"/>
                </a:solidFill>
                <a:effectLst/>
                <a:latin typeface="system-ui"/>
              </a:rPr>
              <a:t>Andronicus and </a:t>
            </a:r>
            <a:r>
              <a:rPr lang="en-SG" sz="2000" b="1" i="0" dirty="0" err="1">
                <a:solidFill>
                  <a:srgbClr val="00B050"/>
                </a:solidFill>
                <a:effectLst/>
                <a:latin typeface="system-ui"/>
              </a:rPr>
              <a:t>Junia</a:t>
            </a:r>
            <a:r>
              <a:rPr lang="en-SG" sz="2000" b="0" i="0" dirty="0">
                <a:solidFill>
                  <a:srgbClr val="000000"/>
                </a:solidFill>
                <a:effectLst/>
                <a:latin typeface="system-ui"/>
              </a:rPr>
              <a:t>,</a:t>
            </a:r>
            <a:r>
              <a:rPr lang="en-SG" sz="2000" b="0" i="0" baseline="30000" dirty="0">
                <a:solidFill>
                  <a:srgbClr val="000000"/>
                </a:solidFill>
                <a:effectLst/>
                <a:latin typeface="system-ui"/>
              </a:rPr>
              <a:t>[</a:t>
            </a:r>
            <a:r>
              <a:rPr lang="en-SG" sz="2000" b="0" i="0" baseline="30000" dirty="0">
                <a:solidFill>
                  <a:srgbClr val="4A4A4A"/>
                </a:solidFill>
                <a:effectLst/>
                <a:latin typeface="system-ui"/>
                <a:hlinkClick r:id="rId4" tooltip="See footnote c"/>
              </a:rPr>
              <a:t>c</a:t>
            </a:r>
            <a:r>
              <a:rPr lang="en-SG" sz="2000" b="0" i="0" baseline="30000" dirty="0">
                <a:solidFill>
                  <a:srgbClr val="000000"/>
                </a:solidFill>
                <a:effectLst/>
                <a:latin typeface="system-ui"/>
              </a:rPr>
              <a:t>]</a:t>
            </a:r>
            <a:r>
              <a:rPr lang="en-SG" sz="2000" b="0" i="0" dirty="0">
                <a:solidFill>
                  <a:srgbClr val="000000"/>
                </a:solidFill>
                <a:effectLst/>
                <a:latin typeface="system-ui"/>
              </a:rPr>
              <a:t> my kinsmen and my fellow prisoners. They are well known to the apostles,</a:t>
            </a:r>
            <a:r>
              <a:rPr lang="en-SG" sz="2000" b="0" i="0" baseline="30000" dirty="0">
                <a:solidFill>
                  <a:srgbClr val="000000"/>
                </a:solidFill>
                <a:effectLst/>
                <a:latin typeface="system-ui"/>
              </a:rPr>
              <a:t>[</a:t>
            </a:r>
            <a:r>
              <a:rPr lang="en-SG" sz="2000" b="0" i="0" baseline="30000" dirty="0">
                <a:solidFill>
                  <a:srgbClr val="4A4A4A"/>
                </a:solidFill>
                <a:effectLst/>
                <a:latin typeface="system-ui"/>
                <a:hlinkClick r:id="rId5" tooltip="See footnote d"/>
              </a:rPr>
              <a:t>d</a:t>
            </a:r>
            <a:r>
              <a:rPr lang="en-SG" sz="2000" b="0" i="0" baseline="30000" dirty="0">
                <a:solidFill>
                  <a:srgbClr val="000000"/>
                </a:solidFill>
                <a:effectLst/>
                <a:latin typeface="system-ui"/>
              </a:rPr>
              <a:t>]</a:t>
            </a:r>
            <a:r>
              <a:rPr lang="en-SG" sz="2000" b="0" i="0" dirty="0">
                <a:solidFill>
                  <a:srgbClr val="000000"/>
                </a:solidFill>
                <a:effectLst/>
                <a:latin typeface="system-ui"/>
              </a:rPr>
              <a:t> and they were in Christ before me. </a:t>
            </a:r>
          </a:p>
          <a:p>
            <a:pPr algn="l">
              <a:spcBef>
                <a:spcPts val="200"/>
              </a:spcBef>
              <a:spcAft>
                <a:spcPts val="200"/>
              </a:spcAft>
            </a:pPr>
            <a:r>
              <a:rPr lang="en-SG" sz="2000" b="1" i="0" baseline="30000" dirty="0">
                <a:solidFill>
                  <a:srgbClr val="000000"/>
                </a:solidFill>
                <a:effectLst/>
                <a:latin typeface="system-ui"/>
              </a:rPr>
              <a:t>8 </a:t>
            </a:r>
            <a:r>
              <a:rPr lang="en-SG" sz="2000" b="0" i="0" dirty="0">
                <a:solidFill>
                  <a:srgbClr val="000000"/>
                </a:solidFill>
                <a:effectLst/>
                <a:latin typeface="system-ui"/>
              </a:rPr>
              <a:t>Greet </a:t>
            </a:r>
            <a:r>
              <a:rPr lang="en-SG" sz="2000" b="1" i="0" dirty="0" err="1">
                <a:solidFill>
                  <a:srgbClr val="00B050"/>
                </a:solidFill>
                <a:effectLst/>
                <a:latin typeface="system-ui"/>
              </a:rPr>
              <a:t>Ampliatus</a:t>
            </a:r>
            <a:r>
              <a:rPr lang="en-SG" sz="2000" b="0" i="0" dirty="0">
                <a:solidFill>
                  <a:srgbClr val="000000"/>
                </a:solidFill>
                <a:effectLst/>
                <a:latin typeface="system-ui"/>
              </a:rPr>
              <a:t>, my beloved in the Lord. </a:t>
            </a:r>
          </a:p>
          <a:p>
            <a:pPr algn="l">
              <a:spcBef>
                <a:spcPts val="200"/>
              </a:spcBef>
              <a:spcAft>
                <a:spcPts val="200"/>
              </a:spcAft>
            </a:pPr>
            <a:r>
              <a:rPr lang="en-SG" sz="2000" b="1" i="0" baseline="30000" dirty="0">
                <a:solidFill>
                  <a:srgbClr val="000000"/>
                </a:solidFill>
                <a:effectLst/>
                <a:latin typeface="system-ui"/>
              </a:rPr>
              <a:t>9 </a:t>
            </a:r>
            <a:r>
              <a:rPr lang="en-SG" sz="2000" b="0" i="0" dirty="0">
                <a:solidFill>
                  <a:srgbClr val="000000"/>
                </a:solidFill>
                <a:effectLst/>
                <a:latin typeface="system-ui"/>
              </a:rPr>
              <a:t>Greet </a:t>
            </a:r>
            <a:r>
              <a:rPr lang="en-SG" sz="2000" b="1" i="0" dirty="0" err="1">
                <a:solidFill>
                  <a:srgbClr val="00B050"/>
                </a:solidFill>
                <a:effectLst/>
                <a:latin typeface="system-ui"/>
              </a:rPr>
              <a:t>Urbanus</a:t>
            </a:r>
            <a:r>
              <a:rPr lang="en-SG" sz="2000" b="0" i="0" dirty="0">
                <a:solidFill>
                  <a:srgbClr val="000000"/>
                </a:solidFill>
                <a:effectLst/>
                <a:latin typeface="system-ui"/>
              </a:rPr>
              <a:t>, our fellow worker in Christ, and my beloved </a:t>
            </a:r>
            <a:r>
              <a:rPr lang="en-SG" sz="2000" b="1" i="0" dirty="0">
                <a:solidFill>
                  <a:srgbClr val="00B050"/>
                </a:solidFill>
                <a:effectLst/>
                <a:latin typeface="system-ui"/>
              </a:rPr>
              <a:t>Stachys</a:t>
            </a:r>
            <a:r>
              <a:rPr lang="en-SG" sz="2000" b="0" i="0" dirty="0">
                <a:solidFill>
                  <a:srgbClr val="000000"/>
                </a:solidFill>
                <a:effectLst/>
                <a:latin typeface="system-ui"/>
              </a:rPr>
              <a:t>. 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E5B624F-5196-1A17-E9E6-737536E17EC5}"/>
              </a:ext>
            </a:extLst>
          </p:cNvPr>
          <p:cNvSpPr txBox="1"/>
          <p:nvPr/>
        </p:nvSpPr>
        <p:spPr>
          <a:xfrm>
            <a:off x="599088" y="1019502"/>
            <a:ext cx="377321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chemeClr val="bg1"/>
                </a:solidFill>
              </a:rPr>
              <a:t>Personal Greetings</a:t>
            </a:r>
          </a:p>
        </p:txBody>
      </p:sp>
    </p:spTree>
    <p:extLst>
      <p:ext uri="{BB962C8B-B14F-4D97-AF65-F5344CB8AC3E}">
        <p14:creationId xmlns:p14="http://schemas.microsoft.com/office/powerpoint/2010/main" val="246917799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92501201-B524-430F-16CC-5004B4C8F9CD}"/>
              </a:ext>
            </a:extLst>
          </p:cNvPr>
          <p:cNvSpPr txBox="1"/>
          <p:nvPr/>
        </p:nvSpPr>
        <p:spPr>
          <a:xfrm>
            <a:off x="467710" y="2473260"/>
            <a:ext cx="11256579" cy="30931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Bef>
                <a:spcPts val="300"/>
              </a:spcBef>
              <a:spcAft>
                <a:spcPts val="300"/>
              </a:spcAft>
            </a:pPr>
            <a:r>
              <a:rPr lang="en-SG" sz="2000" b="1" i="0" baseline="30000" dirty="0">
                <a:solidFill>
                  <a:srgbClr val="000000"/>
                </a:solidFill>
                <a:effectLst/>
                <a:latin typeface="system-ui"/>
              </a:rPr>
              <a:t>10 </a:t>
            </a:r>
            <a:r>
              <a:rPr lang="en-SG" sz="2000" b="0" i="0" dirty="0">
                <a:solidFill>
                  <a:srgbClr val="000000"/>
                </a:solidFill>
                <a:effectLst/>
                <a:latin typeface="system-ui"/>
              </a:rPr>
              <a:t>Greet </a:t>
            </a:r>
            <a:r>
              <a:rPr lang="en-SG" sz="2000" b="1" i="0" dirty="0">
                <a:solidFill>
                  <a:srgbClr val="00B050"/>
                </a:solidFill>
                <a:effectLst/>
                <a:latin typeface="system-ui"/>
              </a:rPr>
              <a:t>Apelles</a:t>
            </a:r>
            <a:r>
              <a:rPr lang="en-SG" sz="2000" b="0" i="0" dirty="0">
                <a:solidFill>
                  <a:srgbClr val="000000"/>
                </a:solidFill>
                <a:effectLst/>
                <a:latin typeface="system-ui"/>
              </a:rPr>
              <a:t>, who is approved in Christ. Greet those </a:t>
            </a:r>
            <a:r>
              <a:rPr lang="en-SG" sz="2000" b="1" i="0" dirty="0">
                <a:solidFill>
                  <a:srgbClr val="00B050"/>
                </a:solidFill>
                <a:effectLst/>
                <a:latin typeface="system-ui"/>
              </a:rPr>
              <a:t>who belong to the family of </a:t>
            </a:r>
            <a:r>
              <a:rPr lang="en-SG" sz="2000" b="1" i="0" dirty="0" err="1">
                <a:solidFill>
                  <a:srgbClr val="00B050"/>
                </a:solidFill>
                <a:effectLst/>
                <a:latin typeface="system-ui"/>
              </a:rPr>
              <a:t>Aristobulus</a:t>
            </a:r>
            <a:r>
              <a:rPr lang="en-SG" sz="2000" b="0" i="0" dirty="0">
                <a:solidFill>
                  <a:srgbClr val="000000"/>
                </a:solidFill>
                <a:effectLst/>
                <a:latin typeface="system-ui"/>
              </a:rPr>
              <a:t>. </a:t>
            </a:r>
          </a:p>
          <a:p>
            <a:pPr algn="l">
              <a:spcBef>
                <a:spcPts val="300"/>
              </a:spcBef>
              <a:spcAft>
                <a:spcPts val="300"/>
              </a:spcAft>
            </a:pPr>
            <a:r>
              <a:rPr lang="en-SG" sz="2000" b="1" i="0" baseline="30000" dirty="0">
                <a:solidFill>
                  <a:srgbClr val="000000"/>
                </a:solidFill>
                <a:effectLst/>
                <a:latin typeface="system-ui"/>
              </a:rPr>
              <a:t>11 </a:t>
            </a:r>
            <a:r>
              <a:rPr lang="en-SG" sz="2000" b="0" i="0" dirty="0">
                <a:solidFill>
                  <a:srgbClr val="000000"/>
                </a:solidFill>
                <a:effectLst/>
                <a:latin typeface="system-ui"/>
              </a:rPr>
              <a:t>Greet </a:t>
            </a:r>
            <a:r>
              <a:rPr lang="en-SG" sz="2000" b="1" i="0" dirty="0">
                <a:solidFill>
                  <a:srgbClr val="00B050"/>
                </a:solidFill>
                <a:effectLst/>
                <a:latin typeface="system-ui"/>
              </a:rPr>
              <a:t>my kinsman </a:t>
            </a:r>
            <a:r>
              <a:rPr lang="en-SG" sz="2000" b="1" i="0" dirty="0" err="1">
                <a:solidFill>
                  <a:srgbClr val="00B050"/>
                </a:solidFill>
                <a:effectLst/>
                <a:latin typeface="system-ui"/>
              </a:rPr>
              <a:t>Herodion</a:t>
            </a:r>
            <a:r>
              <a:rPr lang="en-SG" sz="2000" b="0" i="0" dirty="0">
                <a:solidFill>
                  <a:srgbClr val="000000"/>
                </a:solidFill>
                <a:effectLst/>
                <a:latin typeface="system-ui"/>
              </a:rPr>
              <a:t>. Greet those in the Lord </a:t>
            </a:r>
            <a:r>
              <a:rPr lang="en-SG" sz="2000" b="1" i="0" dirty="0">
                <a:solidFill>
                  <a:srgbClr val="00B050"/>
                </a:solidFill>
                <a:effectLst/>
                <a:latin typeface="system-ui"/>
              </a:rPr>
              <a:t>who belong to the family of Narcissus</a:t>
            </a:r>
            <a:r>
              <a:rPr lang="en-SG" sz="2000" b="0" i="0" dirty="0">
                <a:solidFill>
                  <a:srgbClr val="000000"/>
                </a:solidFill>
                <a:effectLst/>
                <a:latin typeface="system-ui"/>
              </a:rPr>
              <a:t>. </a:t>
            </a:r>
          </a:p>
          <a:p>
            <a:pPr algn="l">
              <a:spcBef>
                <a:spcPts val="300"/>
              </a:spcBef>
              <a:spcAft>
                <a:spcPts val="300"/>
              </a:spcAft>
            </a:pPr>
            <a:r>
              <a:rPr lang="en-SG" sz="2000" b="1" i="0" baseline="30000" dirty="0">
                <a:solidFill>
                  <a:srgbClr val="000000"/>
                </a:solidFill>
                <a:effectLst/>
                <a:latin typeface="system-ui"/>
              </a:rPr>
              <a:t>12 </a:t>
            </a:r>
            <a:r>
              <a:rPr lang="en-SG" sz="2000" b="0" i="0" dirty="0">
                <a:solidFill>
                  <a:srgbClr val="000000"/>
                </a:solidFill>
                <a:effectLst/>
                <a:latin typeface="system-ui"/>
              </a:rPr>
              <a:t>Greet those workers in the Lord, </a:t>
            </a:r>
            <a:r>
              <a:rPr lang="en-SG" sz="2000" b="1" i="0" dirty="0" err="1">
                <a:solidFill>
                  <a:srgbClr val="00B050"/>
                </a:solidFill>
                <a:effectLst/>
                <a:latin typeface="system-ui"/>
              </a:rPr>
              <a:t>Tryphaena</a:t>
            </a:r>
            <a:r>
              <a:rPr lang="en-SG" sz="2000" b="1" i="0" dirty="0">
                <a:solidFill>
                  <a:srgbClr val="00B050"/>
                </a:solidFill>
                <a:effectLst/>
                <a:latin typeface="system-ui"/>
              </a:rPr>
              <a:t> and Tryphosa</a:t>
            </a:r>
            <a:r>
              <a:rPr lang="en-SG" sz="2000" b="0" i="0" dirty="0">
                <a:solidFill>
                  <a:srgbClr val="000000"/>
                </a:solidFill>
                <a:effectLst/>
                <a:latin typeface="system-ui"/>
              </a:rPr>
              <a:t>.</a:t>
            </a:r>
          </a:p>
          <a:p>
            <a:pPr algn="l">
              <a:spcBef>
                <a:spcPts val="300"/>
              </a:spcBef>
              <a:spcAft>
                <a:spcPts val="300"/>
              </a:spcAft>
            </a:pPr>
            <a:r>
              <a:rPr lang="en-SG" sz="2000" b="0" i="0" dirty="0">
                <a:solidFill>
                  <a:srgbClr val="000000"/>
                </a:solidFill>
                <a:effectLst/>
                <a:latin typeface="system-ui"/>
              </a:rPr>
              <a:t>Greet the beloved </a:t>
            </a:r>
            <a:r>
              <a:rPr lang="en-SG" sz="2000" b="1" i="0" dirty="0">
                <a:solidFill>
                  <a:srgbClr val="00B050"/>
                </a:solidFill>
                <a:effectLst/>
                <a:latin typeface="system-ui"/>
              </a:rPr>
              <a:t>Persis</a:t>
            </a:r>
            <a:r>
              <a:rPr lang="en-SG" sz="2000" b="0" i="0" dirty="0">
                <a:solidFill>
                  <a:srgbClr val="000000"/>
                </a:solidFill>
                <a:effectLst/>
                <a:latin typeface="system-ui"/>
              </a:rPr>
              <a:t>, who has worked hard in the Lord. </a:t>
            </a:r>
          </a:p>
          <a:p>
            <a:pPr algn="l">
              <a:spcBef>
                <a:spcPts val="300"/>
              </a:spcBef>
              <a:spcAft>
                <a:spcPts val="300"/>
              </a:spcAft>
            </a:pPr>
            <a:r>
              <a:rPr lang="en-SG" sz="2000" b="1" i="0" baseline="30000" dirty="0">
                <a:solidFill>
                  <a:srgbClr val="000000"/>
                </a:solidFill>
                <a:effectLst/>
                <a:latin typeface="system-ui"/>
              </a:rPr>
              <a:t>13 </a:t>
            </a:r>
            <a:r>
              <a:rPr lang="en-SG" sz="2000" b="0" i="0" dirty="0">
                <a:solidFill>
                  <a:srgbClr val="000000"/>
                </a:solidFill>
                <a:effectLst/>
                <a:latin typeface="system-ui"/>
              </a:rPr>
              <a:t>Greet </a:t>
            </a:r>
            <a:r>
              <a:rPr lang="en-SG" sz="2000" b="1" i="0" dirty="0">
                <a:solidFill>
                  <a:srgbClr val="00B050"/>
                </a:solidFill>
                <a:effectLst/>
                <a:latin typeface="system-ui"/>
              </a:rPr>
              <a:t>Rufus</a:t>
            </a:r>
            <a:r>
              <a:rPr lang="en-SG" sz="2000" b="0" i="0" dirty="0">
                <a:solidFill>
                  <a:srgbClr val="000000"/>
                </a:solidFill>
                <a:effectLst/>
                <a:latin typeface="system-ui"/>
              </a:rPr>
              <a:t>, chosen in the Lord; also </a:t>
            </a:r>
            <a:r>
              <a:rPr lang="en-SG" sz="2000" b="1" i="0" dirty="0">
                <a:solidFill>
                  <a:srgbClr val="00B050"/>
                </a:solidFill>
                <a:effectLst/>
                <a:latin typeface="system-ui"/>
              </a:rPr>
              <a:t>his mother</a:t>
            </a:r>
            <a:r>
              <a:rPr lang="en-SG" sz="2000" b="0" i="0" dirty="0">
                <a:solidFill>
                  <a:srgbClr val="000000"/>
                </a:solidFill>
                <a:effectLst/>
                <a:latin typeface="system-ui"/>
              </a:rPr>
              <a:t>, who has been a mother to me as well. </a:t>
            </a:r>
          </a:p>
          <a:p>
            <a:pPr algn="l">
              <a:spcBef>
                <a:spcPts val="300"/>
              </a:spcBef>
              <a:spcAft>
                <a:spcPts val="300"/>
              </a:spcAft>
            </a:pPr>
            <a:r>
              <a:rPr lang="en-SG" sz="2000" b="1" i="0" baseline="30000" dirty="0">
                <a:solidFill>
                  <a:srgbClr val="000000"/>
                </a:solidFill>
                <a:effectLst/>
                <a:latin typeface="system-ui"/>
              </a:rPr>
              <a:t>14 </a:t>
            </a:r>
            <a:r>
              <a:rPr lang="en-SG" sz="2000" b="0" i="0" dirty="0">
                <a:solidFill>
                  <a:srgbClr val="000000"/>
                </a:solidFill>
                <a:effectLst/>
                <a:latin typeface="system-ui"/>
              </a:rPr>
              <a:t>Greet </a:t>
            </a:r>
            <a:r>
              <a:rPr lang="en-SG" sz="2000" b="1" i="0" dirty="0" err="1">
                <a:solidFill>
                  <a:srgbClr val="00B050"/>
                </a:solidFill>
                <a:effectLst/>
                <a:latin typeface="system-ui"/>
              </a:rPr>
              <a:t>Asyncritus</a:t>
            </a:r>
            <a:r>
              <a:rPr lang="en-SG" sz="2000" b="0" i="0" dirty="0">
                <a:solidFill>
                  <a:srgbClr val="000000"/>
                </a:solidFill>
                <a:effectLst/>
                <a:latin typeface="system-ui"/>
              </a:rPr>
              <a:t>, </a:t>
            </a:r>
            <a:r>
              <a:rPr lang="en-SG" sz="2000" b="1" i="0" dirty="0" err="1">
                <a:solidFill>
                  <a:srgbClr val="00B050"/>
                </a:solidFill>
                <a:effectLst/>
                <a:latin typeface="system-ui"/>
              </a:rPr>
              <a:t>Phlegon</a:t>
            </a:r>
            <a:r>
              <a:rPr lang="en-SG" sz="2000" b="1" i="0" dirty="0">
                <a:solidFill>
                  <a:srgbClr val="00B050"/>
                </a:solidFill>
                <a:effectLst/>
                <a:latin typeface="system-ui"/>
              </a:rPr>
              <a:t>, Hermes, </a:t>
            </a:r>
            <a:r>
              <a:rPr lang="en-SG" sz="2000" b="1" i="0" dirty="0" err="1">
                <a:solidFill>
                  <a:srgbClr val="00B050"/>
                </a:solidFill>
                <a:effectLst/>
                <a:latin typeface="system-ui"/>
              </a:rPr>
              <a:t>Patrobas</a:t>
            </a:r>
            <a:r>
              <a:rPr lang="en-SG" sz="2000" b="1" i="0" dirty="0">
                <a:solidFill>
                  <a:srgbClr val="00B050"/>
                </a:solidFill>
                <a:effectLst/>
                <a:latin typeface="system-ui"/>
              </a:rPr>
              <a:t>, </a:t>
            </a:r>
            <a:r>
              <a:rPr lang="en-SG" sz="2000" b="1" i="0" dirty="0" err="1">
                <a:solidFill>
                  <a:srgbClr val="00B050"/>
                </a:solidFill>
                <a:effectLst/>
                <a:latin typeface="system-ui"/>
              </a:rPr>
              <a:t>Hermas</a:t>
            </a:r>
            <a:r>
              <a:rPr lang="en-SG" sz="2000" b="0" i="0" dirty="0">
                <a:solidFill>
                  <a:srgbClr val="000000"/>
                </a:solidFill>
                <a:effectLst/>
                <a:latin typeface="system-ui"/>
              </a:rPr>
              <a:t>, and the brothers</a:t>
            </a:r>
            <a:r>
              <a:rPr lang="en-SG" sz="2000" b="0" i="0" baseline="30000" dirty="0">
                <a:solidFill>
                  <a:srgbClr val="000000"/>
                </a:solidFill>
                <a:effectLst/>
                <a:latin typeface="system-ui"/>
              </a:rPr>
              <a:t>[</a:t>
            </a:r>
            <a:r>
              <a:rPr lang="en-SG" sz="2000" b="0" i="0" baseline="30000" dirty="0">
                <a:solidFill>
                  <a:srgbClr val="4A4A4A"/>
                </a:solidFill>
                <a:effectLst/>
                <a:latin typeface="system-ui"/>
                <a:hlinkClick r:id="rId2" tooltip="See footnote e"/>
              </a:rPr>
              <a:t>e</a:t>
            </a:r>
            <a:r>
              <a:rPr lang="en-SG" sz="2000" b="0" i="0" baseline="30000" dirty="0">
                <a:solidFill>
                  <a:srgbClr val="000000"/>
                </a:solidFill>
                <a:effectLst/>
                <a:latin typeface="system-ui"/>
              </a:rPr>
              <a:t>]</a:t>
            </a:r>
            <a:r>
              <a:rPr lang="en-SG" sz="2000" b="0" i="0" dirty="0">
                <a:solidFill>
                  <a:srgbClr val="000000"/>
                </a:solidFill>
                <a:effectLst/>
                <a:latin typeface="system-ui"/>
              </a:rPr>
              <a:t> who are with them. </a:t>
            </a:r>
          </a:p>
          <a:p>
            <a:pPr algn="l">
              <a:spcBef>
                <a:spcPts val="300"/>
              </a:spcBef>
              <a:spcAft>
                <a:spcPts val="300"/>
              </a:spcAft>
            </a:pPr>
            <a:r>
              <a:rPr lang="en-SG" sz="2000" b="1" i="0" baseline="30000" dirty="0">
                <a:solidFill>
                  <a:srgbClr val="000000"/>
                </a:solidFill>
                <a:effectLst/>
                <a:latin typeface="system-ui"/>
              </a:rPr>
              <a:t>15 </a:t>
            </a:r>
            <a:r>
              <a:rPr lang="en-SG" sz="2000" b="0" i="0" dirty="0">
                <a:solidFill>
                  <a:srgbClr val="000000"/>
                </a:solidFill>
                <a:effectLst/>
                <a:latin typeface="system-ui"/>
              </a:rPr>
              <a:t>Greet </a:t>
            </a:r>
            <a:r>
              <a:rPr lang="en-SG" sz="2000" b="1" i="0" dirty="0" err="1">
                <a:solidFill>
                  <a:srgbClr val="00B050"/>
                </a:solidFill>
                <a:effectLst/>
                <a:latin typeface="system-ui"/>
              </a:rPr>
              <a:t>Philologus</a:t>
            </a:r>
            <a:r>
              <a:rPr lang="en-SG" sz="2000" b="1" i="0" dirty="0">
                <a:solidFill>
                  <a:srgbClr val="00B050"/>
                </a:solidFill>
                <a:effectLst/>
                <a:latin typeface="system-ui"/>
              </a:rPr>
              <a:t>, Julia, Nereus </a:t>
            </a:r>
            <a:r>
              <a:rPr lang="en-SG" sz="2000" b="0" i="0" dirty="0">
                <a:solidFill>
                  <a:srgbClr val="000000"/>
                </a:solidFill>
                <a:effectLst/>
                <a:latin typeface="system-ui"/>
              </a:rPr>
              <a:t>and his </a:t>
            </a:r>
            <a:r>
              <a:rPr lang="en-SG" sz="2000" b="1" i="0" dirty="0">
                <a:solidFill>
                  <a:srgbClr val="00B050"/>
                </a:solidFill>
                <a:effectLst/>
                <a:latin typeface="system-ui"/>
              </a:rPr>
              <a:t>sister</a:t>
            </a:r>
            <a:r>
              <a:rPr lang="en-SG" sz="2000" b="0" i="0" dirty="0">
                <a:solidFill>
                  <a:srgbClr val="000000"/>
                </a:solidFill>
                <a:effectLst/>
                <a:latin typeface="system-ui"/>
              </a:rPr>
              <a:t>, and </a:t>
            </a:r>
            <a:r>
              <a:rPr lang="en-SG" sz="2000" b="1" i="0" dirty="0" err="1">
                <a:solidFill>
                  <a:srgbClr val="00B050"/>
                </a:solidFill>
                <a:effectLst/>
                <a:latin typeface="system-ui"/>
              </a:rPr>
              <a:t>Olympas</a:t>
            </a:r>
            <a:r>
              <a:rPr lang="en-SG" sz="2000" b="0" i="0" dirty="0">
                <a:solidFill>
                  <a:srgbClr val="000000"/>
                </a:solidFill>
                <a:effectLst/>
                <a:latin typeface="system-ui"/>
              </a:rPr>
              <a:t>, and </a:t>
            </a:r>
            <a:r>
              <a:rPr lang="en-SG" sz="2000" b="1" i="0" dirty="0">
                <a:solidFill>
                  <a:srgbClr val="00B050"/>
                </a:solidFill>
                <a:effectLst/>
                <a:latin typeface="system-ui"/>
              </a:rPr>
              <a:t>all the saints who are with them</a:t>
            </a:r>
            <a:r>
              <a:rPr lang="en-SG" sz="2000" b="0" i="0" dirty="0">
                <a:solidFill>
                  <a:srgbClr val="000000"/>
                </a:solidFill>
                <a:effectLst/>
                <a:latin typeface="system-ui"/>
              </a:rPr>
              <a:t>. </a:t>
            </a:r>
          </a:p>
          <a:p>
            <a:pPr algn="l">
              <a:spcBef>
                <a:spcPts val="300"/>
              </a:spcBef>
              <a:spcAft>
                <a:spcPts val="300"/>
              </a:spcAft>
            </a:pPr>
            <a:r>
              <a:rPr lang="en-SG" sz="2000" b="1" i="0" baseline="30000" dirty="0">
                <a:solidFill>
                  <a:srgbClr val="000000"/>
                </a:solidFill>
                <a:effectLst/>
                <a:latin typeface="system-ui"/>
              </a:rPr>
              <a:t>16 </a:t>
            </a:r>
            <a:r>
              <a:rPr lang="en-SG" sz="2000" b="0" i="0" dirty="0">
                <a:solidFill>
                  <a:srgbClr val="000000"/>
                </a:solidFill>
                <a:effectLst/>
                <a:latin typeface="system-ui"/>
              </a:rPr>
              <a:t>Greet one another with a holy kiss. All the churches of Christ greet you.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E5B624F-5196-1A17-E9E6-737536E17EC5}"/>
              </a:ext>
            </a:extLst>
          </p:cNvPr>
          <p:cNvSpPr txBox="1"/>
          <p:nvPr/>
        </p:nvSpPr>
        <p:spPr>
          <a:xfrm>
            <a:off x="599088" y="1029976"/>
            <a:ext cx="367862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chemeClr val="bg1"/>
                </a:solidFill>
              </a:rPr>
              <a:t>Personal Greetings</a:t>
            </a:r>
          </a:p>
        </p:txBody>
      </p:sp>
    </p:spTree>
    <p:extLst>
      <p:ext uri="{BB962C8B-B14F-4D97-AF65-F5344CB8AC3E}">
        <p14:creationId xmlns:p14="http://schemas.microsoft.com/office/powerpoint/2010/main" val="243115442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FBC5B2B7-F5E3-F3AE-FE53-1EA429F936B9}"/>
              </a:ext>
            </a:extLst>
          </p:cNvPr>
          <p:cNvSpPr txBox="1"/>
          <p:nvPr/>
        </p:nvSpPr>
        <p:spPr>
          <a:xfrm>
            <a:off x="499241" y="2411556"/>
            <a:ext cx="11193517" cy="17081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Bef>
                <a:spcPts val="300"/>
              </a:spcBef>
              <a:spcAft>
                <a:spcPts val="300"/>
              </a:spcAft>
            </a:pPr>
            <a:endParaRPr lang="en-SG" b="0" i="0" dirty="0">
              <a:solidFill>
                <a:srgbClr val="000000"/>
              </a:solidFill>
              <a:effectLst/>
              <a:latin typeface="system-ui"/>
            </a:endParaRPr>
          </a:p>
          <a:p>
            <a:pPr algn="l">
              <a:spcBef>
                <a:spcPts val="300"/>
              </a:spcBef>
              <a:spcAft>
                <a:spcPts val="300"/>
              </a:spcAft>
            </a:pPr>
            <a:r>
              <a:rPr lang="en-SG" b="1" i="0" baseline="30000" dirty="0">
                <a:solidFill>
                  <a:srgbClr val="000000"/>
                </a:solidFill>
                <a:effectLst/>
                <a:latin typeface="system-ui"/>
              </a:rPr>
              <a:t>21 </a:t>
            </a:r>
            <a:r>
              <a:rPr lang="en-SG" b="1" i="0" dirty="0">
                <a:solidFill>
                  <a:srgbClr val="FF0000"/>
                </a:solidFill>
                <a:effectLst/>
                <a:latin typeface="system-ui"/>
              </a:rPr>
              <a:t>Timothy</a:t>
            </a:r>
            <a:r>
              <a:rPr lang="en-SG" b="0" i="0" dirty="0">
                <a:solidFill>
                  <a:srgbClr val="000000"/>
                </a:solidFill>
                <a:effectLst/>
                <a:latin typeface="system-ui"/>
              </a:rPr>
              <a:t>, my fellow worker, greets you; so do </a:t>
            </a:r>
            <a:r>
              <a:rPr lang="en-SG" b="1" i="0" dirty="0">
                <a:solidFill>
                  <a:srgbClr val="000000"/>
                </a:solidFill>
                <a:effectLst/>
                <a:latin typeface="system-ui"/>
              </a:rPr>
              <a:t>Lucius</a:t>
            </a:r>
            <a:r>
              <a:rPr lang="en-SG" b="0" i="0" dirty="0">
                <a:solidFill>
                  <a:srgbClr val="000000"/>
                </a:solidFill>
                <a:effectLst/>
                <a:latin typeface="system-ui"/>
              </a:rPr>
              <a:t> and </a:t>
            </a:r>
            <a:r>
              <a:rPr lang="en-SG" b="1" i="0" dirty="0">
                <a:solidFill>
                  <a:srgbClr val="FF0000"/>
                </a:solidFill>
                <a:effectLst/>
                <a:latin typeface="system-ui"/>
              </a:rPr>
              <a:t>Jason</a:t>
            </a:r>
            <a:r>
              <a:rPr lang="en-SG" b="0" i="0" dirty="0">
                <a:solidFill>
                  <a:srgbClr val="000000"/>
                </a:solidFill>
                <a:effectLst/>
                <a:latin typeface="system-ui"/>
              </a:rPr>
              <a:t> and </a:t>
            </a:r>
            <a:r>
              <a:rPr lang="en-SG" b="1" i="0" dirty="0">
                <a:solidFill>
                  <a:srgbClr val="00B050"/>
                </a:solidFill>
                <a:effectLst/>
                <a:latin typeface="system-ui"/>
              </a:rPr>
              <a:t>Sosipater</a:t>
            </a:r>
            <a:r>
              <a:rPr lang="en-SG" b="0" i="0" dirty="0">
                <a:solidFill>
                  <a:srgbClr val="000000"/>
                </a:solidFill>
                <a:effectLst/>
                <a:latin typeface="system-ui"/>
              </a:rPr>
              <a:t>, </a:t>
            </a:r>
            <a:r>
              <a:rPr lang="en-SG" b="1" i="0" dirty="0">
                <a:solidFill>
                  <a:srgbClr val="00B050"/>
                </a:solidFill>
                <a:effectLst/>
                <a:latin typeface="system-ui"/>
              </a:rPr>
              <a:t>my kinsmen</a:t>
            </a:r>
            <a:r>
              <a:rPr lang="en-SG" b="0" i="0" dirty="0">
                <a:solidFill>
                  <a:srgbClr val="000000"/>
                </a:solidFill>
                <a:effectLst/>
                <a:latin typeface="system-ui"/>
              </a:rPr>
              <a:t>.</a:t>
            </a:r>
          </a:p>
          <a:p>
            <a:pPr algn="l">
              <a:spcBef>
                <a:spcPts val="300"/>
              </a:spcBef>
              <a:spcAft>
                <a:spcPts val="300"/>
              </a:spcAft>
            </a:pPr>
            <a:r>
              <a:rPr lang="en-SG" b="1" i="0" baseline="30000" dirty="0">
                <a:solidFill>
                  <a:srgbClr val="000000"/>
                </a:solidFill>
                <a:effectLst/>
                <a:latin typeface="system-ui"/>
              </a:rPr>
              <a:t>22 </a:t>
            </a:r>
            <a:r>
              <a:rPr lang="en-SG" b="0" i="0" dirty="0">
                <a:solidFill>
                  <a:srgbClr val="000000"/>
                </a:solidFill>
                <a:effectLst/>
                <a:latin typeface="system-ui"/>
              </a:rPr>
              <a:t>I </a:t>
            </a:r>
            <a:r>
              <a:rPr lang="en-SG" b="1" i="0" dirty="0">
                <a:solidFill>
                  <a:srgbClr val="00B050"/>
                </a:solidFill>
                <a:effectLst/>
                <a:latin typeface="system-ui"/>
              </a:rPr>
              <a:t>Tertius</a:t>
            </a:r>
            <a:r>
              <a:rPr lang="en-SG" b="0" i="0" dirty="0">
                <a:solidFill>
                  <a:srgbClr val="000000"/>
                </a:solidFill>
                <a:effectLst/>
                <a:latin typeface="system-ui"/>
              </a:rPr>
              <a:t>, who wrote this letter, greet you in the Lord.</a:t>
            </a:r>
          </a:p>
          <a:p>
            <a:pPr algn="l">
              <a:spcBef>
                <a:spcPts val="300"/>
              </a:spcBef>
              <a:spcAft>
                <a:spcPts val="300"/>
              </a:spcAft>
            </a:pPr>
            <a:r>
              <a:rPr lang="en-SG" b="1" i="0" baseline="30000" dirty="0">
                <a:solidFill>
                  <a:srgbClr val="000000"/>
                </a:solidFill>
                <a:effectLst/>
                <a:latin typeface="system-ui"/>
              </a:rPr>
              <a:t>23 </a:t>
            </a:r>
            <a:r>
              <a:rPr lang="en-SG" b="1" i="0" dirty="0">
                <a:solidFill>
                  <a:srgbClr val="00B050"/>
                </a:solidFill>
                <a:effectLst/>
                <a:latin typeface="system-ui"/>
              </a:rPr>
              <a:t>Gaius</a:t>
            </a:r>
            <a:r>
              <a:rPr lang="en-SG" b="0" i="0" dirty="0">
                <a:solidFill>
                  <a:srgbClr val="000000"/>
                </a:solidFill>
                <a:effectLst/>
                <a:latin typeface="system-ui"/>
              </a:rPr>
              <a:t>, who is host to me and to the whole church, greets you. </a:t>
            </a:r>
            <a:r>
              <a:rPr lang="en-SG" b="1" i="0" dirty="0">
                <a:solidFill>
                  <a:srgbClr val="00B050"/>
                </a:solidFill>
                <a:effectLst/>
                <a:latin typeface="system-ui"/>
              </a:rPr>
              <a:t>Erastus</a:t>
            </a:r>
            <a:r>
              <a:rPr lang="en-SG" b="0" i="0" dirty="0">
                <a:solidFill>
                  <a:srgbClr val="000000"/>
                </a:solidFill>
                <a:effectLst/>
                <a:latin typeface="system-ui"/>
              </a:rPr>
              <a:t>, the </a:t>
            </a:r>
            <a:r>
              <a:rPr lang="en-SG" b="1" i="0" dirty="0">
                <a:solidFill>
                  <a:srgbClr val="000000"/>
                </a:solidFill>
                <a:effectLst/>
                <a:latin typeface="system-ui"/>
              </a:rPr>
              <a:t>city treasurer</a:t>
            </a:r>
            <a:r>
              <a:rPr lang="en-SG" b="0" i="0" dirty="0">
                <a:solidFill>
                  <a:srgbClr val="000000"/>
                </a:solidFill>
                <a:effectLst/>
                <a:latin typeface="system-ui"/>
              </a:rPr>
              <a:t>, and our brother </a:t>
            </a:r>
            <a:r>
              <a:rPr lang="en-SG" b="1" i="0" dirty="0">
                <a:solidFill>
                  <a:srgbClr val="00B050"/>
                </a:solidFill>
                <a:effectLst/>
                <a:latin typeface="system-ui"/>
              </a:rPr>
              <a:t>Quartus</a:t>
            </a:r>
            <a:r>
              <a:rPr lang="en-SG" b="0" i="0" dirty="0">
                <a:solidFill>
                  <a:srgbClr val="000000"/>
                </a:solidFill>
                <a:effectLst/>
                <a:latin typeface="system-ui"/>
              </a:rPr>
              <a:t>, greet you.</a:t>
            </a:r>
            <a:r>
              <a:rPr lang="en-SG" b="0" i="0" baseline="30000" dirty="0">
                <a:solidFill>
                  <a:srgbClr val="000000"/>
                </a:solidFill>
                <a:effectLst/>
                <a:latin typeface="system-ui"/>
              </a:rPr>
              <a:t>[</a:t>
            </a:r>
            <a:r>
              <a:rPr lang="en-SG" b="0" i="0" baseline="30000" dirty="0">
                <a:solidFill>
                  <a:srgbClr val="4A4A4A"/>
                </a:solidFill>
                <a:effectLst/>
                <a:latin typeface="system-ui"/>
                <a:hlinkClick r:id="rId2" tooltip="See footnote g"/>
              </a:rPr>
              <a:t>g</a:t>
            </a:r>
            <a:r>
              <a:rPr lang="en-SG" b="0" i="0" baseline="30000" dirty="0">
                <a:solidFill>
                  <a:srgbClr val="000000"/>
                </a:solidFill>
                <a:effectLst/>
                <a:latin typeface="system-ui"/>
              </a:rPr>
              <a:t>]</a:t>
            </a:r>
            <a:endParaRPr lang="en-SG" b="0" i="0" dirty="0">
              <a:solidFill>
                <a:srgbClr val="000000"/>
              </a:solidFill>
              <a:effectLst/>
              <a:latin typeface="system-ui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C58F17B-7A2D-D616-0236-405FDF00E136}"/>
              </a:ext>
            </a:extLst>
          </p:cNvPr>
          <p:cNvSpPr txBox="1"/>
          <p:nvPr/>
        </p:nvSpPr>
        <p:spPr>
          <a:xfrm>
            <a:off x="609599" y="1045513"/>
            <a:ext cx="592029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chemeClr val="bg1"/>
                </a:solidFill>
              </a:rPr>
              <a:t>Greetings from Paul’s co-workers</a:t>
            </a:r>
          </a:p>
        </p:txBody>
      </p:sp>
    </p:spTree>
    <p:extLst>
      <p:ext uri="{BB962C8B-B14F-4D97-AF65-F5344CB8AC3E}">
        <p14:creationId xmlns:p14="http://schemas.microsoft.com/office/powerpoint/2010/main" val="44396341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083B9C-D022-FD53-3703-791568846D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4954" y="973668"/>
            <a:ext cx="9161630" cy="706964"/>
          </a:xfrm>
        </p:spPr>
        <p:txBody>
          <a:bodyPr/>
          <a:lstStyle/>
          <a:p>
            <a:r>
              <a:rPr lang="en-US" sz="2800" b="1" dirty="0"/>
              <a:t>Paul and the </a:t>
            </a:r>
            <a:r>
              <a:rPr lang="en-US" sz="2800" b="1" dirty="0">
                <a:solidFill>
                  <a:srgbClr val="FFC000"/>
                </a:solidFill>
              </a:rPr>
              <a:t>Perversion</a:t>
            </a:r>
            <a:r>
              <a:rPr lang="en-US" sz="2800" b="1" dirty="0"/>
              <a:t> of the Gospel (17 – 19)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C1270D8-025F-8A80-0EAB-B453B350478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1768" y="2485017"/>
            <a:ext cx="11141037" cy="3545541"/>
          </a:xfrm>
        </p:spPr>
        <p:txBody>
          <a:bodyPr>
            <a:normAutofit fontScale="92500" lnSpcReduction="20000"/>
          </a:bodyPr>
          <a:lstStyle/>
          <a:p>
            <a:pPr marL="0" indent="0" algn="l">
              <a:lnSpc>
                <a:spcPct val="150000"/>
              </a:lnSpc>
              <a:spcBef>
                <a:spcPts val="300"/>
              </a:spcBef>
              <a:spcAft>
                <a:spcPts val="300"/>
              </a:spcAft>
              <a:buNone/>
            </a:pPr>
            <a:r>
              <a:rPr lang="en-SG" sz="2000" b="1" i="0" baseline="30000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17 </a:t>
            </a:r>
            <a:r>
              <a:rPr lang="en-SG" sz="2000" b="0" i="0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I appeal to you, brothers, to watch out for those who cause divisions and create obstacles contrary to the doctrine that you have been taught; avoid them. </a:t>
            </a:r>
          </a:p>
          <a:p>
            <a:pPr marL="0" indent="0" algn="l">
              <a:lnSpc>
                <a:spcPct val="150000"/>
              </a:lnSpc>
              <a:spcBef>
                <a:spcPts val="300"/>
              </a:spcBef>
              <a:spcAft>
                <a:spcPts val="300"/>
              </a:spcAft>
              <a:buNone/>
            </a:pPr>
            <a:r>
              <a:rPr lang="en-SG" sz="2000" b="1" i="0" baseline="30000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18 </a:t>
            </a:r>
            <a:r>
              <a:rPr lang="en-SG" sz="2000" b="0" i="0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For such persons do not serve our Lord Christ, but their own appetites,</a:t>
            </a:r>
            <a:r>
              <a:rPr lang="en-SG" sz="2000" b="0" i="0" baseline="30000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[</a:t>
            </a:r>
            <a:r>
              <a:rPr lang="en-SG" sz="2000" b="0" i="0" baseline="30000" dirty="0">
                <a:solidFill>
                  <a:srgbClr val="4A4A4A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  <a:hlinkClick r:id="rId2" tooltip="See footnote f"/>
              </a:rPr>
              <a:t>f</a:t>
            </a:r>
            <a:r>
              <a:rPr lang="en-SG" sz="2000" b="0" i="0" baseline="30000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]</a:t>
            </a:r>
            <a:r>
              <a:rPr lang="en-SG" sz="2000" b="0" i="0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 and by smooth talk and flattery they deceive the hearts of the naive. </a:t>
            </a:r>
          </a:p>
          <a:p>
            <a:pPr marL="0" indent="0" algn="l">
              <a:lnSpc>
                <a:spcPct val="150000"/>
              </a:lnSpc>
              <a:spcBef>
                <a:spcPts val="300"/>
              </a:spcBef>
              <a:spcAft>
                <a:spcPts val="300"/>
              </a:spcAft>
              <a:buNone/>
            </a:pPr>
            <a:r>
              <a:rPr lang="en-SG" sz="2000" b="1" i="0" baseline="30000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19 </a:t>
            </a:r>
            <a:r>
              <a:rPr lang="en-SG" sz="2000" b="0" i="0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For </a:t>
            </a:r>
            <a:r>
              <a:rPr lang="en-SG" sz="2000" b="1" i="0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your obedience is known to all</a:t>
            </a:r>
            <a:r>
              <a:rPr lang="en-SG" sz="2000" b="0" i="0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, so that I rejoice over you, but I want you to be wise as to what is good and innocent as to what is evil. </a:t>
            </a:r>
          </a:p>
          <a:p>
            <a:pPr marL="0" indent="0" algn="l">
              <a:lnSpc>
                <a:spcPct val="150000"/>
              </a:lnSpc>
              <a:spcBef>
                <a:spcPts val="300"/>
              </a:spcBef>
              <a:spcAft>
                <a:spcPts val="300"/>
              </a:spcAft>
              <a:buNone/>
            </a:pPr>
            <a:r>
              <a:rPr lang="en-SG" sz="2000" b="1" i="0" baseline="30000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20 </a:t>
            </a:r>
            <a:r>
              <a:rPr lang="en-SG" sz="2000" b="0" i="0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The God of peace will soon crush Satan under your feet. </a:t>
            </a:r>
            <a:r>
              <a:rPr lang="en-SG" sz="2000" b="1" i="0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The grace of our Lord Jesus Christ be with you</a:t>
            </a:r>
            <a:r>
              <a:rPr lang="en-SG" sz="2000" b="0" i="0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endParaRPr lang="en-US" sz="2800" dirty="0"/>
          </a:p>
          <a:p>
            <a:endParaRPr lang="en-US" sz="2800" dirty="0"/>
          </a:p>
          <a:p>
            <a:pPr marL="0" indent="0">
              <a:buNone/>
            </a:pP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48172255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083B9C-D022-FD53-3703-791568846D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Paul and the </a:t>
            </a:r>
            <a:r>
              <a:rPr lang="en-US" b="1" dirty="0">
                <a:solidFill>
                  <a:srgbClr val="FFFF00"/>
                </a:solidFill>
              </a:rPr>
              <a:t>Perversion</a:t>
            </a:r>
            <a:r>
              <a:rPr lang="en-US" b="1" dirty="0"/>
              <a:t> of the Gospel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C1270D8-025F-8A80-0EAB-B453B350478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54954" y="2603500"/>
            <a:ext cx="10532549" cy="3416300"/>
          </a:xfrm>
        </p:spPr>
        <p:txBody>
          <a:bodyPr>
            <a:normAutofit/>
          </a:bodyPr>
          <a:lstStyle/>
          <a:p>
            <a:r>
              <a:rPr lang="en-US" sz="2400" b="1" dirty="0"/>
              <a:t>Paul warns </a:t>
            </a:r>
            <a:r>
              <a:rPr lang="en-US" sz="2400" dirty="0"/>
              <a:t>of some troublemakers in the Roman church (17 – 19)</a:t>
            </a:r>
          </a:p>
          <a:p>
            <a:r>
              <a:rPr lang="en-US" sz="2400" b="1" dirty="0"/>
              <a:t>What</a:t>
            </a:r>
            <a:r>
              <a:rPr lang="en-US" sz="2400" dirty="0"/>
              <a:t> they are doing (v.17)</a:t>
            </a:r>
          </a:p>
          <a:p>
            <a:pPr lvl="1"/>
            <a:r>
              <a:rPr lang="en-US" sz="2000" i="1" dirty="0"/>
              <a:t>Causing divisions (v.17a)</a:t>
            </a:r>
          </a:p>
          <a:p>
            <a:pPr lvl="1"/>
            <a:r>
              <a:rPr lang="en-US" sz="2000" i="1" dirty="0"/>
              <a:t>Teaching false doctrine (v.17b)</a:t>
            </a:r>
          </a:p>
          <a:p>
            <a:pPr lvl="1"/>
            <a:r>
              <a:rPr lang="en-US" sz="2000" i="1" dirty="0"/>
              <a:t>Upsetting people’s faith (v.17c)</a:t>
            </a:r>
          </a:p>
          <a:p>
            <a:r>
              <a:rPr lang="en-US" sz="2400" b="1" dirty="0"/>
              <a:t>Why</a:t>
            </a:r>
            <a:r>
              <a:rPr lang="en-US" sz="2400" dirty="0"/>
              <a:t> they are doing it (vv. 18 – 19)</a:t>
            </a:r>
          </a:p>
          <a:p>
            <a:pPr lvl="1"/>
            <a:r>
              <a:rPr lang="en-US" sz="2000" i="1" dirty="0"/>
              <a:t>To gain money and power for themselves</a:t>
            </a:r>
          </a:p>
        </p:txBody>
      </p:sp>
    </p:spTree>
    <p:extLst>
      <p:ext uri="{BB962C8B-B14F-4D97-AF65-F5344CB8AC3E}">
        <p14:creationId xmlns:p14="http://schemas.microsoft.com/office/powerpoint/2010/main" val="393938990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083B9C-D022-FD53-3703-791568846D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Paul and the </a:t>
            </a:r>
            <a:r>
              <a:rPr lang="en-US" b="1" dirty="0">
                <a:solidFill>
                  <a:srgbClr val="FFFF00"/>
                </a:solidFill>
              </a:rPr>
              <a:t>Promise</a:t>
            </a:r>
            <a:r>
              <a:rPr lang="en-US" b="1" dirty="0"/>
              <a:t> of the Gospel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C1270D8-025F-8A80-0EAB-B453B350478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/>
              <a:t>God will someday </a:t>
            </a:r>
            <a:r>
              <a:rPr lang="en-US" sz="2400" b="1" dirty="0"/>
              <a:t>crush Satan under our feet </a:t>
            </a:r>
            <a:r>
              <a:rPr lang="en-US" sz="2400" dirty="0"/>
              <a:t>(v. 20)</a:t>
            </a:r>
          </a:p>
          <a:p>
            <a:pPr marL="0" indent="0">
              <a:buNone/>
            </a:pPr>
            <a:endParaRPr lang="en-US" sz="2400" dirty="0"/>
          </a:p>
          <a:p>
            <a:pPr marL="400050" lvl="1" indent="0">
              <a:buNone/>
            </a:pPr>
            <a:r>
              <a:rPr lang="en-SG" sz="2000" b="1" baseline="300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20 </a:t>
            </a:r>
            <a:r>
              <a:rPr lang="en-SG" sz="20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The God of peace </a:t>
            </a:r>
            <a:r>
              <a:rPr lang="en-SG" sz="2000" b="1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will soon crush Satan under your feet</a:t>
            </a:r>
            <a:r>
              <a:rPr lang="en-SG" sz="20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. The grace of our Lord Jesus Christ be with you. (</a:t>
            </a:r>
            <a:r>
              <a:rPr lang="en-SG" sz="2000" i="1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some older </a:t>
            </a:r>
            <a:r>
              <a:rPr lang="en-SG" sz="2000" i="1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mss</a:t>
            </a:r>
            <a:r>
              <a:rPr lang="en-SG" sz="2000" i="1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omit verse 24</a:t>
            </a:r>
            <a:r>
              <a:rPr lang="en-SG" sz="20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)</a:t>
            </a:r>
          </a:p>
          <a:p>
            <a:pPr marL="400050" lvl="1" indent="0">
              <a:buNone/>
            </a:pPr>
            <a:r>
              <a:rPr lang="en-SG" sz="2000" b="0" i="0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Genesis 3: 15I will put enmity between you and the woman,</a:t>
            </a:r>
            <a:br>
              <a:rPr lang="en-SG" sz="20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SG" sz="2000" b="0" i="0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    and between your offspring</a:t>
            </a:r>
            <a:r>
              <a:rPr lang="en-SG" sz="2000" b="0" i="0" baseline="30000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[</a:t>
            </a:r>
            <a:r>
              <a:rPr lang="en-SG" sz="2000" b="0" i="0" baseline="30000" dirty="0">
                <a:solidFill>
                  <a:srgbClr val="4A4A4A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  <a:hlinkClick r:id="rId2" tooltip="See footnote a"/>
              </a:rPr>
              <a:t>a</a:t>
            </a:r>
            <a:r>
              <a:rPr lang="en-SG" sz="2000" b="0" i="0" baseline="30000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]</a:t>
            </a:r>
            <a:r>
              <a:rPr lang="en-SG" sz="2000" b="0" i="0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 and her offspring;</a:t>
            </a:r>
            <a:br>
              <a:rPr lang="en-SG" sz="20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SG" sz="2000" b="1" i="0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he</a:t>
            </a:r>
            <a:r>
              <a:rPr lang="en-SG" sz="2000" b="0" i="0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shall bruise your head,</a:t>
            </a:r>
            <a:br>
              <a:rPr lang="en-SG" sz="20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SG" sz="2000" b="0" i="0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    and </a:t>
            </a:r>
            <a:r>
              <a:rPr lang="en-SG" sz="2000" b="1" i="0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you</a:t>
            </a:r>
            <a:r>
              <a:rPr lang="en-SG" sz="2000" b="0" i="0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shall bruise his heel.”</a:t>
            </a:r>
            <a:endParaRPr lang="en-SG" sz="2000" dirty="0"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89172671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083B9C-D022-FD53-3703-791568846D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Paul and the </a:t>
            </a:r>
            <a:r>
              <a:rPr lang="en-US" b="1" dirty="0">
                <a:solidFill>
                  <a:srgbClr val="FFFF00"/>
                </a:solidFill>
              </a:rPr>
              <a:t>Power</a:t>
            </a:r>
            <a:r>
              <a:rPr lang="en-US" b="1" dirty="0"/>
              <a:t> of the Gospel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C1270D8-025F-8A80-0EAB-B453B350478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54954" y="2603500"/>
            <a:ext cx="9646396" cy="3416300"/>
          </a:xfrm>
        </p:spPr>
        <p:txBody>
          <a:bodyPr>
            <a:normAutofit/>
          </a:bodyPr>
          <a:lstStyle/>
          <a:p>
            <a:r>
              <a:rPr lang="en-US" sz="2400" dirty="0"/>
              <a:t>It has the power to </a:t>
            </a:r>
            <a:r>
              <a:rPr lang="en-US" sz="2400" b="1" dirty="0"/>
              <a:t>strengthen</a:t>
            </a:r>
            <a:r>
              <a:rPr lang="en-US" sz="2400" dirty="0"/>
              <a:t> saints (v.25a)</a:t>
            </a:r>
          </a:p>
          <a:p>
            <a:r>
              <a:rPr lang="en-US" sz="2400" dirty="0"/>
              <a:t>It has the power to </a:t>
            </a:r>
            <a:r>
              <a:rPr lang="en-US" sz="2400" b="1" dirty="0"/>
              <a:t>save</a:t>
            </a:r>
            <a:r>
              <a:rPr lang="en-US" sz="2400" dirty="0"/>
              <a:t> sinners (v.25b – 27)</a:t>
            </a:r>
          </a:p>
          <a:p>
            <a:pPr marL="0" indent="0">
              <a:buNone/>
            </a:pPr>
            <a:endParaRPr lang="en-US" sz="1600" b="1" dirty="0"/>
          </a:p>
          <a:p>
            <a:pPr marL="0" indent="0">
              <a:buNone/>
            </a:pPr>
            <a:r>
              <a:rPr lang="en-US" sz="1600" b="1" dirty="0"/>
              <a:t>Doxology</a:t>
            </a:r>
          </a:p>
          <a:p>
            <a:pPr marL="0" indent="0" algn="just">
              <a:buNone/>
            </a:pPr>
            <a:r>
              <a:rPr lang="en-SG" sz="1800" b="1" baseline="300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25 </a:t>
            </a:r>
            <a:r>
              <a:rPr lang="en-SG" sz="18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Now to him who </a:t>
            </a:r>
            <a:r>
              <a:rPr lang="en-SG" sz="1800" u="sng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is able to</a:t>
            </a:r>
            <a:r>
              <a:rPr lang="en-SG" sz="18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strengthen you according to my gospel and the preaching of Jesus Christ, according to the revelation of the mystery that was kept secret for long ages </a:t>
            </a:r>
            <a:r>
              <a:rPr lang="en-SG" sz="1800" b="1" baseline="300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26 </a:t>
            </a:r>
            <a:r>
              <a:rPr lang="en-SG" sz="18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but has now been disclosed and through the prophetic writings </a:t>
            </a:r>
            <a:r>
              <a:rPr lang="en-SG" sz="1800" u="sng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has been made known to all nations</a:t>
            </a:r>
            <a:r>
              <a:rPr lang="en-SG" sz="18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, according to the command of the eternal God, </a:t>
            </a:r>
            <a:r>
              <a:rPr lang="en-SG" sz="1800" u="sng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to bring about the obedience of faith</a:t>
            </a:r>
            <a:r>
              <a:rPr lang="en-SG" sz="18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— </a:t>
            </a:r>
            <a:r>
              <a:rPr lang="en-SG" sz="1800" b="1" baseline="300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27 </a:t>
            </a:r>
            <a:r>
              <a:rPr lang="en-SG" sz="18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to the </a:t>
            </a:r>
            <a:r>
              <a:rPr lang="en-SG" sz="1800" b="1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only</a:t>
            </a:r>
            <a:r>
              <a:rPr lang="en-SG" sz="18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wise God be glory forevermore through Jesus Christ! Amen.</a:t>
            </a:r>
            <a:endParaRPr lang="en-SG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29918030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083B9C-D022-FD53-3703-791568846D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Reflection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31539612-C6F0-B4C7-1956-3FFC077E688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54954" y="2603500"/>
            <a:ext cx="8825659" cy="3416300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en-US" sz="2400" dirty="0"/>
              <a:t>(</a:t>
            </a:r>
            <a:r>
              <a:rPr lang="en-US" sz="2400" b="1" dirty="0"/>
              <a:t>1</a:t>
            </a:r>
            <a:r>
              <a:rPr lang="en-US" sz="2400" dirty="0"/>
              <a:t>) In what ways is spirit of </a:t>
            </a:r>
            <a:r>
              <a:rPr lang="en-US" sz="2400" b="1" dirty="0"/>
              <a:t>hospitality</a:t>
            </a:r>
            <a:r>
              <a:rPr lang="en-US" sz="2400" dirty="0"/>
              <a:t> shown in BSC? To its members and to strangers?</a:t>
            </a:r>
          </a:p>
          <a:p>
            <a:pPr>
              <a:lnSpc>
                <a:spcPct val="150000"/>
              </a:lnSpc>
            </a:pPr>
            <a:r>
              <a:rPr lang="en-US" sz="2400" dirty="0"/>
              <a:t>(</a:t>
            </a:r>
            <a:r>
              <a:rPr lang="en-US" sz="2400" b="1" dirty="0"/>
              <a:t>2</a:t>
            </a:r>
            <a:r>
              <a:rPr lang="en-US" sz="2400" dirty="0"/>
              <a:t>) In what ways does BSC reflect the </a:t>
            </a:r>
            <a:r>
              <a:rPr lang="en-US" sz="2400" b="1" dirty="0"/>
              <a:t>vision of the church </a:t>
            </a:r>
            <a:r>
              <a:rPr lang="en-US" sz="2400" dirty="0"/>
              <a:t>implied in Romans 16?</a:t>
            </a:r>
          </a:p>
        </p:txBody>
      </p:sp>
    </p:spTree>
    <p:extLst>
      <p:ext uri="{BB962C8B-B14F-4D97-AF65-F5344CB8AC3E}">
        <p14:creationId xmlns:p14="http://schemas.microsoft.com/office/powerpoint/2010/main" val="238909319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>
            <a:extLst>
              <a:ext uri="{FF2B5EF4-FFF2-40B4-BE49-F238E27FC236}">
                <a16:creationId xmlns:a16="http://schemas.microsoft.com/office/drawing/2014/main" id="{4091D54B-59AB-4A5E-8E9E-0421BD66D4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547CE62E-FFFD-4A1F-BA78-C3B89C36FCA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12" name="Freeform 5">
              <a:extLst>
                <a:ext uri="{FF2B5EF4-FFF2-40B4-BE49-F238E27FC236}">
                  <a16:creationId xmlns:a16="http://schemas.microsoft.com/office/drawing/2014/main" id="{AE51FD27-6B6A-4D21-BF22-245DA9BD0B3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4" name="Rectangle 13">
            <a:extLst>
              <a:ext uri="{FF2B5EF4-FFF2-40B4-BE49-F238E27FC236}">
                <a16:creationId xmlns:a16="http://schemas.microsoft.com/office/drawing/2014/main" id="{B8144315-1C5A-4185-A952-25D98D303D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6" name="Freeform 5">
            <a:extLst>
              <a:ext uri="{FF2B5EF4-FFF2-40B4-BE49-F238E27FC236}">
                <a16:creationId xmlns:a16="http://schemas.microsoft.com/office/drawing/2014/main" id="{11CAC6F2-0806-417B-BF5D-5AEF6195FA4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">
          <a:xfrm>
            <a:off x="0" y="1587"/>
            <a:ext cx="12192000" cy="6856413"/>
          </a:xfrm>
          <a:custGeom>
            <a:avLst/>
            <a:gdLst/>
            <a:ahLst/>
            <a:cxnLst/>
            <a:rect l="0" t="0" r="r" b="b"/>
            <a:pathLst>
              <a:path w="15356" h="8638">
                <a:moveTo>
                  <a:pt x="0" y="0"/>
                </a:moveTo>
                <a:lnTo>
                  <a:pt x="0" y="8638"/>
                </a:lnTo>
                <a:lnTo>
                  <a:pt x="15356" y="8638"/>
                </a:lnTo>
                <a:lnTo>
                  <a:pt x="15356" y="0"/>
                </a:lnTo>
                <a:lnTo>
                  <a:pt x="0" y="0"/>
                </a:lnTo>
                <a:close/>
                <a:moveTo>
                  <a:pt x="14748" y="8038"/>
                </a:moveTo>
                <a:lnTo>
                  <a:pt x="600" y="8038"/>
                </a:lnTo>
                <a:lnTo>
                  <a:pt x="600" y="592"/>
                </a:lnTo>
                <a:lnTo>
                  <a:pt x="14748" y="592"/>
                </a:lnTo>
                <a:lnTo>
                  <a:pt x="14748" y="8038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D4723B02-0AAB-4F6E-BA41-8ED99D559D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092FCCB-A0A0-DE28-3F5C-80B60B1CAD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20378" y="1295400"/>
            <a:ext cx="3382297" cy="842194"/>
          </a:xfrm>
        </p:spPr>
        <p:txBody>
          <a:bodyPr vert="horz" lIns="91440" tIns="45720" rIns="91440" bIns="45720" rtlCol="0" anchor="b">
            <a:normAutofit fontScale="90000"/>
          </a:bodyPr>
          <a:lstStyle/>
          <a:p>
            <a:r>
              <a:rPr lang="en-US" sz="5400" b="1" i="0" kern="1200" dirty="0">
                <a:solidFill>
                  <a:srgbClr val="EBEBEB"/>
                </a:solidFill>
                <a:latin typeface="+mj-lt"/>
                <a:ea typeface="+mj-ea"/>
                <a:cs typeface="+mj-cs"/>
              </a:rPr>
              <a:t>Big idea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AC2F6D-9F5F-04F6-DC69-C2F0DB7423C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527235" y="2334237"/>
            <a:ext cx="3975441" cy="3562979"/>
          </a:xfrm>
        </p:spPr>
        <p:txBody>
          <a:bodyPr vert="horz" lIns="91440" tIns="45720" rIns="91440" bIns="45720" rtlCol="0" anchor="t">
            <a:normAutofit fontScale="92500"/>
          </a:bodyPr>
          <a:lstStyle/>
          <a:p>
            <a:pPr marL="0" indent="0">
              <a:lnSpc>
                <a:spcPct val="160000"/>
              </a:lnSpc>
              <a:buNone/>
            </a:pPr>
            <a:r>
              <a:rPr lang="en-US" b="1" i="0" kern="1200" cap="all" dirty="0">
                <a:solidFill>
                  <a:srgbClr val="FFFF00"/>
                </a:solidFill>
                <a:latin typeface="+mn-lt"/>
                <a:ea typeface="+mn-ea"/>
                <a:cs typeface="+mn-cs"/>
              </a:rPr>
              <a:t>God connects people to Paul to support and encourage him for the advancement of the Gospel</a:t>
            </a:r>
          </a:p>
          <a:p>
            <a:pPr marL="0" indent="0">
              <a:lnSpc>
                <a:spcPct val="160000"/>
              </a:lnSpc>
              <a:buNone/>
            </a:pPr>
            <a:endParaRPr lang="en-US" b="1" cap="all" dirty="0">
              <a:solidFill>
                <a:srgbClr val="FFFF00"/>
              </a:solidFill>
            </a:endParaRPr>
          </a:p>
          <a:p>
            <a:pPr marL="0" indent="0">
              <a:lnSpc>
                <a:spcPct val="160000"/>
              </a:lnSpc>
              <a:buNone/>
            </a:pPr>
            <a:r>
              <a:rPr lang="en-US" b="1" i="1" cap="all" dirty="0">
                <a:solidFill>
                  <a:srgbClr val="FFC000"/>
                </a:solidFill>
              </a:rPr>
              <a:t>Do you see god connecting you to others for the advancement of the Gospel?</a:t>
            </a:r>
          </a:p>
        </p:txBody>
      </p:sp>
      <p:pic>
        <p:nvPicPr>
          <p:cNvPr id="5" name="Picture 4" descr="A group of white circles with a red person in the center&#10;&#10;Description automatically generated">
            <a:extLst>
              <a:ext uri="{FF2B5EF4-FFF2-40B4-BE49-F238E27FC236}">
                <a16:creationId xmlns:a16="http://schemas.microsoft.com/office/drawing/2014/main" id="{3522B675-54DF-55BC-6D21-5E6329F700E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837473B0-CC2E-450A-ABE3-18F120FF3D39}">
                <a1611:picAttrSrcUrl xmlns:a1611="http://schemas.microsoft.com/office/drawing/2016/11/main" r:id="rId4"/>
              </a:ext>
            </a:extLst>
          </a:blip>
          <a:stretch>
            <a:fillRect/>
          </a:stretch>
        </p:blipFill>
        <p:spPr>
          <a:xfrm>
            <a:off x="1259377" y="1113063"/>
            <a:ext cx="6171678" cy="4628758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15215389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 Boardroom">
  <a:themeElements>
    <a:clrScheme name="Ion Boardroom">
      <a:dk1>
        <a:sysClr val="windowText" lastClr="000000"/>
      </a:dk1>
      <a:lt1>
        <a:sysClr val="window" lastClr="FFFFFF"/>
      </a:lt1>
      <a:dk2>
        <a:srgbClr val="3B3059"/>
      </a:dk2>
      <a:lt2>
        <a:srgbClr val="EBEBEB"/>
      </a:lt2>
      <a:accent1>
        <a:srgbClr val="B31166"/>
      </a:accent1>
      <a:accent2>
        <a:srgbClr val="E33D6F"/>
      </a:accent2>
      <a:accent3>
        <a:srgbClr val="E45F3C"/>
      </a:accent3>
      <a:accent4>
        <a:srgbClr val="E9943A"/>
      </a:accent4>
      <a:accent5>
        <a:srgbClr val="9B6BF2"/>
      </a:accent5>
      <a:accent6>
        <a:srgbClr val="D53DD0"/>
      </a:accent6>
      <a:hlink>
        <a:srgbClr val="8F8F8F"/>
      </a:hlink>
      <a:folHlink>
        <a:srgbClr val="A5A5A5"/>
      </a:folHlink>
    </a:clrScheme>
    <a:fontScheme name="Ion Boardroom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 Boardroom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124000"/>
                <a:satMod val="148000"/>
                <a:lumMod val="124000"/>
              </a:schemeClr>
            </a:gs>
            <a:gs pos="100000">
              <a:schemeClr val="phClr">
                <a:shade val="76000"/>
                <a:hueMod val="89000"/>
                <a:satMod val="164000"/>
                <a:lumMod val="5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91000"/>
                <a:satMod val="164000"/>
                <a:lumMod val="74000"/>
              </a:schemeClr>
              <a:schemeClr val="phClr">
                <a:hueMod val="124000"/>
                <a:satMod val="140000"/>
                <a:lumMod val="14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 Boardroom" id="{FC33163D-4339-46B1-8EED-24C834239D99}" vid="{B8502691-933B-45FE-8764-BA278511EF2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 Boardroom</Template>
  <TotalTime>431</TotalTime>
  <Words>1344</Words>
  <Application>Microsoft Office PowerPoint</Application>
  <PresentationFormat>Widescreen</PresentationFormat>
  <Paragraphs>98</Paragraphs>
  <Slides>20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6" baseType="lpstr">
      <vt:lpstr>Arial</vt:lpstr>
      <vt:lpstr>Century Gothic</vt:lpstr>
      <vt:lpstr>system-ui</vt:lpstr>
      <vt:lpstr>Times New Roman</vt:lpstr>
      <vt:lpstr>Wingdings 3</vt:lpstr>
      <vt:lpstr>Ion Boardroom</vt:lpstr>
      <vt:lpstr>God Connecting People  for the Gospel’s Advancement</vt:lpstr>
      <vt:lpstr>Questions</vt:lpstr>
      <vt:lpstr>Review</vt:lpstr>
      <vt:lpstr>Romans 1 – 11</vt:lpstr>
      <vt:lpstr>Romans 12</vt:lpstr>
      <vt:lpstr>Romans 12 – 16: The Gospel Lived Out God’s righteousness grasped &amp; expressed in His people’s lives</vt:lpstr>
      <vt:lpstr>God Connecting People  for the Gospel’s Advancement</vt:lpstr>
      <vt:lpstr>Big idea</vt:lpstr>
      <vt:lpstr>Outline</vt:lpstr>
      <vt:lpstr>Paul and the People of the Gospel (1 – 16, 21 – 23)</vt:lpstr>
      <vt:lpstr>Paul and the People of the Gospel</vt:lpstr>
      <vt:lpstr>PowerPoint Presentation</vt:lpstr>
      <vt:lpstr>PowerPoint Presentation</vt:lpstr>
      <vt:lpstr>PowerPoint Presentation</vt:lpstr>
      <vt:lpstr>Paul and the Perversion of the Gospel (17 – 19)</vt:lpstr>
      <vt:lpstr>Paul and the Perversion of the Gospel</vt:lpstr>
      <vt:lpstr>Paul and the Promise of the Gospel</vt:lpstr>
      <vt:lpstr>Paul and the Power of the Gospel</vt:lpstr>
      <vt:lpstr>Reflection</vt:lpstr>
      <vt:lpstr>Big idea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God Connecting People  for the Gospel</dc:title>
  <dc:creator>efps1769.christmas@gmail.com</dc:creator>
  <cp:lastModifiedBy>Marc Thio</cp:lastModifiedBy>
  <cp:revision>64</cp:revision>
  <dcterms:created xsi:type="dcterms:W3CDTF">2024-01-08T12:51:10Z</dcterms:created>
  <dcterms:modified xsi:type="dcterms:W3CDTF">2024-01-14T02:19:52Z</dcterms:modified>
</cp:coreProperties>
</file>