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56" r:id="rId3"/>
    <p:sldId id="258" r:id="rId4"/>
    <p:sldId id="266" r:id="rId5"/>
    <p:sldId id="259" r:id="rId6"/>
    <p:sldId id="260" r:id="rId7"/>
    <p:sldId id="267" r:id="rId8"/>
    <p:sldId id="261" r:id="rId9"/>
    <p:sldId id="262" r:id="rId10"/>
    <p:sldId id="269" r:id="rId11"/>
    <p:sldId id="268" r:id="rId12"/>
    <p:sldId id="263" r:id="rId13"/>
    <p:sldId id="264" r:id="rId14"/>
    <p:sldId id="271" r:id="rId15"/>
    <p:sldId id="27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0FE3"/>
    <a:srgbClr val="0051F2"/>
    <a:srgbClr val="FFF4D5"/>
    <a:srgbClr val="F4F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E71FB-11FF-46FD-AFB0-4D9B2A1492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3C69B-B174-49E6-827D-81606C2BC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17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CFAE8-8F82-46B5-AE00-77E604885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98869-08D7-47E0-9572-211DE072B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E5CA2-6EE6-4E43-9A1C-38BE516A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9E16D-6BA4-4277-86F5-0B4141EF312F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EB88-8AC3-42B2-B3B9-EF7FD554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51868-B8F0-4813-A798-63929F78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68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904E8-65C2-40DC-BD22-A699ECF8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D8488-A0A8-486D-984D-6E80608D4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DC34F-2E93-46F9-8301-196D0DDD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E9F78-ABCB-47A5-95FF-48351A52C07E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B6984-A16A-4229-AD4B-B0C2F89E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0167B-DA27-4946-8919-FB9CB405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4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5BCE1-A744-4B9E-9FAE-9A6395FC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E3151-42F8-4155-B310-7071C265D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631C4-94F8-43E1-B445-B21AD1C5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77B4-FE77-42F6-9523-61FE050A1838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7BD40-CFFB-41C1-9B2D-37EC4243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43D50-3B03-4EB3-828A-739FCD8B1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6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5F45F-32EC-4305-9BED-20839834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09FEF-014F-4EAB-A58C-B75382018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6587E-40CE-4E76-AF3D-202409A62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DD60B-3A61-4D05-A499-6C8946AE3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952E-B626-42EE-9348-E51497CB5D67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5AD47-5F34-4D5E-83B8-0DA37653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C09F6-D564-498A-9459-8DE54473C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8B5FC-CDB3-4980-B758-970B5712B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40483-6598-4B55-8DAE-9EB3D24AD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E74AF1-9E6A-42A1-8A77-29A00C95B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80959-DCD4-409D-9960-13A6A026E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3931A-2AA1-4F7A-841B-B3876A6C8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5EEB8A-944E-40FA-8792-A5F4D633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6AF2-4309-4126-9C5C-E59E256237C5}" type="datetime1">
              <a:rPr lang="en-US" smtClean="0"/>
              <a:t>6/21/2023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0D3A3-2623-47F5-865B-6F92688E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31150D-A958-4B80-AF51-BE9540D4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5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3AEA-E99D-40F8-9833-12C43B656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099ACD-76DC-4252-A6DC-EECB9992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881BB-CC94-4D25-974F-03FFA0882115}" type="datetime1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F0E93-9F66-42BD-B551-17D4F0D28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9D3B88-DF20-45B9-AEC7-E6C8DC6C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0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ACBF9-B3D9-441B-9B42-F135DDC9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5354-9FBC-4478-A0CD-EB14E3BE7B0B}" type="datetime1">
              <a:rPr lang="en-US" smtClean="0"/>
              <a:t>6/21/2023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E7CE3-3623-47FC-B20C-7E4F50C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278B8-AC0D-4513-AD1F-DD6702503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3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5289-89C3-4661-804E-403E7D8EA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D21F9-8A3B-4C81-8838-41C8CFAF7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7FDE8-3C00-4594-BD01-92569DD20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365C2-5B54-4BDE-B5D8-2FE5478D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5B5B-BF59-4DC1-B8E6-AC3B80E8DC7A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3C4EA-CC18-4B03-B7A4-1671B35D0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4966A-2520-405D-A982-D3F46E15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34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D824-0F62-4E2A-B076-74D6F5E5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AC94A-9A87-4A84-BDB4-EEEAA9E28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29B2-6347-4F22-846C-3F09A0CBB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04805-D304-4B50-A11F-E6BCFA28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526F-24D3-4DFE-9349-6F42180A2B51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C1706-7D0C-4601-A0A0-E6F7CFDA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60853-8F25-48D1-9F92-74D13CD9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6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FB10-A8DF-4E16-BED8-03CE7E58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17EB2C-EFAB-45EF-A194-22AB49110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119B9-DE4E-4AF2-82E2-71FDA951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0113-F22E-4408-84FB-25F8C74691A4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CB96-9D0A-4B48-8F68-974F3FA50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1292E-FC65-4827-BF0F-73275C1D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9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3C8531-37A0-4ECE-90ED-91439D57D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456F0-88BE-48DF-B28C-EACCC9545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67342-C32D-44D8-B9C8-8BEE543D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8E7F8-B137-41A7-ADF3-6375C9ACE881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F1676-661B-419F-B4EA-A2B219500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A2200-85F6-4412-97B0-5E42C41A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4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FFF4D5"/>
            </a:gs>
            <a:gs pos="58000">
              <a:schemeClr val="accent4">
                <a:lumMod val="5000"/>
                <a:lumOff val="95000"/>
              </a:schemeClr>
            </a:gs>
            <a:gs pos="100000">
              <a:schemeClr val="accent4">
                <a:lumMod val="45000"/>
                <a:lumOff val="55000"/>
              </a:schemeClr>
            </a:gs>
            <a:gs pos="8000">
              <a:srgbClr val="FFF4D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8D17FC-B521-4DEA-9BE7-160EA1923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30BC2-5D59-4F05-93B9-19F9FE465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917A6-C018-4BC7-99DB-4229D25AA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289B4-E4D5-45EE-B239-25BCBBE52E9F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CDFA3-40C7-40F5-982A-1481C2441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78E2B-D06F-46C9-B040-6429FD73D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30DEE-B472-4D12-9E2C-F05D6F120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1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  <a:gradFill flip="none" rotWithShape="1">
            <a:gsLst>
              <a:gs pos="2000">
                <a:schemeClr val="accent4">
                  <a:lumMod val="45000"/>
                  <a:lumOff val="55000"/>
                </a:schemeClr>
              </a:gs>
              <a:gs pos="0">
                <a:schemeClr val="accent4">
                  <a:lumMod val="45000"/>
                  <a:lumOff val="55000"/>
                </a:schemeClr>
              </a:gs>
              <a:gs pos="41000">
                <a:schemeClr val="accent4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pPr algn="l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4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Psalm 103  </a:t>
            </a:r>
          </a:p>
          <a:p>
            <a:endParaRPr lang="en-US" sz="40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  <a:p>
            <a:r>
              <a:rPr lang="en-US" sz="4000" b="1" dirty="0">
                <a:latin typeface="Bradley Hand ITC" panose="03070402050302030203" pitchFamily="66" charset="0"/>
              </a:rPr>
              <a:t> Count </a:t>
            </a:r>
            <a:r>
              <a:rPr lang="en-US" sz="4000" b="1">
                <a:latin typeface="Bradley Hand ITC" panose="03070402050302030203" pitchFamily="66" charset="0"/>
              </a:rPr>
              <a:t>Your Many Blessings</a:t>
            </a:r>
            <a:endParaRPr lang="en-US" sz="4000" b="1" dirty="0">
              <a:latin typeface="Bradley Hand ITC" panose="03070402050302030203" pitchFamily="66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00FFFF"/>
                </a:highlight>
              </a:rPr>
              <a:t>1</a:t>
            </a:fld>
            <a:endParaRPr lang="en-US" sz="4000" dirty="0">
              <a:solidFill>
                <a:schemeClr val="tx1"/>
              </a:solidFill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035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/>
          </a:bodyPr>
          <a:lstStyle/>
          <a:p>
            <a:pPr marL="457200" indent="-457200" algn="l">
              <a:buAutoNum type="alphaUcPeriod"/>
            </a:pPr>
            <a:r>
              <a:rPr lang="en-US" b="1" dirty="0"/>
              <a:t>Becoming ungrateful and unthankful </a:t>
            </a:r>
          </a:p>
          <a:p>
            <a:pPr algn="l"/>
            <a:r>
              <a:rPr lang="en-US" sz="2000" dirty="0">
                <a:latin typeface="Arial Narrow" panose="020B0606020202030204" pitchFamily="34" charset="0"/>
              </a:rPr>
              <a:t>        “How sharper than a serpent’s tooth is to have a thankless child.” – King Lear</a:t>
            </a:r>
            <a:endParaRPr lang="en-US" sz="2000" dirty="0"/>
          </a:p>
          <a:p>
            <a:pPr algn="l"/>
            <a:r>
              <a:rPr lang="en-US" dirty="0"/>
              <a:t> 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– unthankful </a:t>
            </a:r>
            <a:r>
              <a:rPr lang="en-US" dirty="0"/>
              <a:t>– rebellious heart towards God (Romans 1:21 </a:t>
            </a:r>
            <a:r>
              <a:rPr lang="en-US" baseline="30000" dirty="0"/>
              <a:t>NLT</a:t>
            </a:r>
            <a:r>
              <a:rPr lang="en-US" dirty="0"/>
              <a:t>)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1:21 (NLT)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knew God, but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wouldn’t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worship him as God or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give him thanks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l"/>
            <a:endParaRPr lang="en-US" dirty="0"/>
          </a:p>
          <a:p>
            <a:pPr algn="l"/>
            <a:r>
              <a:rPr lang="en-US" dirty="0">
                <a:solidFill>
                  <a:srgbClr val="FF0000"/>
                </a:solidFill>
              </a:rPr>
              <a:t>– ungrateful </a:t>
            </a:r>
            <a:r>
              <a:rPr lang="en-US" dirty="0"/>
              <a:t>– characteristic of the end-times (2 Timothy 3:1-5)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Timothy 3:1b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last days.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People will be ….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ungrateful,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unholy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FF0000"/>
                </a:solidFill>
              </a:rPr>
              <a:t>– the grateful are </a:t>
            </a:r>
            <a:r>
              <a:rPr lang="en-US" dirty="0">
                <a:solidFill>
                  <a:srgbClr val="0070C0"/>
                </a:solidFill>
              </a:rPr>
              <a:t>thankful </a:t>
            </a:r>
            <a:r>
              <a:rPr lang="en-US" dirty="0"/>
              <a:t>and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worshipful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(Psalm 100, Hebrews 12:28, 13:15)</a:t>
            </a:r>
          </a:p>
          <a:p>
            <a:r>
              <a:rPr lang="en-US" dirty="0"/>
              <a:t>        </a:t>
            </a:r>
            <a:r>
              <a:rPr lang="en-US" dirty="0">
                <a:solidFill>
                  <a:srgbClr val="FF0000"/>
                </a:solidFill>
                <a:highlight>
                  <a:srgbClr val="00FFFF"/>
                </a:highlight>
              </a:rPr>
              <a:t>Do you  - take things for granted?</a:t>
            </a:r>
          </a:p>
          <a:p>
            <a:r>
              <a:rPr lang="en-US" dirty="0">
                <a:solidFill>
                  <a:srgbClr val="FF0000"/>
                </a:solidFill>
              </a:rPr>
              <a:t>                           </a:t>
            </a:r>
            <a:r>
              <a:rPr lang="en-US" dirty="0">
                <a:solidFill>
                  <a:srgbClr val="FF0000"/>
                </a:solidFill>
                <a:highlight>
                  <a:srgbClr val="00FFFF"/>
                </a:highlight>
              </a:rPr>
              <a:t>- take things with gratitude?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2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30908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/>
          </a:bodyPr>
          <a:lstStyle/>
          <a:p>
            <a:pPr marL="457200" indent="-457200" algn="l">
              <a:buAutoNum type="alphaUcPeriod" startAt="2"/>
            </a:pPr>
            <a:r>
              <a:rPr lang="en-US" b="1" dirty="0"/>
              <a:t>Becoming grateful and thankful 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Q1.   How should I praise God? </a:t>
            </a:r>
          </a:p>
          <a:p>
            <a:pPr algn="l"/>
            <a:r>
              <a:rPr lang="en-US" dirty="0">
                <a:solidFill>
                  <a:srgbClr val="280FE3"/>
                </a:solidFill>
              </a:rPr>
              <a:t>- undivided, wholehearted and heartfelt, emotive, passionate, deep within. </a:t>
            </a:r>
            <a:endParaRPr lang="en-US" sz="2000" dirty="0">
              <a:solidFill>
                <a:srgbClr val="280FE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LORD,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soul; all my inmost being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LORD,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soul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 (NLT)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Let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that I am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LORD;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my whole heart</a:t>
            </a:r>
            <a:endParaRPr lang="en-US" baseline="30000" dirty="0"/>
          </a:p>
          <a:p>
            <a:pPr algn="l"/>
            <a:r>
              <a:rPr lang="en-US" dirty="0">
                <a:solidFill>
                  <a:srgbClr val="280FE3"/>
                </a:solidFill>
              </a:rPr>
              <a:t>- all or nothing, totality, no half measures, no half-heartedness.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my inmost being.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103:2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 benefits.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103:3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sins and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diseases.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103:19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rules over </a:t>
            </a:r>
            <a:r>
              <a:rPr lang="en-US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280FE3"/>
                </a:solidFill>
              </a:rPr>
              <a:t>- individual, corporate, cosmic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103:21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LORD, all his heavenly hosts…. </a:t>
            </a:r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LORD, all his works everywhere in his dominion.</a:t>
            </a:r>
          </a:p>
          <a:p>
            <a:pPr marL="342900" indent="-342900" algn="l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3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8048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/>
          <a:lstStyle/>
          <a:p>
            <a:pPr marL="457200" indent="-457200" algn="l">
              <a:buAutoNum type="alphaUcPeriod" startAt="2"/>
            </a:pPr>
            <a:r>
              <a:rPr lang="en-US" b="1" dirty="0"/>
              <a:t>Becoming grateful and thankful 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FF0000"/>
                </a:solidFill>
              </a:rPr>
              <a:t>Q2.  How do I cultivate a grateful and thankful heart? </a:t>
            </a:r>
          </a:p>
          <a:p>
            <a:pPr algn="l"/>
            <a:r>
              <a:rPr lang="en-US" dirty="0"/>
              <a:t>1.  recount your blessings (vv.1-6)</a:t>
            </a:r>
          </a:p>
          <a:p>
            <a:pPr algn="l"/>
            <a:r>
              <a:rPr lang="en-US" dirty="0"/>
              <a:t>2.  reaffirm who God is (vv.7-13)</a:t>
            </a:r>
          </a:p>
          <a:p>
            <a:pPr algn="l"/>
            <a:r>
              <a:rPr lang="en-US" dirty="0"/>
              <a:t>3.  remember what we are (vv.14-19)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4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771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914401"/>
            <a:ext cx="10284642" cy="6023728"/>
          </a:xfrm>
        </p:spPr>
        <p:txBody>
          <a:bodyPr>
            <a:normAutofit fontScale="92500" lnSpcReduction="10000"/>
          </a:bodyPr>
          <a:lstStyle/>
          <a:p>
            <a:r>
              <a:rPr lang="en-US" sz="2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103:2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Praise the LORD, my soul, and forget not all his benefits—</a:t>
            </a:r>
          </a:p>
          <a:p>
            <a:r>
              <a:rPr lang="en-US" sz="2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(NLT) 2b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I never forget the good things he does for me. </a:t>
            </a:r>
          </a:p>
          <a:p>
            <a:r>
              <a:rPr lang="en-US" i="1" u="sng" dirty="0"/>
              <a:t>Count Your Blessings - </a:t>
            </a:r>
            <a:r>
              <a:rPr lang="en-US" u="sng" dirty="0"/>
              <a:t>Johnson </a:t>
            </a:r>
            <a:r>
              <a:rPr lang="en-US" u="sng" dirty="0" err="1"/>
              <a:t>Oatman</a:t>
            </a:r>
            <a:endParaRPr lang="en-US" u="sng" dirty="0"/>
          </a:p>
          <a:p>
            <a:pPr fontAlgn="base" hangingPunct="0"/>
            <a:r>
              <a:rPr lang="en-US" dirty="0"/>
              <a:t>When upon life’s billows, you are tempest tossed.  </a:t>
            </a:r>
          </a:p>
          <a:p>
            <a:pPr fontAlgn="base" hangingPunct="0"/>
            <a:r>
              <a:rPr lang="en-US" dirty="0"/>
              <a:t>	When you are discouraged thinking all is lost. </a:t>
            </a:r>
          </a:p>
          <a:p>
            <a:pPr fontAlgn="base" hangingPunct="0"/>
            <a:r>
              <a:rPr lang="en-US" dirty="0"/>
              <a:t>	</a:t>
            </a:r>
            <a:r>
              <a:rPr lang="en-US" dirty="0">
                <a:solidFill>
                  <a:srgbClr val="280FE3"/>
                </a:solidFill>
              </a:rPr>
              <a:t>Count your blessings name them one by one.</a:t>
            </a:r>
          </a:p>
          <a:p>
            <a:pPr fontAlgn="base" hangingPunct="0"/>
            <a:r>
              <a:rPr lang="en-US" dirty="0">
                <a:solidFill>
                  <a:srgbClr val="280FE3"/>
                </a:solidFill>
              </a:rPr>
              <a:t>	</a:t>
            </a:r>
            <a:r>
              <a:rPr lang="en-US" dirty="0">
                <a:solidFill>
                  <a:srgbClr val="FF0000"/>
                </a:solidFill>
              </a:rPr>
              <a:t>And it will surprise you what the Lord hath done.</a:t>
            </a:r>
          </a:p>
          <a:p>
            <a:pPr fontAlgn="base" hangingPunct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ever burdened with a load of care? </a:t>
            </a:r>
          </a:p>
          <a:p>
            <a:pPr fontAlgn="base" hangingPunct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the Cross seem heavy you are called to bear? </a:t>
            </a:r>
          </a:p>
          <a:p>
            <a:pPr fontAlgn="base" hangingPunct="0"/>
            <a:r>
              <a:rPr lang="en-US" dirty="0">
                <a:solidFill>
                  <a:srgbClr val="280F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 your blessings, every doubt will fly.</a:t>
            </a:r>
          </a:p>
          <a:p>
            <a:pPr fontAlgn="base" hangingPunct="0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you will be singing as the days go by.</a:t>
            </a:r>
          </a:p>
          <a:p>
            <a:pPr fontAlgn="base" hangingPunct="0"/>
            <a:r>
              <a:rPr lang="en-US" dirty="0"/>
              <a:t>Refrain: 	</a:t>
            </a:r>
            <a:r>
              <a:rPr lang="en-US" dirty="0">
                <a:latin typeface="Arial Narrow" panose="020B0606020202030204" pitchFamily="34" charset="0"/>
                <a:cs typeface="Times New Roman" panose="02020603050405020304" pitchFamily="18" charset="0"/>
              </a:rPr>
              <a:t>Count your blessings, name them one by one. </a:t>
            </a:r>
          </a:p>
          <a:p>
            <a:pPr fontAlgn="base" hangingPunct="0"/>
            <a:r>
              <a:rPr lang="en-US" dirty="0">
                <a:latin typeface="Arial Narrow" panose="020B0606020202030204" pitchFamily="34" charset="0"/>
                <a:cs typeface="Times New Roman" panose="02020603050405020304" pitchFamily="18" charset="0"/>
              </a:rPr>
              <a:t>	Count your blessings and see what God has done. </a:t>
            </a:r>
          </a:p>
          <a:p>
            <a:pPr fontAlgn="base" hangingPunct="0"/>
            <a:r>
              <a:rPr lang="en-US" dirty="0">
                <a:latin typeface="Arial Narrow" panose="020B0606020202030204" pitchFamily="34" charset="0"/>
                <a:cs typeface="Times New Roman" panose="02020603050405020304" pitchFamily="18" charset="0"/>
              </a:rPr>
              <a:t>	Count your blessings, name them one by one</a:t>
            </a:r>
          </a:p>
          <a:p>
            <a:pPr fontAlgn="base" hangingPunct="0"/>
            <a:r>
              <a:rPr lang="en-US" dirty="0">
                <a:latin typeface="Arial Narrow" panose="020B0606020202030204" pitchFamily="34" charset="0"/>
                <a:cs typeface="Times New Roman" panose="02020603050405020304" pitchFamily="18" charset="0"/>
              </a:rPr>
              <a:t>	Count your many blessings see what God hath done. 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5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0661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C.  Recount your blessings (Psalm 103:2-6)</a:t>
            </a:r>
            <a:endParaRPr lang="en-US" dirty="0"/>
          </a:p>
          <a:p>
            <a:pPr algn="l"/>
            <a:r>
              <a:rPr lang="en-US" dirty="0"/>
              <a:t>      – we are richly blessed (Ephesians 1:3)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Q3. How has God blessed us? </a:t>
            </a:r>
          </a:p>
          <a:p>
            <a:pPr algn="l"/>
            <a:r>
              <a:rPr lang="en-US" dirty="0"/>
              <a:t>       1.  forgiveness of sins (vv.3,11-12, cf. Ephesians 1:7-8).</a:t>
            </a:r>
          </a:p>
          <a:p>
            <a:pPr algn="l"/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103:3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[God] forgives all your sins.</a:t>
            </a:r>
          </a:p>
          <a:p>
            <a:pPr algn="l"/>
            <a:r>
              <a:rPr lang="en-US" dirty="0"/>
              <a:t>        - material blessings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103:5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 satisfies your desires with good things.</a:t>
            </a:r>
            <a:endParaRPr lang="en-US" sz="2000" dirty="0"/>
          </a:p>
          <a:p>
            <a:pPr algn="l"/>
            <a:endParaRPr lang="en-US" sz="20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Deuteronomy 8:10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you have eaten and are satisfied, praise the LORD your God for the good land he has given you.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careful that you do not forget the LORD your God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failing to observe his commands, his laws ….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Otherwise, when you eat and are satisfied, when you build fine houses and settle down,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when your herds and flocks grow large and your silver and gold increase and all you have is multiplied,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then your heart will become proud and you will forget the LORD your God. 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FF"/>
                </a:highlight>
              </a:rPr>
              <a:t>enjoy the gifts but don’t  forget the Giver.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6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4892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/>
          <a:lstStyle/>
          <a:p>
            <a:pPr algn="l"/>
            <a:r>
              <a:rPr lang="en-US" b="1" dirty="0"/>
              <a:t>C.  Recount your blessings (Psalm 103:2-6)</a:t>
            </a:r>
            <a:endParaRPr lang="en-US" dirty="0"/>
          </a:p>
          <a:p>
            <a:pPr marL="457200" indent="-457200" algn="l">
              <a:buAutoNum type="arabicPeriod"/>
            </a:pPr>
            <a:r>
              <a:rPr lang="en-US" dirty="0"/>
              <a:t>forgiveness of sins </a:t>
            </a:r>
          </a:p>
          <a:p>
            <a:pPr algn="l"/>
            <a:r>
              <a:rPr lang="en-US" dirty="0"/>
              <a:t>       </a:t>
            </a:r>
            <a:r>
              <a:rPr lang="en-US" dirty="0">
                <a:solidFill>
                  <a:srgbClr val="280FE3"/>
                </a:solidFill>
              </a:rPr>
              <a:t>– scope of forgiveness </a:t>
            </a:r>
            <a:r>
              <a:rPr lang="en-US" dirty="0"/>
              <a:t>– </a:t>
            </a:r>
            <a:r>
              <a:rPr lang="en-US" dirty="0">
                <a:solidFill>
                  <a:srgbClr val="280FE3"/>
                </a:solidFill>
              </a:rPr>
              <a:t>numerical</a:t>
            </a:r>
            <a:r>
              <a:rPr lang="en-US" dirty="0"/>
              <a:t> = all sins (v.3a)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Psalms 103:3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[God] forgives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your sins.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dirty="0">
                <a:solidFill>
                  <a:srgbClr val="280FE3"/>
                </a:solidFill>
              </a:rPr>
              <a:t>– extent of forgiveness </a:t>
            </a:r>
            <a:r>
              <a:rPr lang="en-US" dirty="0"/>
              <a:t>– </a:t>
            </a:r>
            <a:r>
              <a:rPr lang="en-US" dirty="0">
                <a:solidFill>
                  <a:srgbClr val="280FE3"/>
                </a:solidFill>
              </a:rPr>
              <a:t>spatial </a:t>
            </a:r>
            <a:r>
              <a:rPr lang="en-US" dirty="0"/>
              <a:t>(vv.11-12)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Psalms 103:11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as high as the heavens are above the earth, so great is his love for 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those who fear him;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far as the east is from the west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far has he removed </a:t>
            </a:r>
          </a:p>
          <a:p>
            <a:pPr algn="l"/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our transgressions from us.</a:t>
            </a:r>
            <a:endParaRPr lang="en-US" i="1" dirty="0"/>
          </a:p>
          <a:p>
            <a:pPr algn="l"/>
            <a:endParaRPr lang="en-US" sz="2000" dirty="0">
              <a:latin typeface="Arial Narrow" panose="020B0606020202030204" pitchFamily="34" charset="0"/>
            </a:endParaRPr>
          </a:p>
          <a:p>
            <a:r>
              <a:rPr lang="en-US" sz="2000" dirty="0">
                <a:latin typeface="Arial Narrow" panose="020B0606020202030204" pitchFamily="34" charset="0"/>
              </a:rPr>
              <a:t>East is East, and West is West, and never the twain shall meet 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– Rudyard Kipling, the Ballad of East and West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7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54502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303" y="952106"/>
            <a:ext cx="10614581" cy="5825765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C.  Recount your blessings (Psalm 103:2-6)</a:t>
            </a:r>
            <a:endParaRPr lang="en-US" sz="2000" dirty="0"/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Q3. How has God blessed us?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 (NLT) 2b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I never forget the good things he does for me. </a:t>
            </a:r>
            <a:endParaRPr lang="en-US" sz="2000" dirty="0"/>
          </a:p>
          <a:p>
            <a:pPr algn="l"/>
            <a:r>
              <a:rPr lang="en-US" dirty="0"/>
              <a:t>1.  forgiveness of sins (vv.3,11-12)</a:t>
            </a:r>
          </a:p>
          <a:p>
            <a:pPr algn="l"/>
            <a:r>
              <a:rPr lang="en-US" dirty="0"/>
              <a:t>2.  healing – physical and spiritual (v.3b)</a:t>
            </a:r>
          </a:p>
          <a:p>
            <a:pPr algn="l"/>
            <a:r>
              <a:rPr lang="en-US" dirty="0">
                <a:solidFill>
                  <a:srgbClr val="280FE3"/>
                </a:solidFill>
                <a:highlight>
                  <a:srgbClr val="C0C0C0"/>
                </a:highlight>
              </a:rPr>
              <a:t>3.  protection from deadly dangers (v.4a, Psalm 121)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121:7 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LORD will keep you from all harm—he will watch over your life; 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will watch over your coming and going both now and forevermore.</a:t>
            </a:r>
          </a:p>
          <a:p>
            <a:pPr algn="l"/>
            <a:r>
              <a:rPr lang="en-US" dirty="0"/>
              <a:t>4.  love and compassion (v.4b)</a:t>
            </a:r>
          </a:p>
          <a:p>
            <a:pPr algn="l"/>
            <a:r>
              <a:rPr lang="en-US" dirty="0"/>
              <a:t>5.  material blessings (v.5a, Deuteronomy 8:10-14)</a:t>
            </a:r>
          </a:p>
          <a:p>
            <a:pPr algn="l"/>
            <a:r>
              <a:rPr lang="en-US" dirty="0"/>
              <a:t>6.  sustenance and renewal (v.5b)</a:t>
            </a:r>
          </a:p>
          <a:p>
            <a:pPr marL="457200" indent="-457200" algn="l">
              <a:buAutoNum type="arabicPeriod" startAt="7"/>
            </a:pPr>
            <a:r>
              <a:rPr lang="en-US" dirty="0"/>
              <a:t>right standing and justice (v.6)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FF"/>
                </a:highlight>
              </a:rPr>
              <a:t>Make your own list of 7 things God has done for you to thank God for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457200" indent="-457200">
              <a:buAutoNum type="arabicPeriod" startAt="7"/>
            </a:pPr>
            <a:endParaRPr lang="en-US" dirty="0">
              <a:solidFill>
                <a:srgbClr val="FF0000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8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7902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/>
              <a:t>C.  Recount your blessings (Psalm 103:2-6)</a:t>
            </a:r>
          </a:p>
          <a:p>
            <a:pPr algn="l"/>
            <a:r>
              <a:rPr lang="en-US" sz="2800" b="1" dirty="0"/>
              <a:t>D.   Reaffirm who God is (Psalm 103:7-13)</a:t>
            </a:r>
            <a:endParaRPr lang="en-US" sz="2800" dirty="0"/>
          </a:p>
          <a:p>
            <a:pPr algn="l"/>
            <a:r>
              <a:rPr lang="en-US" dirty="0">
                <a:solidFill>
                  <a:srgbClr val="FF0000"/>
                </a:solidFill>
              </a:rPr>
              <a:t>Q4. What is God like that we should praise him? </a:t>
            </a:r>
          </a:p>
          <a:p>
            <a:pPr algn="l"/>
            <a:endParaRPr lang="en-US" sz="1500" dirty="0">
              <a:solidFill>
                <a:srgbClr val="FF0000"/>
              </a:solidFill>
            </a:endParaRPr>
          </a:p>
          <a:p>
            <a:pPr marL="457200" indent="-457200" algn="l">
              <a:buAutoNum type="arabicPeriod"/>
            </a:pPr>
            <a:r>
              <a:rPr lang="en-US" dirty="0"/>
              <a:t>the compassionate, gracious, slow to anger, abounding in love God (vv.8-9)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 8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LORD is compassionate and gracious, slow to anger, abounding in love.</a:t>
            </a:r>
          </a:p>
          <a:p>
            <a:pPr algn="l"/>
            <a:endParaRPr lang="en-US" sz="15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80FE3"/>
                </a:solidFill>
                <a:latin typeface="Arial Narrow" panose="020B0606020202030204" pitchFamily="34" charset="0"/>
              </a:rPr>
              <a:t>Wrath is God’s strange work – Martin Luther</a:t>
            </a:r>
            <a:endParaRPr lang="en-US" sz="20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34:6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compassionate and gracious God, slow to anger, abounding in love and </a:t>
            </a:r>
          </a:p>
          <a:p>
            <a:pPr algn="l"/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faithfulness,</a:t>
            </a:r>
            <a:r>
              <a:rPr lang="en-US" sz="2000" b="1" i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maintaining love to thousands, and forgiving wickedness, rebellion and sin. </a:t>
            </a:r>
          </a:p>
          <a:p>
            <a:pPr algn="l"/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 he does not leave the guilty unpunished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he punishes the children and their children for 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sin of the parents to the third and fourth generation.”</a:t>
            </a:r>
          </a:p>
          <a:p>
            <a:pPr algn="l"/>
            <a:endParaRPr lang="en-US" sz="1700" dirty="0"/>
          </a:p>
          <a:p>
            <a:pPr algn="l"/>
            <a:r>
              <a:rPr lang="en-US" dirty="0"/>
              <a:t>blends and balances judgment with mercy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11:22 (NLT)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Notice how God is both kind and severe. He is severe toward those who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disobeyed, but kind to you if you continue to trust in his kindness. But if you stop trusting, 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also will be cut off.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83884" y="6080290"/>
            <a:ext cx="688155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9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4551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D.   Reaffirm who God is (Psalm 103:7-13)</a:t>
            </a:r>
            <a:endParaRPr lang="en-US" dirty="0"/>
          </a:p>
          <a:p>
            <a:pPr algn="l"/>
            <a:r>
              <a:rPr lang="en-US" sz="1800" dirty="0">
                <a:solidFill>
                  <a:srgbClr val="FF0000"/>
                </a:solidFill>
              </a:rPr>
              <a:t>Q4. What is God like that we should praise him? </a:t>
            </a:r>
          </a:p>
          <a:p>
            <a:pPr algn="l"/>
            <a:r>
              <a:rPr lang="en-US" sz="1800" dirty="0"/>
              <a:t>1.   the compassionate, gracious, slow to anger, abounding in love God (vv.8-9)</a:t>
            </a:r>
          </a:p>
          <a:p>
            <a:pPr algn="l"/>
            <a:r>
              <a:rPr lang="en-US" sz="1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 8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is compassionate and gracious, slow to anger, abounding in love.</a:t>
            </a:r>
          </a:p>
          <a:p>
            <a:pPr algn="l"/>
            <a:endParaRPr lang="en-US" sz="15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103:9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[God] will not always accuse, nor will he harbor his anger forever;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does not treat us as our sins deserve or repay us according to our iniquities. 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2 great attributes of God – his </a:t>
            </a:r>
            <a:r>
              <a:rPr lang="en-US" dirty="0">
                <a:solidFill>
                  <a:srgbClr val="FF0000"/>
                </a:solidFill>
              </a:rPr>
              <a:t>mercy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grace</a:t>
            </a:r>
            <a:r>
              <a:rPr lang="en-US" dirty="0"/>
              <a:t>. </a:t>
            </a:r>
          </a:p>
          <a:p>
            <a:pPr algn="l"/>
            <a:r>
              <a:rPr lang="en-US" dirty="0"/>
              <a:t>- </a:t>
            </a:r>
            <a:r>
              <a:rPr lang="en-US" dirty="0">
                <a:solidFill>
                  <a:srgbClr val="FF0000"/>
                </a:solidFill>
              </a:rPr>
              <a:t>Mercy</a:t>
            </a:r>
            <a:r>
              <a:rPr lang="en-US" dirty="0"/>
              <a:t> is God </a:t>
            </a:r>
            <a:r>
              <a:rPr lang="en-US" i="1" dirty="0"/>
              <a:t>not</a:t>
            </a:r>
            <a:r>
              <a:rPr lang="en-US" dirty="0"/>
              <a:t> giving us what we do deserve. </a:t>
            </a:r>
          </a:p>
          <a:p>
            <a:pPr algn="l"/>
            <a:r>
              <a:rPr lang="en-US" dirty="0"/>
              <a:t>- </a:t>
            </a:r>
            <a:r>
              <a:rPr lang="en-US" dirty="0">
                <a:solidFill>
                  <a:srgbClr val="FF0000"/>
                </a:solidFill>
              </a:rPr>
              <a:t>Grace</a:t>
            </a:r>
            <a:r>
              <a:rPr lang="en-US" dirty="0"/>
              <a:t> is God giving us what we do </a:t>
            </a:r>
            <a:r>
              <a:rPr lang="en-US" i="1" dirty="0"/>
              <a:t>not</a:t>
            </a:r>
            <a:r>
              <a:rPr lang="en-US" dirty="0"/>
              <a:t> deserve.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038787" y="6080290"/>
            <a:ext cx="93325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10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7162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/>
          <a:lstStyle/>
          <a:p>
            <a:pPr algn="l"/>
            <a:r>
              <a:rPr lang="en-US" b="1" dirty="0"/>
              <a:t>D.   Reaffirm who God is (Psalm 103:7-13)</a:t>
            </a:r>
            <a:endParaRPr lang="en-US" dirty="0"/>
          </a:p>
          <a:p>
            <a:pPr algn="l"/>
            <a:r>
              <a:rPr lang="en-US" dirty="0">
                <a:solidFill>
                  <a:srgbClr val="FF0000"/>
                </a:solidFill>
              </a:rPr>
              <a:t>Q4. What is God like that we should praise him? </a:t>
            </a:r>
          </a:p>
          <a:p>
            <a:pPr algn="l"/>
            <a:r>
              <a:rPr lang="en-US" dirty="0"/>
              <a:t>2. our merciful and gracious loving Father (vv.10-13)</a:t>
            </a:r>
          </a:p>
          <a:p>
            <a:pPr algn="l"/>
            <a:r>
              <a:rPr lang="en-US" dirty="0"/>
              <a:t>    - parable of the prodigal son (Luke 15)</a:t>
            </a:r>
          </a:p>
          <a:p>
            <a:pPr algn="l"/>
            <a:endParaRPr lang="en-US" sz="20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15:20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while he was still a long way off, his father saw him and was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filled with </a:t>
            </a:r>
          </a:p>
          <a:p>
            <a:pPr algn="l"/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compassion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him; he ran to his son, threw his arms around him and kissed him.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highlight>
                  <a:srgbClr val="00FFFF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Come home to the Father!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11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5027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/>
          <a:lstStyle/>
          <a:p>
            <a:pPr algn="l"/>
            <a:r>
              <a:rPr lang="en-US" sz="1800" dirty="0"/>
              <a:t>C.  Recount your blessings (Psalm 103:2-6)</a:t>
            </a:r>
          </a:p>
          <a:p>
            <a:pPr algn="l"/>
            <a:r>
              <a:rPr lang="en-US" sz="1800" dirty="0"/>
              <a:t>D.  Reaffirm who God is (Psalm 103:7-13)</a:t>
            </a:r>
          </a:p>
          <a:p>
            <a:pPr algn="l"/>
            <a:r>
              <a:rPr lang="en-US" b="1" dirty="0"/>
              <a:t>E. Remember what we are (Psalm 103:14-19)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r>
              <a:rPr lang="en-US" dirty="0">
                <a:solidFill>
                  <a:srgbClr val="FF0000"/>
                </a:solidFill>
              </a:rPr>
              <a:t>Q5. Why we are undeserving of God’s blessings?</a:t>
            </a:r>
          </a:p>
          <a:p>
            <a:pPr marL="457200" indent="-457200" algn="l">
              <a:buAutoNum type="arabicPeriod"/>
            </a:pPr>
            <a:r>
              <a:rPr lang="en-US" dirty="0"/>
              <a:t>we are dust (v.14)</a:t>
            </a:r>
          </a:p>
          <a:p>
            <a:pPr marL="457200" indent="-457200" algn="l">
              <a:buAutoNum type="arabicPeriod" startAt="2"/>
            </a:pPr>
            <a:r>
              <a:rPr lang="en-US" dirty="0"/>
              <a:t>we are mortal (v.15)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103:14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he knows how we are formed, he remembers that we are dust.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life of mortals is like grass, they flourish like a flower of the field;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wind blows over it and it is gone, and its place remembers it no more. </a:t>
            </a:r>
          </a:p>
          <a:p>
            <a:pPr algn="l"/>
            <a:endParaRPr lang="en-US" sz="2000" dirty="0">
              <a:cs typeface="Times New Roman" panose="02020603050405020304" pitchFamily="18" charset="0"/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12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1075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E. Remember what we are (Psalm 103:14-19)</a:t>
            </a:r>
            <a:endParaRPr lang="en-US" dirty="0"/>
          </a:p>
          <a:p>
            <a:pPr algn="l"/>
            <a:r>
              <a:rPr lang="en-US" dirty="0"/>
              <a:t>- only by God’s grace alone</a:t>
            </a:r>
          </a:p>
          <a:p>
            <a:pPr algn="l"/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Ephesians 2:8 (NLT)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God saved you by his grace when you believed. And you can’t take credit for this; it is a gift from God. 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Salvation is not a reward for the good things we have done, so none of us can boast about it.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- celebrating the never-ending love of God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103:17 (NLT)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the love of the LORD remains forever with those who fear him. His salvation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extends to the children’s children. 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8:38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I am convinced that neither death nor life, neither angels nor demons, neither the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present nor the future, nor any powers,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neither height nor depth, nor anything else in all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creation, will be able to separate us from the love of God that is in Christ Jesus our Lord.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13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42498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143" y="1084081"/>
            <a:ext cx="10438613" cy="5773919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C.  Recount your blessings (Psalm 103:2-6)</a:t>
            </a:r>
          </a:p>
          <a:p>
            <a:pPr algn="l"/>
            <a:r>
              <a:rPr lang="en-US" sz="1800" dirty="0"/>
              <a:t>D.  Reaffirm who God is (Psalm 103:7-13)</a:t>
            </a:r>
          </a:p>
          <a:p>
            <a:pPr algn="l"/>
            <a:r>
              <a:rPr lang="en-US" sz="1800" dirty="0"/>
              <a:t>E.  Remember what we are (Psalm 103:14-19)</a:t>
            </a:r>
            <a:endParaRPr lang="en-US" sz="1800" dirty="0">
              <a:solidFill>
                <a:srgbClr val="FF0000"/>
              </a:solidFill>
            </a:endParaRPr>
          </a:p>
          <a:p>
            <a:pPr algn="l"/>
            <a:r>
              <a:rPr lang="en-US" sz="2900" b="1" dirty="0"/>
              <a:t>F.   Remain in God’s blessings (Psalm 103:14-19)</a:t>
            </a:r>
            <a:endParaRPr lang="en-US" sz="2900" dirty="0"/>
          </a:p>
          <a:p>
            <a:pPr algn="l"/>
            <a:r>
              <a:rPr lang="en-US" dirty="0">
                <a:solidFill>
                  <a:srgbClr val="C00000"/>
                </a:solidFill>
              </a:rPr>
              <a:t>Q6.  Do you have a share in God’s blessings?</a:t>
            </a:r>
          </a:p>
          <a:p>
            <a:pPr algn="l"/>
            <a:r>
              <a:rPr lang="en-US" sz="2200" dirty="0"/>
              <a:t>1.  those who fear him (vv.11b, 13b, 17)</a:t>
            </a:r>
          </a:p>
          <a:p>
            <a:pPr algn="l"/>
            <a:r>
              <a:rPr lang="en-US" sz="2200" dirty="0"/>
              <a:t>2.  those who are faithful and obey him (v.18)</a:t>
            </a:r>
          </a:p>
          <a:p>
            <a:pPr algn="l"/>
            <a:r>
              <a:rPr lang="en-US" sz="2200" dirty="0"/>
              <a:t>3.  those who submit to his rule (v.19)</a:t>
            </a:r>
          </a:p>
          <a:p>
            <a:pPr algn="l"/>
            <a:endParaRPr lang="en-US" sz="20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103:11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those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fear him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103:13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has compassion on those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fear him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103:17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everlasting to everlasting the LORD'S love ….and his righteousness ….</a:t>
            </a:r>
          </a:p>
          <a:p>
            <a:pPr algn="l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for 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those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keep his covenant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 to obey his precepts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has established his throne in heaven, and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kingdom rules over all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14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26550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143" y="1084081"/>
            <a:ext cx="10438613" cy="5773919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C.  Recount your blessings (Psalm 103:2-6)</a:t>
            </a:r>
          </a:p>
          <a:p>
            <a:pPr algn="l"/>
            <a:r>
              <a:rPr lang="en-US" sz="1800" dirty="0"/>
              <a:t>D.  Reaffirm who God is (Psalm 103:7-13)</a:t>
            </a:r>
          </a:p>
          <a:p>
            <a:pPr algn="l"/>
            <a:r>
              <a:rPr lang="en-US" sz="1800" dirty="0"/>
              <a:t>E.  Remember what we are (Psalm 103:14-19)</a:t>
            </a:r>
            <a:endParaRPr lang="en-US" sz="1800" dirty="0">
              <a:solidFill>
                <a:srgbClr val="FF0000"/>
              </a:solidFill>
            </a:endParaRPr>
          </a:p>
          <a:p>
            <a:pPr algn="l"/>
            <a:r>
              <a:rPr lang="en-US" sz="2900" b="1" dirty="0"/>
              <a:t>F.   Remain in God’s blessings (Psalm 103:14-19)</a:t>
            </a:r>
            <a:endParaRPr lang="en-US" sz="2900" dirty="0"/>
          </a:p>
          <a:p>
            <a:pPr algn="l"/>
            <a:r>
              <a:rPr lang="en-US" dirty="0">
                <a:solidFill>
                  <a:srgbClr val="C00000"/>
                </a:solidFill>
              </a:rPr>
              <a:t>Q6.  Do you have a share in God’s blessings?</a:t>
            </a:r>
          </a:p>
          <a:p>
            <a:pPr algn="l"/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highlight>
                  <a:srgbClr val="00FFFF"/>
                </a:highlight>
              </a:rPr>
              <a:t>Do you fear God? </a:t>
            </a:r>
          </a:p>
          <a:p>
            <a:r>
              <a:rPr lang="en-US" dirty="0">
                <a:highlight>
                  <a:srgbClr val="00FFFF"/>
                </a:highlight>
              </a:rPr>
              <a:t>Are you faithful to Him? </a:t>
            </a:r>
          </a:p>
          <a:p>
            <a:r>
              <a:rPr lang="en-US" dirty="0">
                <a:highlight>
                  <a:srgbClr val="00FFFF"/>
                </a:highlight>
              </a:rPr>
              <a:t>Will you obey him? </a:t>
            </a:r>
          </a:p>
          <a:p>
            <a:r>
              <a:rPr lang="en-US" dirty="0">
                <a:highlight>
                  <a:srgbClr val="00FFFF"/>
                </a:highlight>
              </a:rPr>
              <a:t>Will you submit to his rule and kingship? 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15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26166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EEFF-E852-4EA9-82A8-FFDB2E9A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241" y="367644"/>
            <a:ext cx="10039547" cy="716437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+mn-lt"/>
              </a:rPr>
            </a:b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Psalm 103 - Thankful for God’s Tender Mercies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7977-B17F-482F-8CBA-BD7CD3E26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242" y="1084081"/>
            <a:ext cx="10124388" cy="5406275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/>
              <a:t>Psalm 103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how to praise God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what to praise Him for. </a:t>
            </a:r>
          </a:p>
          <a:p>
            <a:pPr algn="l"/>
            <a:endParaRPr lang="en-US" dirty="0"/>
          </a:p>
          <a:p>
            <a:pPr algn="l"/>
            <a:r>
              <a:rPr lang="en-US" dirty="0">
                <a:solidFill>
                  <a:srgbClr val="280FE3"/>
                </a:solidFill>
              </a:rPr>
              <a:t>To become grateful and thankful people</a:t>
            </a:r>
          </a:p>
          <a:p>
            <a:pPr marL="457200" indent="-457200" algn="l">
              <a:buAutoNum type="arabicPeriod"/>
            </a:pPr>
            <a:r>
              <a:rPr lang="en-US" dirty="0">
                <a:solidFill>
                  <a:srgbClr val="280FE3"/>
                </a:solidFill>
              </a:rPr>
              <a:t>recount our blessings </a:t>
            </a:r>
          </a:p>
          <a:p>
            <a:pPr marL="457200" indent="-457200" algn="l">
              <a:buAutoNum type="arabicPeriod"/>
            </a:pPr>
            <a:r>
              <a:rPr lang="en-US" dirty="0">
                <a:solidFill>
                  <a:srgbClr val="280FE3"/>
                </a:solidFill>
              </a:rPr>
              <a:t>reaffirm who God is </a:t>
            </a:r>
          </a:p>
          <a:p>
            <a:pPr marL="457200" indent="-457200" algn="l">
              <a:buAutoNum type="arabicPeriod"/>
            </a:pPr>
            <a:r>
              <a:rPr lang="en-US" dirty="0">
                <a:solidFill>
                  <a:srgbClr val="280FE3"/>
                </a:solidFill>
              </a:rPr>
              <a:t>remember what we are</a:t>
            </a:r>
          </a:p>
          <a:p>
            <a:pPr algn="l"/>
            <a:r>
              <a:rPr lang="en-US" dirty="0"/>
              <a:t> 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Grateful people are thankful. 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Grateful people are people of praise.  </a:t>
            </a:r>
          </a:p>
          <a:p>
            <a:pPr algn="l"/>
            <a:r>
              <a:rPr lang="en-US" dirty="0"/>
              <a:t> 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A396-D339-4C61-976D-47B87B85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192757" y="6080290"/>
            <a:ext cx="779281" cy="584462"/>
          </a:xfrm>
        </p:spPr>
        <p:txBody>
          <a:bodyPr/>
          <a:lstStyle/>
          <a:p>
            <a:fld id="{F6F30DEE-B472-4D12-9E2C-F05D6F120347}" type="slidenum">
              <a:rPr lang="en-US" sz="4000" smtClean="0">
                <a:solidFill>
                  <a:schemeClr val="tx1"/>
                </a:solidFill>
                <a:highlight>
                  <a:srgbClr val="FFFF00"/>
                </a:highlight>
              </a:rPr>
              <a:t>16</a:t>
            </a:fld>
            <a:endParaRPr lang="en-US" sz="4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7461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2094</Words>
  <Application>Microsoft Office PowerPoint</Application>
  <PresentationFormat>Widescreen</PresentationFormat>
  <Paragraphs>211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Bradley Hand ITC</vt:lpstr>
      <vt:lpstr>Calibri</vt:lpstr>
      <vt:lpstr>Calibri Light</vt:lpstr>
      <vt:lpstr>Times New Roman</vt:lpstr>
      <vt:lpstr>Office Theme</vt:lpstr>
      <vt:lpstr>  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  <vt:lpstr>  Psalm 103 - Thankful for God’s Tender Mercies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Psalm 103 - Thankful for God’s Tender Mercies</dc:title>
  <dc:creator>SimKT</dc:creator>
  <cp:lastModifiedBy>Kay Tee Sim</cp:lastModifiedBy>
  <cp:revision>22</cp:revision>
  <dcterms:created xsi:type="dcterms:W3CDTF">2023-03-03T10:03:25Z</dcterms:created>
  <dcterms:modified xsi:type="dcterms:W3CDTF">2023-06-21T12:35:12Z</dcterms:modified>
</cp:coreProperties>
</file>