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77" r:id="rId4"/>
    <p:sldId id="279" r:id="rId5"/>
    <p:sldId id="256" r:id="rId6"/>
    <p:sldId id="263" r:id="rId7"/>
    <p:sldId id="266" r:id="rId8"/>
    <p:sldId id="268" r:id="rId9"/>
    <p:sldId id="269" r:id="rId10"/>
    <p:sldId id="319" r:id="rId11"/>
    <p:sldId id="265" r:id="rId12"/>
    <p:sldId id="283" r:id="rId13"/>
    <p:sldId id="311" r:id="rId14"/>
    <p:sldId id="289" r:id="rId15"/>
    <p:sldId id="312" r:id="rId16"/>
    <p:sldId id="313" r:id="rId17"/>
    <p:sldId id="318" r:id="rId18"/>
    <p:sldId id="307" r:id="rId19"/>
    <p:sldId id="304" r:id="rId20"/>
    <p:sldId id="315" r:id="rId21"/>
    <p:sldId id="317" r:id="rId22"/>
    <p:sldId id="308" r:id="rId23"/>
    <p:sldId id="320" r:id="rId24"/>
    <p:sldId id="321" r:id="rId25"/>
    <p:sldId id="322" r:id="rId26"/>
    <p:sldId id="294" r:id="rId27"/>
    <p:sldId id="278" r:id="rId28"/>
    <p:sldId id="309" r:id="rId29"/>
    <p:sldId id="310" r:id="rId30"/>
    <p:sldId id="281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CC"/>
    <a:srgbClr val="9900CC"/>
    <a:srgbClr val="660066"/>
    <a:srgbClr val="006600"/>
    <a:srgbClr val="CCFFCC"/>
    <a:srgbClr val="0D0D0D"/>
    <a:srgbClr val="FFFFFF"/>
    <a:srgbClr val="99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33" autoAdjust="0"/>
    <p:restoredTop sz="94632" autoAdjust="0"/>
  </p:normalViewPr>
  <p:slideViewPr>
    <p:cSldViewPr>
      <p:cViewPr varScale="1">
        <p:scale>
          <a:sx n="70" d="100"/>
          <a:sy n="70" d="100"/>
        </p:scale>
        <p:origin x="-288" y="-4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F97D6-E224-4B07-B49E-05E95FEDD078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A78C0-A0A1-40AF-930E-B8DC9312F52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17859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A78C0-A0A1-40AF-930E-B8DC9312F526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9957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21508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930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7943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04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3786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7763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2356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6234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18180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04990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623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DF528-3E3E-41B1-ABB9-09BA53BF95E2}" type="datetimeFigureOut">
              <a:rPr lang="en-SG" smtClean="0"/>
              <a:t>24/11/2019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98CC9-4C91-4176-9DF9-D4A3DAC960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9828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5.jpeg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5.jpeg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411599"/>
            <a:ext cx="7315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8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Our Focus?</a:t>
            </a:r>
          </a:p>
          <a:p>
            <a:pPr algn="ctr"/>
            <a:endParaRPr lang="en-SG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8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6:30-44</a:t>
            </a:r>
            <a:endParaRPr lang="en-SG" sz="28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9" t="12654"/>
          <a:stretch/>
        </p:blipFill>
        <p:spPr>
          <a:xfrm rot="-180000">
            <a:off x="3267625" y="2021577"/>
            <a:ext cx="2608750" cy="24998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14006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6265">
            <a:off x="560118" y="671534"/>
            <a:ext cx="4019152" cy="2226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 rot="21305437">
            <a:off x="1858612" y="3273138"/>
            <a:ext cx="1685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Rubin Vase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Frame 4"/>
          <p:cNvSpPr/>
          <p:nvPr/>
        </p:nvSpPr>
        <p:spPr>
          <a:xfrm rot="21360000">
            <a:off x="1768625" y="535708"/>
            <a:ext cx="1583730" cy="2503086"/>
          </a:xfrm>
          <a:prstGeom prst="frame">
            <a:avLst>
              <a:gd name="adj1" fmla="val 7837"/>
            </a:avLst>
          </a:prstGeom>
          <a:solidFill>
            <a:srgbClr val="CC000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21360000">
            <a:off x="478011" y="681594"/>
            <a:ext cx="1281462" cy="240939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Rectangle 7"/>
          <p:cNvSpPr/>
          <p:nvPr/>
        </p:nvSpPr>
        <p:spPr>
          <a:xfrm rot="21360000">
            <a:off x="3364583" y="534699"/>
            <a:ext cx="1281462" cy="240939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39000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6265">
            <a:off x="553866" y="661353"/>
            <a:ext cx="4019152" cy="2226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 rot="21305437">
            <a:off x="1852360" y="3262957"/>
            <a:ext cx="1685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Rubin Vase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Frame 4"/>
          <p:cNvSpPr/>
          <p:nvPr/>
        </p:nvSpPr>
        <p:spPr>
          <a:xfrm rot="21360000">
            <a:off x="624489" y="592101"/>
            <a:ext cx="1942527" cy="2503086"/>
          </a:xfrm>
          <a:prstGeom prst="frame">
            <a:avLst>
              <a:gd name="adj1" fmla="val 7837"/>
            </a:avLst>
          </a:prstGeom>
          <a:solidFill>
            <a:srgbClr val="CC000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 rot="21360000">
            <a:off x="2568706" y="448085"/>
            <a:ext cx="1942527" cy="2503086"/>
          </a:xfrm>
          <a:prstGeom prst="frame">
            <a:avLst>
              <a:gd name="adj1" fmla="val 7837"/>
            </a:avLst>
          </a:prstGeom>
          <a:solidFill>
            <a:srgbClr val="CC000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2" r="47586" b="69660"/>
          <a:stretch/>
        </p:blipFill>
        <p:spPr>
          <a:xfrm>
            <a:off x="5940152" y="483518"/>
            <a:ext cx="2016224" cy="2195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6012160" y="843559"/>
            <a:ext cx="936104" cy="1728192"/>
          </a:xfrm>
          <a:prstGeom prst="rect">
            <a:avLst/>
          </a:prstGeom>
          <a:noFill/>
          <a:ln w="28575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Rectangle 10"/>
          <p:cNvSpPr/>
          <p:nvPr/>
        </p:nvSpPr>
        <p:spPr>
          <a:xfrm>
            <a:off x="7092280" y="843559"/>
            <a:ext cx="792088" cy="1368151"/>
          </a:xfrm>
          <a:prstGeom prst="rect">
            <a:avLst/>
          </a:prstGeom>
          <a:noFill/>
          <a:ln w="28575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03881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6265">
            <a:off x="553866" y="661353"/>
            <a:ext cx="4019152" cy="2226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 rot="21305437">
            <a:off x="1852360" y="3262957"/>
            <a:ext cx="1685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Rubin Vase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Frame 4"/>
          <p:cNvSpPr/>
          <p:nvPr/>
        </p:nvSpPr>
        <p:spPr>
          <a:xfrm rot="21360000">
            <a:off x="624489" y="592101"/>
            <a:ext cx="1942527" cy="2503086"/>
          </a:xfrm>
          <a:prstGeom prst="frame">
            <a:avLst>
              <a:gd name="adj1" fmla="val 7837"/>
            </a:avLst>
          </a:prstGeom>
          <a:solidFill>
            <a:srgbClr val="CC000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 rot="21360000">
            <a:off x="2568706" y="448085"/>
            <a:ext cx="1942527" cy="2503086"/>
          </a:xfrm>
          <a:prstGeom prst="frame">
            <a:avLst>
              <a:gd name="adj1" fmla="val 7837"/>
            </a:avLst>
          </a:prstGeom>
          <a:solidFill>
            <a:srgbClr val="CC000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33" b="69660"/>
          <a:stretch/>
        </p:blipFill>
        <p:spPr>
          <a:xfrm>
            <a:off x="5076056" y="3185686"/>
            <a:ext cx="3672408" cy="125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2" r="47586" b="69660"/>
          <a:stretch/>
        </p:blipFill>
        <p:spPr>
          <a:xfrm>
            <a:off x="5940152" y="483518"/>
            <a:ext cx="2016224" cy="2195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Straight Arrow Connector 6"/>
          <p:cNvCxnSpPr/>
          <p:nvPr/>
        </p:nvCxnSpPr>
        <p:spPr>
          <a:xfrm>
            <a:off x="7092280" y="2571750"/>
            <a:ext cx="360040" cy="792088"/>
          </a:xfrm>
          <a:prstGeom prst="straightConnector1">
            <a:avLst/>
          </a:prstGeom>
          <a:ln w="28575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5558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47502"/>
          <a:stretch/>
        </p:blipFill>
        <p:spPr>
          <a:xfrm>
            <a:off x="2915816" y="411766"/>
            <a:ext cx="4464496" cy="4277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5"/>
          <a:stretch/>
        </p:blipFill>
        <p:spPr>
          <a:xfrm>
            <a:off x="2915816" y="411765"/>
            <a:ext cx="4464496" cy="4277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251520" y="1131590"/>
            <a:ext cx="23762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Auto-</a:t>
            </a: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stereogram </a:t>
            </a: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Seeing </a:t>
            </a: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focusing on 2D patterns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96336" y="3291830"/>
            <a:ext cx="1296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 of Eagle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810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83768" y="411510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Setting: </a:t>
            </a:r>
            <a:endParaRPr lang="en-SG" sz="2400" dirty="0" smtClean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6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4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feeds the 5000 </a:t>
            </a:r>
            <a:endParaRPr lang="en-SG" sz="2400" b="1" dirty="0" smtClean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600" dirty="0" smtClean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(c.f. Matt </a:t>
            </a:r>
            <a:r>
              <a:rPr lang="en-SG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14, Luke 9, John 6)</a:t>
            </a:r>
          </a:p>
          <a:p>
            <a:pPr algn="ctr"/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Theme</a:t>
            </a:r>
            <a:r>
              <a:rPr lang="en-SG" sz="24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endParaRPr lang="en-SG" sz="2400" dirty="0" smtClean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6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powerful &amp; loving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">
            <a:off x="604465" y="508965"/>
            <a:ext cx="1680012" cy="2524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Group 6"/>
          <p:cNvGrpSpPr/>
          <p:nvPr/>
        </p:nvGrpSpPr>
        <p:grpSpPr>
          <a:xfrm rot="1779387">
            <a:off x="6886364" y="1280096"/>
            <a:ext cx="1384449" cy="1862671"/>
            <a:chOff x="7164288" y="2211710"/>
            <a:chExt cx="1139572" cy="166711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01"/>
            <a:stretch/>
          </p:blipFill>
          <p:spPr>
            <a:xfrm rot="16200000">
              <a:off x="6900516" y="2475482"/>
              <a:ext cx="1667116" cy="11395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Heart 5"/>
            <p:cNvSpPr/>
            <p:nvPr/>
          </p:nvSpPr>
          <p:spPr>
            <a:xfrm rot="19772315">
              <a:off x="7219948" y="2479895"/>
              <a:ext cx="845140" cy="1210995"/>
            </a:xfrm>
            <a:prstGeom prst="heart">
              <a:avLst/>
            </a:prstGeom>
            <a:solidFill>
              <a:srgbClr val="FF0000">
                <a:alpha val="20000"/>
              </a:srgbClr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40399658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67494"/>
            <a:ext cx="842493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The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apostles gathered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around Jesus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 all they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done &amp; taught.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6:7, 12-13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Calling the Twelve to him,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sent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 out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by two </a:t>
            </a:r>
            <a:endParaRPr lang="en-SG" sz="2000" b="1" dirty="0" smtClean="0">
              <a:solidFill>
                <a:srgbClr val="99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gave them authority over evil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spirits…12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went out &amp; </a:t>
            </a:r>
          </a:p>
          <a:p>
            <a:r>
              <a:rPr lang="en-SG" sz="20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preached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people should repent. 13 They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drove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out many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demons &amp;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anointed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many sick people with oil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them.</a:t>
            </a:r>
          </a:p>
          <a:p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Then, because so many people were coming &amp; going that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 not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chance to eat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he said to them,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 with me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yourselves to a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quiet place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some rest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they went away by themselves in a boat to a solitary place.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who saw them leaving recognized them &amp; </a:t>
            </a:r>
            <a:r>
              <a:rPr lang="en-SG" sz="20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 </a:t>
            </a:r>
          </a:p>
          <a:p>
            <a:pPr algn="ctr"/>
            <a:r>
              <a:rPr lang="en-SG" sz="20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foot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all the towns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got there ahead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them. </a:t>
            </a:r>
          </a:p>
        </p:txBody>
      </p:sp>
    </p:spTree>
    <p:extLst>
      <p:ext uri="{BB962C8B-B14F-4D97-AF65-F5344CB8AC3E}">
        <p14:creationId xmlns:p14="http://schemas.microsoft.com/office/powerpoint/2010/main" val="40249293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this time it was late in the day, so his disciples came to him.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a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remote place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," they said, "&amp;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it's already very late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the people away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 they can go to the surrounding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countryside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villages &amp; buy themselves something to eat." </a:t>
            </a:r>
          </a:p>
          <a:p>
            <a:pPr algn="ctr"/>
            <a:endParaRPr lang="en-SG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he answered, "You give them something to eat." </a:t>
            </a:r>
          </a:p>
          <a:p>
            <a:pPr algn="ctr"/>
            <a:endParaRPr lang="en-SG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said to him, "That would take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eight months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a man's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wages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to go &amp; spend that much on bread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give it to them to eat?" </a:t>
            </a:r>
          </a:p>
          <a:p>
            <a:pPr algn="ctr"/>
            <a:endParaRPr lang="en-SG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"How many loaves do you have?" he asked. "Go &amp; see."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found out, they said, "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Five (loaves) - &amp; two fish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 </a:t>
            </a:r>
          </a:p>
          <a:p>
            <a:pPr algn="ctr"/>
            <a:endParaRPr lang="en-SG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Then Jesus directed them to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the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r>
              <a:rPr lang="en-SG" sz="20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</a:t>
            </a:r>
            <a:r>
              <a:rPr lang="en-SG" sz="20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down</a:t>
            </a:r>
            <a:r>
              <a:rPr lang="en-SG" sz="20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groups on the green grass. 40 So they sat down in groups of hundreds &amp; fifties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9547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 When Jesus landed &amp; saw a large crowd, he had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compassion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them, because they were like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sheep without a shepherd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began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them many things. </a:t>
            </a:r>
          </a:p>
          <a:p>
            <a:pPr algn="ctr"/>
            <a:endParaRPr lang="en-SG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 Taking the five loaves &amp; the two fish &amp; looking up to heaven,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gave thanks &amp;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broke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loaves. Then he gave them to his disciples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before the people. He also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two fish among them all. </a:t>
            </a:r>
          </a:p>
          <a:p>
            <a:pPr algn="ctr"/>
            <a:r>
              <a:rPr lang="en-S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 They all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were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satisfied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43 &amp; the disciples picked up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twelve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basketfuls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broken pieces of bread &amp; fish.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number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men who had eaten was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five thousand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728" y="3737233"/>
            <a:ext cx="489654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Theme:</a:t>
            </a:r>
          </a:p>
          <a:p>
            <a:pPr algn="ctr"/>
            <a:r>
              <a:rPr lang="en-SG" sz="1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SG" sz="28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8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powerful &amp; loving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6" t="10433" r="36704" b="38352"/>
          <a:stretch/>
        </p:blipFill>
        <p:spPr>
          <a:xfrm rot="600000">
            <a:off x="410895" y="3539612"/>
            <a:ext cx="1279190" cy="1118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1" b="16864"/>
          <a:stretch/>
        </p:blipFill>
        <p:spPr>
          <a:xfrm rot="-600000">
            <a:off x="7319027" y="3546488"/>
            <a:ext cx="1368151" cy="1072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64150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 When Jesus landed &amp; saw a large crowd, he had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compassion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them, because they were like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sheep without a shepherd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began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them many things. </a:t>
            </a:r>
          </a:p>
          <a:p>
            <a:pPr algn="ctr"/>
            <a:endParaRPr lang="en-SG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 Taking the five loaves &amp; the two fish &amp; looking up to heaven,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gave thanks &amp;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broke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loaves. Then he gave them to his disciples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before the people. He also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two fish among them all. </a:t>
            </a:r>
          </a:p>
          <a:p>
            <a:pPr algn="ctr"/>
            <a:r>
              <a:rPr lang="en-S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 They all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were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satisfied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43 &amp; the disciples picked up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twelve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basketfuls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broken pieces of bread &amp; fish.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number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men who had eaten was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five thousand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728" y="3737233"/>
            <a:ext cx="489654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Theme:</a:t>
            </a:r>
          </a:p>
          <a:p>
            <a:pPr algn="ctr"/>
            <a:r>
              <a:rPr lang="en-SG" sz="1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SG" sz="2800" b="1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8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powerful &amp; loving</a:t>
            </a:r>
          </a:p>
        </p:txBody>
      </p:sp>
      <p:grpSp>
        <p:nvGrpSpPr>
          <p:cNvPr id="6" name="Group 5"/>
          <p:cNvGrpSpPr/>
          <p:nvPr/>
        </p:nvGrpSpPr>
        <p:grpSpPr>
          <a:xfrm rot="1779387">
            <a:off x="7580629" y="3595199"/>
            <a:ext cx="895511" cy="1046763"/>
            <a:chOff x="7164288" y="2211710"/>
            <a:chExt cx="1139572" cy="166711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01"/>
            <a:stretch/>
          </p:blipFill>
          <p:spPr>
            <a:xfrm rot="16200000">
              <a:off x="6900516" y="2475482"/>
              <a:ext cx="1667116" cy="11395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Heart 7"/>
            <p:cNvSpPr/>
            <p:nvPr/>
          </p:nvSpPr>
          <p:spPr>
            <a:xfrm rot="19772315">
              <a:off x="7219948" y="2479895"/>
              <a:ext cx="845140" cy="1210995"/>
            </a:xfrm>
            <a:prstGeom prst="heart">
              <a:avLst/>
            </a:prstGeom>
            <a:solidFill>
              <a:srgbClr val="FF0000">
                <a:alpha val="20000"/>
              </a:srgbClr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0">
            <a:off x="571167" y="3444534"/>
            <a:ext cx="1008112" cy="1281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7448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" r="18004"/>
          <a:stretch/>
        </p:blipFill>
        <p:spPr>
          <a:xfrm rot="269029">
            <a:off x="3678560" y="3215715"/>
            <a:ext cx="1786879" cy="1272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Group 5"/>
          <p:cNvGrpSpPr/>
          <p:nvPr/>
        </p:nvGrpSpPr>
        <p:grpSpPr>
          <a:xfrm>
            <a:off x="5580112" y="1635646"/>
            <a:ext cx="2304256" cy="2685973"/>
            <a:chOff x="5580112" y="1635646"/>
            <a:chExt cx="2304256" cy="268597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60" t="25281" r="27833" b="23694"/>
            <a:stretch/>
          </p:blipFill>
          <p:spPr>
            <a:xfrm flipH="1">
              <a:off x="5966420" y="3500817"/>
              <a:ext cx="765820" cy="820802"/>
            </a:xfrm>
            <a:prstGeom prst="rect">
              <a:avLst/>
            </a:prstGeom>
          </p:spPr>
        </p:pic>
        <p:cxnSp>
          <p:nvCxnSpPr>
            <p:cNvPr id="15" name="Straight Arrow Connector 14"/>
            <p:cNvCxnSpPr/>
            <p:nvPr/>
          </p:nvCxnSpPr>
          <p:spPr>
            <a:xfrm flipH="1">
              <a:off x="5580112" y="3867894"/>
              <a:ext cx="29783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6516216" y="1635646"/>
              <a:ext cx="1368152" cy="1501913"/>
              <a:chOff x="7092280" y="2067694"/>
              <a:chExt cx="1670720" cy="1944216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52320" y="2067694"/>
                <a:ext cx="1002689" cy="1203598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3375" b="5229"/>
              <a:stretch/>
            </p:blipFill>
            <p:spPr>
              <a:xfrm>
                <a:off x="7164288" y="2787775"/>
                <a:ext cx="1528604" cy="115824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17" name="Line Callout 2 16"/>
              <p:cNvSpPr/>
              <p:nvPr/>
            </p:nvSpPr>
            <p:spPr>
              <a:xfrm>
                <a:off x="7092280" y="2715766"/>
                <a:ext cx="1670720" cy="1296144"/>
              </a:xfrm>
              <a:prstGeom prst="borderCallout2">
                <a:avLst>
                  <a:gd name="adj1" fmla="val 115965"/>
                  <a:gd name="adj2" fmla="val 47422"/>
                  <a:gd name="adj3" fmla="val 133641"/>
                  <a:gd name="adj4" fmla="val 47053"/>
                  <a:gd name="adj5" fmla="val 140669"/>
                  <a:gd name="adj6" fmla="val 17141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547664" y="2067694"/>
            <a:ext cx="2016224" cy="2237606"/>
            <a:chOff x="1547664" y="2067694"/>
            <a:chExt cx="2016224" cy="223760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60" t="25281" r="27833" b="23694"/>
            <a:stretch/>
          </p:blipFill>
          <p:spPr>
            <a:xfrm>
              <a:off x="2411760" y="3484498"/>
              <a:ext cx="765820" cy="820802"/>
            </a:xfrm>
            <a:prstGeom prst="rect">
              <a:avLst/>
            </a:prstGeom>
          </p:spPr>
        </p:pic>
        <p:cxnSp>
          <p:nvCxnSpPr>
            <p:cNvPr id="16" name="Straight Arrow Connector 15"/>
            <p:cNvCxnSpPr/>
            <p:nvPr/>
          </p:nvCxnSpPr>
          <p:spPr>
            <a:xfrm>
              <a:off x="3266053" y="3867894"/>
              <a:ext cx="29783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/>
            <p:cNvGrpSpPr/>
            <p:nvPr/>
          </p:nvGrpSpPr>
          <p:grpSpPr>
            <a:xfrm>
              <a:off x="1547664" y="2067694"/>
              <a:ext cx="1415626" cy="1053115"/>
              <a:chOff x="420070" y="2742771"/>
              <a:chExt cx="1670720" cy="1269139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469" r="11389"/>
              <a:stretch/>
            </p:blipFill>
            <p:spPr>
              <a:xfrm>
                <a:off x="459140" y="2787774"/>
                <a:ext cx="1592580" cy="115824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18" name="Line Callout 2 17"/>
              <p:cNvSpPr/>
              <p:nvPr/>
            </p:nvSpPr>
            <p:spPr>
              <a:xfrm flipH="1">
                <a:off x="420070" y="2742771"/>
                <a:ext cx="1670720" cy="1269139"/>
              </a:xfrm>
              <a:prstGeom prst="borderCallout2">
                <a:avLst>
                  <a:gd name="adj1" fmla="val 116782"/>
                  <a:gd name="adj2" fmla="val 66158"/>
                  <a:gd name="adj3" fmla="val 132887"/>
                  <a:gd name="adj4" fmla="val 65116"/>
                  <a:gd name="adj5" fmla="val 139083"/>
                  <a:gd name="adj6" fmla="val 39488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1547664" y="1131590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focus too much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4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ourselves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43936" y="411510"/>
            <a:ext cx="4976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SG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Change Our Focus</a:t>
            </a:r>
            <a:endParaRPr lang="en-SG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8867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5715">
            <a:off x="3705312" y="3283509"/>
            <a:ext cx="1763434" cy="1171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Group 11"/>
          <p:cNvGrpSpPr/>
          <p:nvPr/>
        </p:nvGrpSpPr>
        <p:grpSpPr>
          <a:xfrm>
            <a:off x="1112108" y="1977710"/>
            <a:ext cx="2451780" cy="2327590"/>
            <a:chOff x="1112108" y="1977710"/>
            <a:chExt cx="2451780" cy="232759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60" t="25281" r="27833" b="23694"/>
            <a:stretch/>
          </p:blipFill>
          <p:spPr>
            <a:xfrm>
              <a:off x="2411760" y="3484498"/>
              <a:ext cx="765820" cy="820802"/>
            </a:xfrm>
            <a:prstGeom prst="rect">
              <a:avLst/>
            </a:prstGeom>
          </p:spPr>
        </p:pic>
        <p:cxnSp>
          <p:nvCxnSpPr>
            <p:cNvPr id="24" name="Straight Arrow Connector 23"/>
            <p:cNvCxnSpPr/>
            <p:nvPr/>
          </p:nvCxnSpPr>
          <p:spPr>
            <a:xfrm>
              <a:off x="3266053" y="3867894"/>
              <a:ext cx="29783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1112108" y="1977710"/>
              <a:ext cx="2016224" cy="1296144"/>
              <a:chOff x="251520" y="2715766"/>
              <a:chExt cx="2016224" cy="1296144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710" t="12943" r="3251" b="23607"/>
              <a:stretch/>
            </p:blipFill>
            <p:spPr>
              <a:xfrm>
                <a:off x="1238770" y="2787774"/>
                <a:ext cx="956966" cy="986363"/>
              </a:xfrm>
              <a:prstGeom prst="ellipse">
                <a:avLst/>
              </a:prstGeom>
            </p:spPr>
          </p:pic>
          <p:sp>
            <p:nvSpPr>
              <p:cNvPr id="27" name="Line Callout 2 26"/>
              <p:cNvSpPr/>
              <p:nvPr/>
            </p:nvSpPr>
            <p:spPr>
              <a:xfrm flipH="1">
                <a:off x="251520" y="2715766"/>
                <a:ext cx="2016224" cy="1296144"/>
              </a:xfrm>
              <a:prstGeom prst="borderCallout2">
                <a:avLst>
                  <a:gd name="adj1" fmla="val 111686"/>
                  <a:gd name="adj2" fmla="val 50186"/>
                  <a:gd name="adj3" fmla="val 124003"/>
                  <a:gd name="adj4" fmla="val 50251"/>
                  <a:gd name="adj5" fmla="val 128361"/>
                  <a:gd name="adj6" fmla="val 35875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28" name="Arc 27"/>
              <p:cNvSpPr/>
              <p:nvPr/>
            </p:nvSpPr>
            <p:spPr>
              <a:xfrm>
                <a:off x="1475656" y="3039854"/>
                <a:ext cx="468000" cy="468000"/>
              </a:xfrm>
              <a:prstGeom prst="arc">
                <a:avLst>
                  <a:gd name="adj1" fmla="val 16200000"/>
                  <a:gd name="adj2" fmla="val 12490716"/>
                </a:avLst>
              </a:prstGeom>
              <a:solidFill>
                <a:srgbClr val="FFFFFF">
                  <a:alpha val="50196"/>
                </a:srgbClr>
              </a:solidFill>
              <a:ln w="57150">
                <a:solidFill>
                  <a:srgbClr val="9900CC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01" t="50732" r="58740" b="9526"/>
              <a:stretch/>
            </p:blipFill>
            <p:spPr>
              <a:xfrm>
                <a:off x="323528" y="3445666"/>
                <a:ext cx="792088" cy="494236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323528" y="3435846"/>
                <a:ext cx="792088" cy="504056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31" name="Cross 30"/>
              <p:cNvSpPr/>
              <p:nvPr/>
            </p:nvSpPr>
            <p:spPr>
              <a:xfrm rot="2700000">
                <a:off x="539570" y="3011108"/>
                <a:ext cx="360000" cy="360000"/>
              </a:xfrm>
              <a:prstGeom prst="plus">
                <a:avLst>
                  <a:gd name="adj" fmla="val 42307"/>
                </a:avLst>
              </a:prstGeom>
              <a:solidFill>
                <a:srgbClr val="9900CC"/>
              </a:solidFill>
              <a:ln>
                <a:solidFill>
                  <a:srgbClr val="99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>
                  <a:ln>
                    <a:solidFill>
                      <a:srgbClr val="660066"/>
                    </a:solidFill>
                  </a:ln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5580112" y="1501293"/>
            <a:ext cx="2754280" cy="2820326"/>
            <a:chOff x="5580112" y="1501293"/>
            <a:chExt cx="2754280" cy="2820326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66" t="65110" r="960" b="9526"/>
            <a:stretch/>
          </p:blipFill>
          <p:spPr>
            <a:xfrm>
              <a:off x="7038008" y="2876693"/>
              <a:ext cx="1152368" cy="315422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60" t="25281" r="27833" b="23694"/>
            <a:stretch/>
          </p:blipFill>
          <p:spPr>
            <a:xfrm flipH="1">
              <a:off x="5966420" y="3500817"/>
              <a:ext cx="765820" cy="820802"/>
            </a:xfrm>
            <a:prstGeom prst="rect">
              <a:avLst/>
            </a:prstGeom>
          </p:spPr>
        </p:pic>
        <p:cxnSp>
          <p:nvCxnSpPr>
            <p:cNvPr id="35" name="Straight Arrow Connector 34"/>
            <p:cNvCxnSpPr/>
            <p:nvPr/>
          </p:nvCxnSpPr>
          <p:spPr>
            <a:xfrm flipH="1">
              <a:off x="5580112" y="3867894"/>
              <a:ext cx="29783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0176" y="1501293"/>
              <a:ext cx="1002689" cy="1203598"/>
            </a:xfrm>
            <a:prstGeom prst="rect">
              <a:avLst/>
            </a:prstGeom>
          </p:spPr>
        </p:pic>
        <p:sp>
          <p:nvSpPr>
            <p:cNvPr id="37" name="Line Callout 2 36"/>
            <p:cNvSpPr/>
            <p:nvPr/>
          </p:nvSpPr>
          <p:spPr>
            <a:xfrm>
              <a:off x="6318168" y="1984811"/>
              <a:ext cx="2016224" cy="1296144"/>
            </a:xfrm>
            <a:prstGeom prst="borderCallout2">
              <a:avLst>
                <a:gd name="adj1" fmla="val 111173"/>
                <a:gd name="adj2" fmla="val 38104"/>
                <a:gd name="adj3" fmla="val 122864"/>
                <a:gd name="adj4" fmla="val 38194"/>
                <a:gd name="adj5" fmla="val 131206"/>
                <a:gd name="adj6" fmla="val 2088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8" name="L-Shape 37"/>
            <p:cNvSpPr/>
            <p:nvPr/>
          </p:nvSpPr>
          <p:spPr>
            <a:xfrm rot="18840000">
              <a:off x="6614219" y="2934345"/>
              <a:ext cx="216000" cy="108000"/>
            </a:xfrm>
            <a:prstGeom prst="corner">
              <a:avLst>
                <a:gd name="adj1" fmla="val 25419"/>
                <a:gd name="adj2" fmla="val 25419"/>
              </a:avLst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rgbClr val="FF00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026536" y="2876693"/>
              <a:ext cx="1163840" cy="315422"/>
            </a:xfrm>
            <a:prstGeom prst="rect">
              <a:avLst/>
            </a:prstGeom>
            <a:noFill/>
            <a:ln>
              <a:solidFill>
                <a:srgbClr val="33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62" t="13488" r="4673" b="23062"/>
            <a:stretch/>
          </p:blipFill>
          <p:spPr>
            <a:xfrm>
              <a:off x="7254272" y="2056819"/>
              <a:ext cx="952906" cy="986363"/>
            </a:xfrm>
            <a:prstGeom prst="ellipse">
              <a:avLst/>
            </a:prstGeom>
          </p:spPr>
        </p:pic>
        <p:sp>
          <p:nvSpPr>
            <p:cNvPr id="41" name="Arc 40"/>
            <p:cNvSpPr/>
            <p:nvPr/>
          </p:nvSpPr>
          <p:spPr>
            <a:xfrm flipH="1">
              <a:off x="7542304" y="2344851"/>
              <a:ext cx="468000" cy="468000"/>
            </a:xfrm>
            <a:prstGeom prst="arc">
              <a:avLst>
                <a:gd name="adj1" fmla="val 16200000"/>
                <a:gd name="adj2" fmla="val 467546"/>
              </a:avLst>
            </a:prstGeom>
            <a:solidFill>
              <a:srgbClr val="FFFFFF">
                <a:alpha val="50196"/>
              </a:srgbClr>
            </a:solidFill>
            <a:ln w="57150">
              <a:solidFill>
                <a:srgbClr val="CC00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1547664" y="1131590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focus too much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4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ourselves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043936" y="411510"/>
            <a:ext cx="4976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SG" sz="24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Change Our Focus</a:t>
            </a:r>
            <a:endParaRPr lang="en-SG" sz="24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189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83314" y="411511"/>
            <a:ext cx="2123989" cy="1512168"/>
            <a:chOff x="179512" y="195486"/>
            <a:chExt cx="1656184" cy="1872208"/>
          </a:xfrm>
        </p:grpSpPr>
        <p:sp>
          <p:nvSpPr>
            <p:cNvPr id="4" name="Rectangle 3"/>
            <p:cNvSpPr/>
            <p:nvPr/>
          </p:nvSpPr>
          <p:spPr>
            <a:xfrm>
              <a:off x="251520" y="272137"/>
              <a:ext cx="1512168" cy="17235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SG" sz="2000" dirty="0" smtClean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Part 1:</a:t>
              </a:r>
            </a:p>
            <a:p>
              <a:pPr algn="ctr"/>
              <a:r>
                <a:rPr lang="en-SG" sz="2400" dirty="0" smtClean="0">
                  <a:solidFill>
                    <a:srgbClr val="CC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Jesus </a:t>
              </a:r>
              <a:r>
                <a:rPr lang="en-SG" sz="2400" dirty="0">
                  <a:solidFill>
                    <a:srgbClr val="CC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feeds </a:t>
              </a:r>
              <a:endPara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en-SG" sz="2400" dirty="0" smtClean="0">
                  <a:solidFill>
                    <a:srgbClr val="CC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5000 </a:t>
              </a:r>
            </a:p>
            <a:p>
              <a:pPr algn="ctr"/>
              <a:r>
                <a:rPr lang="en-SG" sz="2000" dirty="0" smtClean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(Mk </a:t>
              </a:r>
              <a:r>
                <a:rPr lang="en-SG" sz="2000" dirty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6:30-44</a:t>
              </a:r>
              <a:r>
                <a:rPr lang="en-SG" sz="2000" dirty="0" smtClean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  <a:endPara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9512" y="195486"/>
              <a:ext cx="1656184" cy="1872208"/>
            </a:xfrm>
            <a:prstGeom prst="rect">
              <a:avLst/>
            </a:prstGeom>
            <a:noFill/>
            <a:ln w="12700">
              <a:solidFill>
                <a:srgbClr val="8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2" name="Rectangle 1"/>
          <p:cNvSpPr/>
          <p:nvPr/>
        </p:nvSpPr>
        <p:spPr>
          <a:xfrm>
            <a:off x="3552173" y="1111818"/>
            <a:ext cx="1972393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SG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2: </a:t>
            </a:r>
          </a:p>
          <a:p>
            <a:pPr algn="ctr"/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calms </a:t>
            </a:r>
            <a:endParaRPr lang="en-SG" sz="2400" dirty="0" smtClean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wind </a:t>
            </a:r>
          </a:p>
          <a:p>
            <a:pPr algn="ctr"/>
            <a:r>
              <a:rPr lang="en-SG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(Mk </a:t>
            </a:r>
            <a:r>
              <a:rPr lang="en-SG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6:45-52</a:t>
            </a:r>
            <a:r>
              <a:rPr lang="en-SG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">
            <a:off x="1378673" y="2368080"/>
            <a:ext cx="1217285" cy="1829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8" t="23595" r="18193" b="-140"/>
          <a:stretch/>
        </p:blipFill>
        <p:spPr>
          <a:xfrm rot="-180000">
            <a:off x="3686032" y="3050262"/>
            <a:ext cx="1810950" cy="1349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3491880" y="1059582"/>
            <a:ext cx="2160240" cy="1512168"/>
          </a:xfrm>
          <a:prstGeom prst="rect">
            <a:avLst/>
          </a:prstGeom>
          <a:solidFill>
            <a:srgbClr val="FFCCFF">
              <a:alpha val="30196"/>
            </a:srgbClr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79536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Mark 6:45-52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Jesus made his disciples get into the boat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ahead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him to Bethsaida, while he dismissed the crowd. </a:t>
            </a:r>
          </a:p>
        </p:txBody>
      </p:sp>
    </p:spTree>
    <p:extLst>
      <p:ext uri="{BB962C8B-B14F-4D97-AF65-F5344CB8AC3E}">
        <p14:creationId xmlns:p14="http://schemas.microsoft.com/office/powerpoint/2010/main" val="35686633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Mark 6:45-52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Jesus made his disciples get into the boat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ahead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him to Bethsaida, while he dismissed the crowd.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 After leaving them, he went up on a mountainside to pray.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 When evening came, the boat was in the middle of the lake, &amp; he was alone on land. 48 He saw the disciples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straining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the oars, because the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was against them. About the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fourth watch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night he went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to them,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walking on the lake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He was about to pass by them,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 but when they saw him walking on the lake, they thought he was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ghost. They cried out, 50 because they all saw him &amp; were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terrified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en-SG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he spoke to them &amp; said, "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courage! It is I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Don't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afraid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  51 Then he climbed into the boat with them, 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wind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died down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They were completely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amazed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52 for they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understood about 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loaves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their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hearts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were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hardened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89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Mark 6:45-52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Jesus made his disciples get into the boat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ahead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him to Bethsaida, while he dismissed the crowd.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 After leaving them, he went up on a mountainside to pray.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 When evening came, the boat was in the middle of the lake, &amp; he was alone on land. 48 He saw the disciples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straining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the oars, because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was against them. About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fourth watch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night he went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to them,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walking on the lake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He was about to pass by them,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 but when they saw him walking on the lake, they thought he was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ghost. They cried out, 50 because they all saw him &amp; were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terrified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en-SG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he spoke to them &amp; said, "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courage! It is I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ctr"/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Don't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afraid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  51 Then he climbed into the boat with them, 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wind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died down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They were completely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amazed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52 for they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understood about 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loaves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their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hearts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were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hardened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89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Mark 6:45-52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Jesus made his disciples get into the boat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ahead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him to Bethsaida, while he dismissed the crowd.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 After leaving them, he went up on a mountainside to pray.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 When evening came, the boat was in the middle of the lake, &amp; he was alone on land. 48 He saw the disciples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straining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the oars, because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was against them. About 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fourth watch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night he went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to them,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walking on the lake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He was about to pass by them,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 but when they saw him walking on the lake, they thought he was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ghost. They cried out, 50 because they all saw him &amp; were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terrified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en-SG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Immediately he spoke to them &amp; said, "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courage! It is I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Don't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afraid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  51 Then he climbed into the boat with them, &amp;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wind </a:t>
            </a:r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died down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They were completely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amazed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52 for they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understood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 the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loaves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their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hearts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were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hardened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932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051720" y="411510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Check 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SG" sz="24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 Focus</a:t>
            </a:r>
            <a:r>
              <a:rPr lang="en-SG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11760" y="1131590"/>
            <a:ext cx="43204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Reflect </a:t>
            </a:r>
            <a:r>
              <a:rPr lang="en-SG" sz="20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lang="en-SG" sz="24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</a:p>
          <a:p>
            <a:pPr algn="ctr">
              <a:tabLst>
                <a:tab pos="8010000" algn="r"/>
              </a:tabLst>
            </a:pPr>
            <a:r>
              <a:rPr lang="en-SG" sz="2000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 has done</a:t>
            </a:r>
            <a:endParaRPr lang="en-SG" sz="2000" dirty="0">
              <a:solidFill>
                <a:srgbClr val="99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">
            <a:off x="3608137" y="2406518"/>
            <a:ext cx="1993191" cy="1993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7193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012160" y="411510"/>
            <a:ext cx="2160240" cy="1534262"/>
            <a:chOff x="7308304" y="3073484"/>
            <a:chExt cx="1656184" cy="1872208"/>
          </a:xfrm>
        </p:grpSpPr>
        <p:sp>
          <p:nvSpPr>
            <p:cNvPr id="11" name="Rectangle 10"/>
            <p:cNvSpPr/>
            <p:nvPr/>
          </p:nvSpPr>
          <p:spPr>
            <a:xfrm>
              <a:off x="7308304" y="3073484"/>
              <a:ext cx="1656184" cy="1872208"/>
            </a:xfrm>
            <a:prstGeom prst="rect">
              <a:avLst/>
            </a:prstGeom>
            <a:solidFill>
              <a:srgbClr val="CCECFF">
                <a:alpha val="30196"/>
              </a:srgbClr>
            </a:solidFill>
            <a:ln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380312" y="3147814"/>
              <a:ext cx="1512168" cy="17235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SG" sz="2000" dirty="0" smtClean="0">
                  <a:solidFill>
                    <a:srgbClr val="00006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Part 3: </a:t>
              </a:r>
            </a:p>
            <a:p>
              <a:pPr algn="ctr"/>
              <a:r>
                <a:rPr lang="en-SG" sz="2400" dirty="0" smtClean="0">
                  <a:solidFill>
                    <a:srgbClr val="0000CC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Jesus </a:t>
              </a:r>
              <a:r>
                <a:rPr lang="en-SG" sz="2400" dirty="0">
                  <a:solidFill>
                    <a:srgbClr val="0000CC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explains </a:t>
              </a:r>
              <a:endPara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en-SG" sz="2400" dirty="0" smtClean="0">
                  <a:solidFill>
                    <a:srgbClr val="0000CC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miracle </a:t>
              </a:r>
            </a:p>
            <a:p>
              <a:pPr algn="ctr"/>
              <a:r>
                <a:rPr lang="en-SG" sz="2000" dirty="0" smtClean="0">
                  <a:solidFill>
                    <a:srgbClr val="00006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</a:t>
              </a:r>
              <a:r>
                <a:rPr lang="en-SG" sz="2000" dirty="0" err="1" smtClean="0">
                  <a:solidFill>
                    <a:srgbClr val="00006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Jn</a:t>
              </a:r>
              <a:r>
                <a:rPr lang="en-SG" sz="2000" dirty="0" smtClean="0">
                  <a:solidFill>
                    <a:srgbClr val="00006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6:46-51)</a:t>
              </a:r>
              <a:endParaRPr lang="en-SG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83314" y="411511"/>
            <a:ext cx="2123989" cy="1512168"/>
            <a:chOff x="179512" y="195486"/>
            <a:chExt cx="1656184" cy="1872208"/>
          </a:xfrm>
        </p:grpSpPr>
        <p:sp>
          <p:nvSpPr>
            <p:cNvPr id="4" name="Rectangle 3"/>
            <p:cNvSpPr/>
            <p:nvPr/>
          </p:nvSpPr>
          <p:spPr>
            <a:xfrm>
              <a:off x="251520" y="272137"/>
              <a:ext cx="1512168" cy="17235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SG" sz="2000" dirty="0" smtClean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Part 1:</a:t>
              </a:r>
            </a:p>
            <a:p>
              <a:pPr algn="ctr"/>
              <a:r>
                <a:rPr lang="en-SG" sz="2400" dirty="0" smtClean="0">
                  <a:solidFill>
                    <a:srgbClr val="CC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Jesus </a:t>
              </a:r>
              <a:r>
                <a:rPr lang="en-SG" sz="2400" dirty="0">
                  <a:solidFill>
                    <a:srgbClr val="CC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feeds </a:t>
              </a:r>
              <a:endPara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en-SG" sz="2400" dirty="0" smtClean="0">
                  <a:solidFill>
                    <a:srgbClr val="CC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5000 </a:t>
              </a:r>
            </a:p>
            <a:p>
              <a:pPr algn="ctr"/>
              <a:r>
                <a:rPr lang="en-SG" sz="2000" dirty="0" smtClean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(Mk </a:t>
              </a:r>
              <a:r>
                <a:rPr lang="en-SG" sz="2000" dirty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6:30-44</a:t>
              </a:r>
              <a:r>
                <a:rPr lang="en-SG" sz="2000" dirty="0" smtClean="0">
                  <a:solidFill>
                    <a:srgbClr val="8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  <a:endPara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9512" y="195486"/>
              <a:ext cx="1656184" cy="1872208"/>
            </a:xfrm>
            <a:prstGeom prst="rect">
              <a:avLst/>
            </a:prstGeom>
            <a:noFill/>
            <a:ln w="12700">
              <a:solidFill>
                <a:srgbClr val="8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2" name="Rectangle 1"/>
          <p:cNvSpPr/>
          <p:nvPr/>
        </p:nvSpPr>
        <p:spPr>
          <a:xfrm>
            <a:off x="3552173" y="1111818"/>
            <a:ext cx="1972393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SG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 2: </a:t>
            </a:r>
          </a:p>
          <a:p>
            <a:pPr algn="ctr"/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calms </a:t>
            </a:r>
            <a:endParaRPr lang="en-SG" sz="2400" dirty="0" smtClean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wind </a:t>
            </a:r>
          </a:p>
          <a:p>
            <a:pPr algn="ctr"/>
            <a:r>
              <a:rPr lang="en-SG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(Mk </a:t>
            </a:r>
            <a:r>
              <a:rPr lang="en-SG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6:45-52</a:t>
            </a:r>
            <a:r>
              <a:rPr lang="en-SG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1880" y="1037488"/>
            <a:ext cx="2160240" cy="1534262"/>
          </a:xfrm>
          <a:prstGeom prst="rect">
            <a:avLst/>
          </a:prstGeom>
          <a:noFill/>
          <a:ln w="12700">
            <a:solidFill>
              <a:srgbClr val="66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">
            <a:off x="1378673" y="2368080"/>
            <a:ext cx="1217285" cy="1829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8" t="23595" r="18193" b="-140"/>
          <a:stretch/>
        </p:blipFill>
        <p:spPr>
          <a:xfrm rot="-180000">
            <a:off x="3686032" y="3050262"/>
            <a:ext cx="1810950" cy="1349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9" r="42127" b="2537"/>
          <a:stretch/>
        </p:blipFill>
        <p:spPr>
          <a:xfrm rot="-600000">
            <a:off x="6680028" y="2384370"/>
            <a:ext cx="1078111" cy="1981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95987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John 6:22-27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next day the crowd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had stayed on the opposite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shore of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lake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realized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only one boat had been there,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Jesus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entered it with his disciples, but that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had </a:t>
            </a:r>
            <a:endParaRPr lang="en-SG" sz="2000" b="1" dirty="0" smtClean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gone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away alone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23 Then some boats from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Tiberias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landed near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place where the people had eaten the bread after the Lord had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thanks. 24 Once the crowd realized that neither Jesus nor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disciples were there,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got into the boats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went to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Capernaum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search of Jesus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35633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John 6:22-27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they found him on the other side of the lake,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asked him, "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Rabbi, when did you get here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?" </a:t>
            </a:r>
          </a:p>
          <a:p>
            <a:pPr algn="ctr"/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Jesus answered, "I tell you the truth,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are looking for me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you saw miraculous signs but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you ate the </a:t>
            </a:r>
            <a:endParaRPr lang="en-SG" sz="2000" b="1" dirty="0" smtClean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loaves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had your fill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27 Do not work for food that spoils,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food that endures to eternal life, which the Son of Man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you. On him God the Father has placed his seal of approval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86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7494"/>
            <a:ext cx="86409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John 6:46-51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one has seen the Father except the one who is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God;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20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(Jesus) has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seen the Father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tell you the truth, he who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believes</a:t>
            </a:r>
            <a:r>
              <a:rPr lang="en-SG" sz="2000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everlasting life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the bread of life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49 Your forefathers ate the manna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desert, yet they died. 50 But here is the bread that comes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heaven, which a man may eat &amp; not die.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the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living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 that came down from heaven.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anyone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eats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</a:t>
            </a:r>
            <a:r>
              <a:rPr lang="en-SG" sz="20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he will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 forever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 is my flesh, which I will </a:t>
            </a:r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 </a:t>
            </a:r>
          </a:p>
          <a:p>
            <a:pPr algn="ctr"/>
            <a:r>
              <a:rPr lang="en-SG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life of the world." </a:t>
            </a:r>
          </a:p>
        </p:txBody>
      </p:sp>
    </p:spTree>
    <p:extLst>
      <p:ext uri="{BB962C8B-B14F-4D97-AF65-F5344CB8AC3E}">
        <p14:creationId xmlns:p14="http://schemas.microsoft.com/office/powerpoint/2010/main" val="3639550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1052031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is the </a:t>
            </a:r>
            <a:r>
              <a:rPr lang="en-SG" sz="24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of </a:t>
            </a:r>
            <a:r>
              <a:rPr lang="en-SG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</a:p>
          <a:p>
            <a:pPr algn="ctr">
              <a:tabLst>
                <a:tab pos="8010000" algn="r"/>
              </a:tabLst>
            </a:pP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</a:t>
            </a: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rules over 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us)</a:t>
            </a:r>
          </a:p>
          <a:p>
            <a:pPr algn="ctr">
              <a:tabLst>
                <a:tab pos="8010000" algn="r"/>
              </a:tabLst>
            </a:pPr>
            <a:endParaRPr lang="en-SG" sz="12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He's </a:t>
            </a:r>
            <a:r>
              <a:rPr lang="en-SG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 of </a:t>
            </a:r>
            <a:r>
              <a:rPr lang="en-SG" sz="24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</a:t>
            </a:r>
            <a:r>
              <a: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tabLst>
                <a:tab pos="8010000" algn="r"/>
              </a:tabLst>
            </a:pP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</a:t>
            </a: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saves &amp; gives us 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life)</a:t>
            </a:r>
            <a:endParaRPr lang="en-SG" sz="2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9752" y="411510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Christ is Our Focus</a:t>
            </a:r>
            <a:endParaRPr lang="en-SG" sz="24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748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7494"/>
            <a:ext cx="3026448" cy="4547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8" t="23595" r="18193" b="-140"/>
          <a:stretch/>
        </p:blipFill>
        <p:spPr>
          <a:xfrm>
            <a:off x="395536" y="2819962"/>
            <a:ext cx="2661834" cy="1984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1" b="16864"/>
          <a:stretch/>
        </p:blipFill>
        <p:spPr>
          <a:xfrm>
            <a:off x="437105" y="328174"/>
            <a:ext cx="2478711" cy="1943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9"/>
          <a:stretch/>
        </p:blipFill>
        <p:spPr>
          <a:xfrm>
            <a:off x="6785623" y="2271347"/>
            <a:ext cx="2081796" cy="2575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9" r="42127" b="2537"/>
          <a:stretch/>
        </p:blipFill>
        <p:spPr>
          <a:xfrm>
            <a:off x="7284225" y="339502"/>
            <a:ext cx="1084592" cy="163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12748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7432">
            <a:off x="7260659" y="578944"/>
            <a:ext cx="1018226" cy="1530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8" t="23595" r="18193" b="-140"/>
          <a:stretch/>
        </p:blipFill>
        <p:spPr>
          <a:xfrm rot="966589">
            <a:off x="1299125" y="3285321"/>
            <a:ext cx="1330917" cy="992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1" b="16864"/>
          <a:stretch/>
        </p:blipFill>
        <p:spPr>
          <a:xfrm rot="20738091">
            <a:off x="797198" y="999205"/>
            <a:ext cx="1392250" cy="1091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9"/>
          <a:stretch/>
        </p:blipFill>
        <p:spPr>
          <a:xfrm rot="20925893">
            <a:off x="7087230" y="3012589"/>
            <a:ext cx="1242761" cy="1537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9" r="42127" b="2537"/>
          <a:stretch/>
        </p:blipFill>
        <p:spPr>
          <a:xfrm>
            <a:off x="3275856" y="239207"/>
            <a:ext cx="3096344" cy="4667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1086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843558"/>
            <a:ext cx="792088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is the </a:t>
            </a:r>
            <a:r>
              <a:rPr lang="en-SG" sz="20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of </a:t>
            </a:r>
            <a:r>
              <a:rPr lang="en-SG" sz="20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</a:p>
          <a:p>
            <a:pPr algn="ctr">
              <a:tabLst>
                <a:tab pos="8010000" algn="r"/>
              </a:tabLst>
            </a:pP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</a:t>
            </a: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rules over 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us)</a:t>
            </a:r>
          </a:p>
          <a:p>
            <a:pPr algn="ctr">
              <a:tabLst>
                <a:tab pos="8010000" algn="r"/>
              </a:tabLst>
            </a:pPr>
            <a:endParaRPr lang="en-SG" sz="12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tabLst>
                <a:tab pos="8010000" algn="r"/>
              </a:tabLst>
            </a:pP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He's </a:t>
            </a: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0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 of </a:t>
            </a:r>
            <a:r>
              <a:rPr lang="en-SG" sz="20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tabLst>
                <a:tab pos="8010000" algn="r"/>
              </a:tabLst>
            </a:pP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</a:t>
            </a:r>
            <a:r>
              <a:rPr lang="en-SG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saves &amp; gives us </a:t>
            </a:r>
            <a:r>
              <a:rPr lang="en-SG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life)</a:t>
            </a:r>
            <a:endParaRPr lang="en-SG" sz="2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9752" y="411510"/>
            <a:ext cx="4464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Christ is Our Focus</a:t>
            </a:r>
            <a:endParaRPr lang="en-SG" sz="20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000">
            <a:off x="2800962" y="2556905"/>
            <a:ext cx="3559791" cy="2070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1733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t="9164" r="29119" b="17447"/>
          <a:stretch/>
        </p:blipFill>
        <p:spPr>
          <a:xfrm>
            <a:off x="827584" y="2365990"/>
            <a:ext cx="1687276" cy="1645920"/>
          </a:xfrm>
          <a:prstGeom prst="ellipse">
            <a:avLst/>
          </a:prstGeom>
        </p:spPr>
      </p:pic>
      <p:sp>
        <p:nvSpPr>
          <p:cNvPr id="8" name="Oval 7"/>
          <p:cNvSpPr/>
          <p:nvPr/>
        </p:nvSpPr>
        <p:spPr>
          <a:xfrm>
            <a:off x="1122582" y="2640310"/>
            <a:ext cx="1097280" cy="1097280"/>
          </a:xfrm>
          <a:prstGeom prst="ellipse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 smtClean="0">
                <a:solidFill>
                  <a:srgbClr val="CCFFCC"/>
                </a:solidFill>
                <a:latin typeface="Arial Narrow" panose="020B0606020202030204" pitchFamily="34" charset="0"/>
              </a:rPr>
              <a:t>Our-selves</a:t>
            </a:r>
            <a:endParaRPr lang="en-SG" sz="2400" b="1" dirty="0">
              <a:solidFill>
                <a:srgbClr val="CCFFCC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3568" y="987574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focus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ourselves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3568" y="267494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010000" algn="r"/>
              </a:tabLst>
            </a:pPr>
            <a:r>
              <a:rPr lang="en-SG" sz="20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Change</a:t>
            </a:r>
          </a:p>
          <a:p>
            <a:pPr>
              <a:tabLst>
                <a:tab pos="8010000" algn="r"/>
              </a:tabLst>
            </a:pPr>
            <a:r>
              <a:rPr lang="en-SG" sz="20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endParaRPr lang="en-SG" sz="2000" b="1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639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53236" y="2859782"/>
            <a:ext cx="782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66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Our-</a:t>
            </a:r>
          </a:p>
          <a:p>
            <a:pPr algn="ctr"/>
            <a:r>
              <a:rPr lang="en-US" sz="2000" dirty="0" smtClean="0">
                <a:solidFill>
                  <a:srgbClr val="0066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selves</a:t>
            </a:r>
            <a:endParaRPr lang="en-SG" sz="2000" dirty="0">
              <a:solidFill>
                <a:srgbClr val="006600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3568" y="987574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focus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ourselves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3568" y="267494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010000" algn="r"/>
              </a:tabLst>
            </a:pPr>
            <a:r>
              <a:rPr lang="en-SG" sz="20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Change</a:t>
            </a:r>
          </a:p>
          <a:p>
            <a:pPr>
              <a:tabLst>
                <a:tab pos="8010000" algn="r"/>
              </a:tabLst>
            </a:pPr>
            <a:r>
              <a:rPr lang="en-SG" sz="20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endParaRPr lang="en-SG" sz="2000" b="1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47864" y="267494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Check</a:t>
            </a:r>
          </a:p>
          <a:p>
            <a:pPr algn="ct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endParaRPr lang="en-SG" sz="2000" b="1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t="9164" r="29119" b="17447"/>
          <a:stretch/>
        </p:blipFill>
        <p:spPr>
          <a:xfrm>
            <a:off x="3707904" y="2365990"/>
            <a:ext cx="1687276" cy="1645920"/>
          </a:xfrm>
          <a:prstGeom prst="ellipse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4002902" y="2640310"/>
            <a:ext cx="1097280" cy="1097280"/>
          </a:xfrm>
          <a:prstGeom prst="ellipse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Christ</a:t>
            </a:r>
            <a:endParaRPr lang="en-SG" sz="2400" b="1" dirty="0">
              <a:latin typeface="Arial Narrow" panose="020B060602020203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94342" y="2731750"/>
            <a:ext cx="914400" cy="914400"/>
          </a:xfrm>
          <a:prstGeom prst="ellipse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Rectangle 19"/>
          <p:cNvSpPr/>
          <p:nvPr/>
        </p:nvSpPr>
        <p:spPr>
          <a:xfrm>
            <a:off x="3059832" y="987574"/>
            <a:ext cx="30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Reflect on</a:t>
            </a: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Christ</a:t>
            </a: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done</a:t>
            </a:r>
            <a:endParaRPr lang="en-SG" sz="24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91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67494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010000" algn="r"/>
              </a:tabLst>
            </a:pPr>
            <a:r>
              <a:rPr lang="en-SG" sz="20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Change</a:t>
            </a:r>
          </a:p>
          <a:p>
            <a:pPr>
              <a:tabLst>
                <a:tab pos="8010000" algn="r"/>
              </a:tabLst>
            </a:pPr>
            <a:r>
              <a:rPr lang="en-SG" sz="2000" b="1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endParaRPr lang="en-SG" sz="2000" b="1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47864" y="267494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Check</a:t>
            </a:r>
          </a:p>
          <a:p>
            <a:pPr algn="ct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endParaRPr lang="en-SG" sz="2000" b="1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8144" y="267494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Christ is</a:t>
            </a:r>
          </a:p>
          <a:p>
            <a:pPr algn="r">
              <a:tabLst>
                <a:tab pos="8010000" algn="r"/>
              </a:tabLst>
            </a:pPr>
            <a:r>
              <a:rPr lang="en-SG" sz="2000" b="1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endParaRPr lang="en-SG" sz="2000" b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987574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focus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 </a:t>
            </a:r>
            <a:endParaRPr lang="en-SG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8010000" algn="r"/>
              </a:tabLst>
            </a:pPr>
            <a:r>
              <a:rPr lang="en-SG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SG" sz="24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ourselves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59832" y="987574"/>
            <a:ext cx="30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Reflect on</a:t>
            </a: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Christ</a:t>
            </a:r>
          </a:p>
          <a:p>
            <a:pPr algn="ctr">
              <a:tabLst>
                <a:tab pos="8010000" algn="r"/>
              </a:tabLst>
            </a:pPr>
            <a:r>
              <a:rPr lang="en-SG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done</a:t>
            </a:r>
            <a:endParaRPr lang="en-SG" sz="24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00192" y="987574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tabLst>
                <a:tab pos="8010000" algn="r"/>
              </a:tabLst>
            </a:pPr>
            <a:r>
              <a:rPr lang="en-SG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is </a:t>
            </a:r>
            <a:r>
              <a: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</a:p>
          <a:p>
            <a:pPr algn="r">
              <a:tabLst>
                <a:tab pos="8010000" algn="r"/>
              </a:tabLst>
            </a:pPr>
            <a:r>
              <a: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</a:t>
            </a:r>
            <a:r>
              <a:rPr lang="en-SG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God, </a:t>
            </a:r>
          </a:p>
          <a:p>
            <a:pPr algn="r">
              <a:tabLst>
                <a:tab pos="8010000" algn="r"/>
              </a:tabLst>
            </a:pPr>
            <a:r>
              <a:rPr lang="en-SG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 </a:t>
            </a:r>
            <a:r>
              <a:rPr lang="en-SG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Life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4155926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0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am I most concerned about today? </a:t>
            </a:r>
          </a:p>
          <a:p>
            <a:pPr algn="ctr"/>
            <a:r>
              <a:rPr lang="en-SG" sz="20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can I still stay sharply focussed on Jesus?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53236" y="2859782"/>
            <a:ext cx="782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66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Our-</a:t>
            </a:r>
          </a:p>
          <a:p>
            <a:pPr algn="ctr"/>
            <a:r>
              <a:rPr lang="en-US" sz="2000" dirty="0" smtClean="0">
                <a:solidFill>
                  <a:srgbClr val="0066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selves</a:t>
            </a:r>
            <a:endParaRPr lang="en-SG" sz="2000" dirty="0">
              <a:solidFill>
                <a:srgbClr val="006600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t="9164" r="29119" b="17447"/>
          <a:stretch/>
        </p:blipFill>
        <p:spPr>
          <a:xfrm>
            <a:off x="6588224" y="2365990"/>
            <a:ext cx="1687276" cy="1645920"/>
          </a:xfrm>
          <a:prstGeom prst="ellipse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6883222" y="2640310"/>
            <a:ext cx="1097280" cy="1097280"/>
          </a:xfrm>
          <a:prstGeom prst="ellipse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 smtClean="0">
                <a:solidFill>
                  <a:srgbClr val="CCFFCC"/>
                </a:solidFill>
                <a:latin typeface="Arial Narrow" panose="020B0606020202030204" pitchFamily="34" charset="0"/>
              </a:rPr>
              <a:t>Christ</a:t>
            </a:r>
            <a:endParaRPr lang="en-SG" sz="2400" b="1" dirty="0">
              <a:solidFill>
                <a:srgbClr val="CCFFCC"/>
              </a:solidFill>
              <a:latin typeface="Arial Narrow" panose="020B060602020203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t="9164" r="29119" b="17447"/>
          <a:stretch/>
        </p:blipFill>
        <p:spPr>
          <a:xfrm>
            <a:off x="3707904" y="2365990"/>
            <a:ext cx="1687276" cy="1645920"/>
          </a:xfrm>
          <a:prstGeom prst="ellipse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4002902" y="2640310"/>
            <a:ext cx="1097280" cy="1097280"/>
          </a:xfrm>
          <a:prstGeom prst="ellipse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Christ</a:t>
            </a:r>
            <a:endParaRPr lang="en-SG" sz="2400" b="1" dirty="0">
              <a:latin typeface="Arial Narrow" panose="020B060602020203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94342" y="2731750"/>
            <a:ext cx="914400" cy="914400"/>
          </a:xfrm>
          <a:prstGeom prst="ellipse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9735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0" y="73301"/>
            <a:ext cx="4427984" cy="4946721"/>
          </a:xfrm>
          <a:prstGeom prst="rect">
            <a:avLst/>
          </a:prstGeom>
        </p:spPr>
        <p:txBody>
          <a:bodyPr wrap="square" lIns="72000" tIns="72000" rIns="72000" bIns="72000">
            <a:spAutoFit/>
          </a:bodyPr>
          <a:lstStyle/>
          <a:p>
            <a:pPr algn="ctr"/>
            <a:r>
              <a:rPr lang="en-SG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Our Focus? </a:t>
            </a:r>
          </a:p>
          <a:p>
            <a:pPr algn="ctr"/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(The Feeding of the 5000)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6:30-44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Setting: 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feeds the 5000 (Matt 14, Luke 9, John 6)</a:t>
            </a:r>
          </a:p>
          <a:p>
            <a:endParaRPr lang="en-SG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Theme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powerful &amp; loving</a:t>
            </a:r>
          </a:p>
          <a:p>
            <a:endParaRPr lang="en-SG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Change Our Focus   </a:t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We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focus too much on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ourselves 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Check Our Focus </a:t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Reflect (c.f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Mark 6:45-52)</a:t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SG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Christ is Our Focus </a:t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the Son of God; 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He's the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 of Life (c.f. John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6:46-51)</a:t>
            </a:r>
          </a:p>
          <a:p>
            <a:endParaRPr lang="en-SG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for consideration:</a:t>
            </a: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I most concerned about today? 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I still stay sharply focussed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Jesus?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016" y="73301"/>
            <a:ext cx="4427984" cy="4946721"/>
          </a:xfrm>
          <a:prstGeom prst="rect">
            <a:avLst/>
          </a:prstGeom>
        </p:spPr>
        <p:txBody>
          <a:bodyPr wrap="square" lIns="72000" tIns="72000" rIns="72000" bIns="72000">
            <a:spAutoFit/>
          </a:bodyPr>
          <a:lstStyle/>
          <a:p>
            <a:pPr algn="ctr"/>
            <a:r>
              <a:rPr lang="en-SG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</a:t>
            </a:r>
            <a:r>
              <a:rPr lang="en-SG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Focus</a:t>
            </a:r>
            <a:r>
              <a:rPr lang="en-SG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SG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(The Feeding of the 5000)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6:30-44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Setting: 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feeds the 5000 (Matt 14, Luke 9, John 6)</a:t>
            </a:r>
          </a:p>
          <a:p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Theme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powerful &amp; loving</a:t>
            </a:r>
          </a:p>
          <a:p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Change Our Focus  </a:t>
            </a:r>
            <a:b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(Mark 6:30-44) 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Our Focus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(c.f. Mark 6:45-52)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 is Our Focus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John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6:46-51)</a:t>
            </a:r>
          </a:p>
          <a:p>
            <a:endParaRPr lang="en-SG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for consideration:</a:t>
            </a: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I most concerned about today? </a:t>
            </a:r>
            <a:endParaRPr lang="en-SG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I still stay sharply focussed </a:t>
            </a:r>
            <a:r>
              <a:rPr lang="en-SG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Jesus?</a:t>
            </a:r>
            <a:endParaRPr lang="en-S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41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1586</Words>
  <Application>Microsoft Office PowerPoint</Application>
  <PresentationFormat>On-screen Show (16:9)</PresentationFormat>
  <Paragraphs>270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Chien Chong</dc:creator>
  <cp:lastModifiedBy>Chien Chong</cp:lastModifiedBy>
  <cp:revision>86</cp:revision>
  <dcterms:created xsi:type="dcterms:W3CDTF">2019-09-27T06:36:03Z</dcterms:created>
  <dcterms:modified xsi:type="dcterms:W3CDTF">2019-11-24T00:48:31Z</dcterms:modified>
</cp:coreProperties>
</file>