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7" r:id="rId4"/>
    <p:sldId id="288" r:id="rId5"/>
    <p:sldId id="264" r:id="rId6"/>
    <p:sldId id="258" r:id="rId7"/>
    <p:sldId id="261" r:id="rId8"/>
    <p:sldId id="265" r:id="rId9"/>
    <p:sldId id="268" r:id="rId10"/>
    <p:sldId id="267" r:id="rId11"/>
    <p:sldId id="269" r:id="rId12"/>
    <p:sldId id="289" r:id="rId13"/>
    <p:sldId id="270" r:id="rId14"/>
    <p:sldId id="271" r:id="rId15"/>
    <p:sldId id="286" r:id="rId16"/>
    <p:sldId id="272" r:id="rId17"/>
    <p:sldId id="283" r:id="rId18"/>
    <p:sldId id="273" r:id="rId19"/>
    <p:sldId id="274" r:id="rId20"/>
    <p:sldId id="275" r:id="rId21"/>
    <p:sldId id="276" r:id="rId22"/>
    <p:sldId id="277" r:id="rId23"/>
    <p:sldId id="278" r:id="rId24"/>
    <p:sldId id="284" r:id="rId25"/>
    <p:sldId id="285" r:id="rId26"/>
    <p:sldId id="279" r:id="rId27"/>
    <p:sldId id="280" r:id="rId28"/>
    <p:sldId id="281" r:id="rId29"/>
    <p:sldId id="282" r:id="rId30"/>
    <p:sldId id="290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ap WK" initials="YW" lastIdx="2" clrIdx="0">
    <p:extLst>
      <p:ext uri="{19B8F6BF-5375-455C-9EA6-DF929625EA0E}">
        <p15:presenceInfo xmlns:p15="http://schemas.microsoft.com/office/powerpoint/2012/main" userId="05faf881cf203d6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68" y="44"/>
      </p:cViewPr>
      <p:guideLst>
        <p:guide orient="horz" pos="204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B3482-6070-48A8-945F-C6B3A6E8B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D526E0-E6D5-A64A-12E9-B53A1326D1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BB4894-4D06-14B7-BE28-065FDD1B2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2B2D3-1C14-4D5A-A411-624E825E0232}" type="datetimeFigureOut">
              <a:rPr lang="en-SG" smtClean="0"/>
              <a:t>18/2/2024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86C6D-8E8B-3C25-64A7-81A1A997D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F98E8-1687-7BE6-FEDA-B7F0032ED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395B-0637-4DA4-B36A-F925AEDFC0A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72176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7983B-D8AB-CA91-9F2F-7D3EBA1A4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05B83-8C1F-0056-C22A-12E16FD54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20129-A7FF-E643-A472-9903C1D9F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2B2D3-1C14-4D5A-A411-624E825E0232}" type="datetimeFigureOut">
              <a:rPr lang="en-SG" smtClean="0"/>
              <a:t>18/2/2024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583A8-BA02-9B4D-E895-3603658CB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8BA57-A5D6-C4D7-DBEB-707A6B408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395B-0637-4DA4-B36A-F925AEDFC0A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34901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62BD7-CB28-287F-EA7C-73274FF01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CF4B0E-3058-527E-AEC9-10AADEF55B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C59B1E-1F7A-9C9D-421C-685A5DD5B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2B2D3-1C14-4D5A-A411-624E825E0232}" type="datetimeFigureOut">
              <a:rPr lang="en-SG" smtClean="0"/>
              <a:t>18/2/2024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588B9-8F02-2321-6E40-EEA6ED76F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0CA775-3E4A-08F0-F8B2-35CED0C64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395B-0637-4DA4-B36A-F925AEDFC0A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24878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10389-DEDC-5A23-18B9-1871D56D6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12A31-5820-AC66-01DF-424A25DBA1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60374F-A9C7-21AF-0250-2E877FB2AE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0DEE58-A51C-594A-31C4-12E65218C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2B2D3-1C14-4D5A-A411-624E825E0232}" type="datetimeFigureOut">
              <a:rPr lang="en-SG" smtClean="0"/>
              <a:t>18/2/2024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E50C4C-DF1E-563F-61D9-5499E53AD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2E363-77BB-4BD5-835C-4F7C68732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395B-0637-4DA4-B36A-F925AEDFC0A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87297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EC734-2E25-01E8-AEF5-4664CD50C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27963B-1DA7-8830-4E6F-8C99AC9FC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DA8918-3F64-E356-5E38-936BFF6AC2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2FC507-4D9C-16BC-C541-A9133C4073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735961-D98B-8459-08B7-50B7A3F959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960C28-867A-38C7-3722-352872386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2B2D3-1C14-4D5A-A411-624E825E0232}" type="datetimeFigureOut">
              <a:rPr lang="en-SG" smtClean="0"/>
              <a:t>18/2/2024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913EF2-92A9-080A-AB9A-E432D7771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CD599B-62D1-B41C-01EA-92F2C441A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395B-0637-4DA4-B36A-F925AEDFC0A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95140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42754-C68F-C485-E3F2-927D56A01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9520F5-5EF2-BF35-25D4-937EBE384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2B2D3-1C14-4D5A-A411-624E825E0232}" type="datetimeFigureOut">
              <a:rPr lang="en-SG" smtClean="0"/>
              <a:t>18/2/2024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1050DF-C003-6F48-46CE-D268BB6B4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35DA7B-F99B-62F6-C8C9-183D775B7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395B-0637-4DA4-B36A-F925AEDFC0A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99598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BDF076-67CA-15CA-88AF-25F422811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2B2D3-1C14-4D5A-A411-624E825E0232}" type="datetimeFigureOut">
              <a:rPr lang="en-SG" smtClean="0"/>
              <a:t>18/2/2024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BA072B-7E29-0016-C8E8-A57F34E9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09EDC7-43AB-E86C-0E9F-D7347D16E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395B-0637-4DA4-B36A-F925AEDFC0A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91932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D1A6E-1D3F-DF33-DB90-E520110CB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F3643-D4F7-E266-402C-5470155AC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C5203A-4A89-7659-329E-361E132B57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971D96-6806-68FD-3682-3AA1E38BE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2B2D3-1C14-4D5A-A411-624E825E0232}" type="datetimeFigureOut">
              <a:rPr lang="en-SG" smtClean="0"/>
              <a:t>18/2/2024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E5D35C-3C1C-DF93-1B2F-4CFA70A0B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77272A-C5D4-D34A-6C41-9705D97ED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395B-0637-4DA4-B36A-F925AEDFC0A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74194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77313-22D4-FA2C-A7D7-27E563233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20377A-177F-66CD-8EAC-5EDE902DB9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F8CE8-F68F-A3F1-560A-EC298AB355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590F62-E043-509A-699A-25F55D5C0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2B2D3-1C14-4D5A-A411-624E825E0232}" type="datetimeFigureOut">
              <a:rPr lang="en-SG" smtClean="0"/>
              <a:t>18/2/2024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8970B2-CBD8-2AB6-F7B0-A42F5A553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96FD9-6982-1D7E-F942-35F626E10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395B-0637-4DA4-B36A-F925AEDFC0A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52760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5B532-D7FA-B961-9898-6962D53C3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914FF5-0E96-10D1-10FA-3912C566B4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A0DE6B-BABA-C4AC-C8EC-5CA5C6C88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2B2D3-1C14-4D5A-A411-624E825E0232}" type="datetimeFigureOut">
              <a:rPr lang="en-SG" smtClean="0"/>
              <a:t>18/2/2024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C3CFE-165F-BAF9-9568-C556F80FB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ABC244-9DEB-762A-602C-2AFBDBEBD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395B-0637-4DA4-B36A-F925AEDFC0A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21473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CD466B-6F51-7942-678E-B101915BA8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3F4B37-C61B-EE8F-65DF-6245D99226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AAE44-397B-2074-9EF1-2464DB1FA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2B2D3-1C14-4D5A-A411-624E825E0232}" type="datetimeFigureOut">
              <a:rPr lang="en-SG" smtClean="0"/>
              <a:t>18/2/2024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CF7D1-01ED-54B3-A24B-A5F98251A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28A4F-F833-74AF-B0CD-DF02BE3BB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395B-0637-4DA4-B36A-F925AEDFC0A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42815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4E6724-1CC6-53D5-4AC7-DEAEA2AE4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A147CF-599D-7FD7-14B5-D8D93D03A0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AE15FD-B739-5BF1-C926-97D08713B5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2B2D3-1C14-4D5A-A411-624E825E0232}" type="datetimeFigureOut">
              <a:rPr lang="en-SG" smtClean="0"/>
              <a:t>18/2/2024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0C84E-A58A-94FF-4FB2-E25F6FE3E5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0B9BD-D5CC-CA3B-3BEB-CABB4A1C90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F395B-0637-4DA4-B36A-F925AEDFC0A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97814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FA46EF-97AB-5744-833E-31CB60CAEEDC}"/>
              </a:ext>
            </a:extLst>
          </p:cNvPr>
          <p:cNvSpPr txBox="1"/>
          <p:nvPr/>
        </p:nvSpPr>
        <p:spPr>
          <a:xfrm>
            <a:off x="5029200" y="2057400"/>
            <a:ext cx="7493000" cy="43988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SG" sz="4400" b="1" i="1" kern="100" dirty="0">
                <a:solidFill>
                  <a:srgbClr val="FFFF00"/>
                </a:solidFill>
                <a:effectLst/>
                <a:latin typeface="Consolas" panose="020B0609020204030204" pitchFamily="49" charset="0"/>
                <a:ea typeface="DengXia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SG" sz="4400" b="1" kern="100" dirty="0">
                <a:solidFill>
                  <a:schemeClr val="bg1"/>
                </a:solidFill>
                <a:effectLst/>
                <a:latin typeface="Consolas" panose="020B0609020204030204" pitchFamily="49" charset="0"/>
                <a:ea typeface="DengXian" panose="02010600030101010101" pitchFamily="2" charset="-122"/>
                <a:cs typeface="Times New Roman" panose="02020603050405020304" pitchFamily="18" charset="0"/>
              </a:rPr>
              <a:t>Learning to Pray: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SG" sz="4400" b="1" kern="100" dirty="0">
              <a:solidFill>
                <a:schemeClr val="bg1"/>
              </a:solidFill>
              <a:effectLst/>
              <a:latin typeface="Consolas" panose="020B0609020204030204" pitchFamily="49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SG" sz="2400" b="1" i="1" kern="100" dirty="0">
              <a:solidFill>
                <a:srgbClr val="FFFF00"/>
              </a:solidFill>
              <a:effectLst/>
              <a:latin typeface="Consolas" panose="020B0609020204030204" pitchFamily="49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SG" sz="4400" b="1" i="1" kern="100" dirty="0">
                <a:solidFill>
                  <a:srgbClr val="FFFF00"/>
                </a:solidFill>
                <a:effectLst/>
                <a:latin typeface="Consolas" panose="020B0609020204030204" pitchFamily="49" charset="0"/>
                <a:ea typeface="DengXian" panose="02010600030101010101" pitchFamily="2" charset="-122"/>
                <a:cs typeface="Times New Roman" panose="02020603050405020304" pitchFamily="18" charset="0"/>
              </a:rPr>
              <a:t>…need to submit and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SG" sz="4400" b="1" i="1" kern="100" dirty="0">
                <a:solidFill>
                  <a:srgbClr val="FFFF00"/>
                </a:solidFill>
                <a:effectLst/>
                <a:latin typeface="Consolas" panose="020B0609020204030204" pitchFamily="49" charset="0"/>
                <a:ea typeface="DengXian" panose="02010600030101010101" pitchFamily="2" charset="-122"/>
                <a:cs typeface="Times New Roman" panose="02020603050405020304" pitchFamily="18" charset="0"/>
              </a:rPr>
              <a:t>depend on God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SG" sz="28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Luke 11:1-28 </a:t>
            </a:r>
            <a:endParaRPr lang="en-SG" sz="2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026" name="Picture 2" descr="A Deep Dive into the Prayer of Jesus: God's Glory - Christian Research  Institute">
            <a:extLst>
              <a:ext uri="{FF2B5EF4-FFF2-40B4-BE49-F238E27FC236}">
                <a16:creationId xmlns:a16="http://schemas.microsoft.com/office/drawing/2014/main" id="{00721194-7FD4-8566-AF52-DE6C03010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3120"/>
            <a:ext cx="615988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5384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4360FED-0EC7-D083-7B46-3EFB5A33FD7A}"/>
              </a:ext>
            </a:extLst>
          </p:cNvPr>
          <p:cNvSpPr txBox="1"/>
          <p:nvPr/>
        </p:nvSpPr>
        <p:spPr>
          <a:xfrm>
            <a:off x="619760" y="1754611"/>
            <a:ext cx="11196320" cy="48285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SG" sz="2400" b="1" u="sng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How was it written</a:t>
            </a:r>
            <a:r>
              <a:rPr lang="en-SG" sz="2400" b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?</a:t>
            </a:r>
            <a:endParaRPr lang="en-SG" sz="2400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x-none" sz="24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Luk 1:1  Inasmuch as many have undertaken</a:t>
            </a:r>
            <a:r>
              <a:rPr lang="x-none" sz="2400" b="1" i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to compile </a:t>
            </a:r>
            <a:r>
              <a:rPr lang="x-none" sz="2400" b="1" i="1" u="sng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 narrative </a:t>
            </a:r>
            <a:r>
              <a:rPr lang="x-none" sz="2400" b="1" i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of the things</a:t>
            </a:r>
            <a:r>
              <a:rPr lang="x-none" sz="24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that have been accomplished among us, </a:t>
            </a:r>
            <a:endParaRPr lang="en-SG" sz="2400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x-none" sz="24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Luk 1:2  just as those who from the beginning were </a:t>
            </a:r>
            <a:r>
              <a:rPr lang="x-none" sz="2400" b="1" i="1" u="sng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eyewitnesses and ministers of the word </a:t>
            </a:r>
            <a:r>
              <a:rPr lang="x-none" sz="2400" b="1" i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have delivered them </a:t>
            </a:r>
            <a:r>
              <a:rPr lang="x-none" sz="24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to us, </a:t>
            </a:r>
            <a:endParaRPr lang="en-SG" sz="2400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SG" sz="1200" b="1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SG" sz="2400" b="1" u="sng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Why Luke was written</a:t>
            </a:r>
            <a:r>
              <a:rPr lang="en-SG" sz="2400" b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x-none" sz="24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Luk 1:3  it seemed good to me also, having followed all things closely for some time past, to write an orderly account </a:t>
            </a:r>
            <a:r>
              <a:rPr lang="x-none" sz="2400" b="1" i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for you, most excellent Theophilus</a:t>
            </a:r>
            <a:r>
              <a:rPr lang="x-none" sz="24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 </a:t>
            </a:r>
            <a:endParaRPr lang="en-SG" sz="2400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x-none" sz="24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Luk 1:4  </a:t>
            </a:r>
            <a:r>
              <a:rPr lang="x-none" sz="2400" b="1" i="1" u="sng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that you may have certainty</a:t>
            </a:r>
            <a:r>
              <a:rPr lang="x-none" sz="2400" b="1" i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x-none" sz="2400" b="1" i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concerning the things you have been taught. </a:t>
            </a:r>
            <a:endParaRPr lang="en-SG" sz="2400" b="1" i="1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E420A1-7E44-31FD-35F2-27F5BE89924F}"/>
              </a:ext>
            </a:extLst>
          </p:cNvPr>
          <p:cNvSpPr txBox="1"/>
          <p:nvPr/>
        </p:nvSpPr>
        <p:spPr>
          <a:xfrm>
            <a:off x="619760" y="274888"/>
            <a:ext cx="11125200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b="1" i="0" u="sng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What is Luke’s Gospel About</a:t>
            </a:r>
            <a:r>
              <a:rPr lang="en-US" sz="24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n-US" sz="24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Act 1:1  </a:t>
            </a:r>
            <a:r>
              <a:rPr lang="en-US" sz="2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In the first book, O Theophilus, I have dealt with                                              </a:t>
            </a:r>
            <a:r>
              <a:rPr lang="en-US" sz="2400" b="1" i="0" u="none" strike="noStrike" baseline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that Jesus began to do and teach, </a:t>
            </a:r>
            <a:endParaRPr lang="en-SG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399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2F3F706-2567-E6B0-2716-F8048767F925}"/>
              </a:ext>
            </a:extLst>
          </p:cNvPr>
          <p:cNvSpPr txBox="1"/>
          <p:nvPr/>
        </p:nvSpPr>
        <p:spPr>
          <a:xfrm>
            <a:off x="5963920" y="1789344"/>
            <a:ext cx="654304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en-US" sz="2400" b="0" i="0" strike="noStrike" baseline="0" dirty="0">
                <a:latin typeface="Verdana" panose="020B0604030504040204" pitchFamily="34" charset="0"/>
              </a:rPr>
              <a:t>Luk_6:12  In these days he                                    </a:t>
            </a:r>
            <a:r>
              <a:rPr lang="en-US" sz="2400" b="1" i="1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went out to the mountain to pray,</a:t>
            </a:r>
            <a:r>
              <a:rPr lang="en-US" sz="2400" b="0" i="0" strike="noStrike" baseline="0" dirty="0">
                <a:latin typeface="Verdana" panose="020B0604030504040204" pitchFamily="34" charset="0"/>
              </a:rPr>
              <a:t> and all night he continued in prayer to God.</a:t>
            </a:r>
          </a:p>
          <a:p>
            <a:pPr marR="0" algn="l" rtl="0"/>
            <a:endParaRPr lang="en-US" sz="2400" b="0" i="0" strike="noStrike" baseline="0" dirty="0">
              <a:latin typeface="Verdana" panose="020B0604030504040204" pitchFamily="34" charset="0"/>
            </a:endParaRPr>
          </a:p>
          <a:p>
            <a:pPr marR="0" algn="l" rtl="0"/>
            <a:r>
              <a:rPr lang="en-US" sz="2400" b="0" i="0" strike="noStrike" baseline="0" dirty="0">
                <a:latin typeface="Verdana" panose="020B0604030504040204" pitchFamily="34" charset="0"/>
              </a:rPr>
              <a:t>Luk_9:28  Now about eight days after these sayings he took with him Peter and John and James and                                               </a:t>
            </a:r>
            <a:r>
              <a:rPr lang="en-US" sz="2400" b="1" i="1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went up on the mountain to pray.</a:t>
            </a:r>
            <a:endParaRPr lang="en-SG" sz="2400" b="1" i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10980A-DABD-CB67-6C36-9FA225315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" y="1376528"/>
            <a:ext cx="5618480" cy="4241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747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360F7-DD46-F8A7-0A1D-DBF42239B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ECE2E3-32E0-EC50-9488-EFD71C8A9BD0}"/>
              </a:ext>
            </a:extLst>
          </p:cNvPr>
          <p:cNvSpPr txBox="1"/>
          <p:nvPr/>
        </p:nvSpPr>
        <p:spPr>
          <a:xfrm>
            <a:off x="457200" y="630156"/>
            <a:ext cx="4338320" cy="609397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Luk 11:2  And he said to them,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“When you pray, say: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Father,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hallowed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be your name.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*Your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kingdom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come.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 11:3  Give us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each day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our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daily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bread,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 11:4  and forgive us our sins,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for we ourselves forgive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everyone who is indebted to us.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And lead us not into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temptation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.” </a:t>
            </a:r>
            <a:endParaRPr kumimoji="0" lang="en-SG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5AEAF9-41A1-51E1-F31B-349091097F46}"/>
              </a:ext>
            </a:extLst>
          </p:cNvPr>
          <p:cNvSpPr txBox="1"/>
          <p:nvPr/>
        </p:nvSpPr>
        <p:spPr>
          <a:xfrm>
            <a:off x="6860540" y="568601"/>
            <a:ext cx="5161280" cy="609397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6:9  After this manner therefore pray ye: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*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Our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Father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which art in heaven,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*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Hallowed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be thy name.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*Mat 6:10  Thy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kingdom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come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.              Thy will be done in earth, as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it is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in heaven.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6:11  Give us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this day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our           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daily bread.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6:12  And forgive us our debts,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as we forgive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our debtors.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6:13  And lead us not into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temptation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but deliver us from evil: 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For thine is the kingdom, and the power, and the glory, for ever. Amen.</a:t>
            </a:r>
            <a:endParaRPr kumimoji="0" lang="en-SG" sz="19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A2AAFB-3F3A-D14E-F4BB-7C0ED8D89620}"/>
              </a:ext>
            </a:extLst>
          </p:cNvPr>
          <p:cNvSpPr txBox="1"/>
          <p:nvPr/>
        </p:nvSpPr>
        <p:spPr>
          <a:xfrm>
            <a:off x="4744720" y="706689"/>
            <a:ext cx="2153920" cy="592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0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+mn-ea"/>
                <a:cs typeface="+mn-cs"/>
              </a:rPr>
              <a:t>*</a:t>
            </a:r>
            <a:r>
              <a:rPr kumimoji="0" lang="en-SG" sz="2000" i="1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+mn-ea"/>
                <a:cs typeface="+mn-cs"/>
              </a:rPr>
              <a:t>Father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*Holy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*Sovereign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PROVISION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PARDON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PRESERVATION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PRAISE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AFEC98-CBA7-62BB-D978-BC0748B70401}"/>
              </a:ext>
            </a:extLst>
          </p:cNvPr>
          <p:cNvSpPr txBox="1"/>
          <p:nvPr/>
        </p:nvSpPr>
        <p:spPr>
          <a:xfrm>
            <a:off x="-709004" y="-35409"/>
            <a:ext cx="6937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8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4/5 KEY PRINCIPLES OF PRAYER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1F5AD33-ADB0-F52D-DA45-20B701B2A914}"/>
              </a:ext>
            </a:extLst>
          </p:cNvPr>
          <p:cNvCxnSpPr/>
          <p:nvPr/>
        </p:nvCxnSpPr>
        <p:spPr>
          <a:xfrm>
            <a:off x="487680" y="3007360"/>
            <a:ext cx="1152144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FC8F93C-88BC-3D42-A2E2-9ADC3AE2802C}"/>
              </a:ext>
            </a:extLst>
          </p:cNvPr>
          <p:cNvCxnSpPr>
            <a:cxnSpLocks/>
          </p:cNvCxnSpPr>
          <p:nvPr/>
        </p:nvCxnSpPr>
        <p:spPr>
          <a:xfrm flipV="1">
            <a:off x="457200" y="3850640"/>
            <a:ext cx="11551920" cy="7112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B3EB4A6-D74D-B609-54CD-656EF26E5869}"/>
              </a:ext>
            </a:extLst>
          </p:cNvPr>
          <p:cNvCxnSpPr/>
          <p:nvPr/>
        </p:nvCxnSpPr>
        <p:spPr>
          <a:xfrm>
            <a:off x="487680" y="5108725"/>
            <a:ext cx="115519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CBF6D0-8E2D-A471-FEBB-484772DDBE8A}"/>
              </a:ext>
            </a:extLst>
          </p:cNvPr>
          <p:cNvCxnSpPr>
            <a:cxnSpLocks/>
          </p:cNvCxnSpPr>
          <p:nvPr/>
        </p:nvCxnSpPr>
        <p:spPr>
          <a:xfrm>
            <a:off x="457200" y="5862320"/>
            <a:ext cx="1156716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F5066C7-AFD2-8E06-0C10-CA444E93D2EB}"/>
              </a:ext>
            </a:extLst>
          </p:cNvPr>
          <p:cNvCxnSpPr/>
          <p:nvPr/>
        </p:nvCxnSpPr>
        <p:spPr>
          <a:xfrm>
            <a:off x="4795520" y="568601"/>
            <a:ext cx="20523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1C5028F-2055-13D2-47A3-7ED09627B534}"/>
              </a:ext>
            </a:extLst>
          </p:cNvPr>
          <p:cNvCxnSpPr/>
          <p:nvPr/>
        </p:nvCxnSpPr>
        <p:spPr>
          <a:xfrm>
            <a:off x="4795520" y="6724132"/>
            <a:ext cx="20523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B06D887-419A-065F-273C-5C1B3F6E7ECA}"/>
              </a:ext>
            </a:extLst>
          </p:cNvPr>
          <p:cNvSpPr txBox="1"/>
          <p:nvPr/>
        </p:nvSpPr>
        <p:spPr>
          <a:xfrm>
            <a:off x="7920645" y="128096"/>
            <a:ext cx="44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red: Matthew’s extended version</a:t>
            </a:r>
          </a:p>
        </p:txBody>
      </p:sp>
    </p:spTree>
    <p:extLst>
      <p:ext uri="{BB962C8B-B14F-4D97-AF65-F5344CB8AC3E}">
        <p14:creationId xmlns:p14="http://schemas.microsoft.com/office/powerpoint/2010/main" val="2144319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FE6A396-1856-0DED-A7DA-88F27E178B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2320048"/>
              </p:ext>
            </p:extLst>
          </p:nvPr>
        </p:nvGraphicFramePr>
        <p:xfrm>
          <a:off x="302260" y="314113"/>
          <a:ext cx="11587480" cy="6229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7320">
                  <a:extLst>
                    <a:ext uri="{9D8B030D-6E8A-4147-A177-3AD203B41FA5}">
                      <a16:colId xmlns:a16="http://schemas.microsoft.com/office/drawing/2014/main" val="3946982193"/>
                    </a:ext>
                  </a:extLst>
                </a:gridCol>
                <a:gridCol w="7630160">
                  <a:extLst>
                    <a:ext uri="{9D8B030D-6E8A-4147-A177-3AD203B41FA5}">
                      <a16:colId xmlns:a16="http://schemas.microsoft.com/office/drawing/2014/main" val="3347074347"/>
                    </a:ext>
                  </a:extLst>
                </a:gridCol>
              </a:tblGrid>
              <a:tr h="590974">
                <a:tc>
                  <a:txBody>
                    <a:bodyPr/>
                    <a:lstStyle/>
                    <a:p>
                      <a:r>
                        <a:rPr lang="en-SG" sz="2400" dirty="0"/>
                        <a:t>Context of Luke’s Lord Prayer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2400" dirty="0"/>
                        <a:t>Context of Matthew’s Lord’s Prayer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016821"/>
                  </a:ext>
                </a:extLst>
              </a:tr>
              <a:tr h="1524000">
                <a:tc>
                  <a:txBody>
                    <a:bodyPr/>
                    <a:lstStyle/>
                    <a:p>
                      <a:r>
                        <a:rPr lang="en-US" sz="2000" b="1" i="0" u="none" strike="noStrike" baseline="0" dirty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</a:rPr>
                        <a:t>Where</a:t>
                      </a:r>
                    </a:p>
                    <a:p>
                      <a:r>
                        <a:rPr lang="en-US" sz="2000" b="1" i="0" u="none" strike="noStrike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rPr>
                        <a:t>Luk 11:1  </a:t>
                      </a:r>
                    </a:p>
                    <a:p>
                      <a:r>
                        <a:rPr lang="en-US" sz="2000" b="0" i="0" u="none" strike="noStrike" baseline="0" dirty="0">
                          <a:solidFill>
                            <a:srgbClr val="141823"/>
                          </a:solidFill>
                          <a:latin typeface="Verdana" panose="020B0604030504040204" pitchFamily="34" charset="0"/>
                        </a:rPr>
                        <a:t>Now </a:t>
                      </a:r>
                      <a:r>
                        <a:rPr lang="en-US" sz="2000" b="1" i="0" u="sng" strike="noStrike" baseline="0" dirty="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rPr>
                        <a:t>Jesus was praying</a:t>
                      </a:r>
                      <a:r>
                        <a:rPr lang="en-US" sz="2000" b="0" i="0" u="none" strike="noStrike" baseline="0" dirty="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rPr>
                        <a:t> </a:t>
                      </a:r>
                    </a:p>
                    <a:p>
                      <a:r>
                        <a:rPr lang="en-US" sz="2000" b="0" i="0" u="none" strike="noStrike" baseline="0" dirty="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rPr>
                        <a:t>in </a:t>
                      </a:r>
                      <a:r>
                        <a:rPr lang="en-US" sz="2000" b="1" i="0" u="sng" strike="noStrike" baseline="0" dirty="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rPr>
                        <a:t>a certain place</a:t>
                      </a:r>
                      <a:r>
                        <a:rPr lang="en-US" sz="2000" b="0" i="0" u="none" strike="noStrike" baseline="0" dirty="0">
                          <a:solidFill>
                            <a:srgbClr val="141823"/>
                          </a:solidFill>
                          <a:latin typeface="Verdana" panose="020B0604030504040204" pitchFamily="34" charset="0"/>
                        </a:rPr>
                        <a:t>, and when he finished, </a:t>
                      </a:r>
                    </a:p>
                    <a:p>
                      <a:endParaRPr lang="en-US" sz="2000" b="0" i="0" u="none" strike="noStrike" baseline="0" dirty="0">
                        <a:solidFill>
                          <a:srgbClr val="141823"/>
                        </a:solidFill>
                        <a:latin typeface="Verdana" panose="020B0604030504040204" pitchFamily="34" charset="0"/>
                      </a:endParaRPr>
                    </a:p>
                    <a:p>
                      <a:endParaRPr lang="en-US" sz="2000" b="0" i="0" u="none" strike="noStrike" baseline="0" dirty="0">
                        <a:solidFill>
                          <a:srgbClr val="141823"/>
                        </a:solidFill>
                        <a:latin typeface="Verdana" panose="020B0604030504040204" pitchFamily="34" charset="0"/>
                      </a:endParaRPr>
                    </a:p>
                    <a:p>
                      <a:r>
                        <a:rPr lang="en-US" sz="2400" b="1" i="0" u="none" strike="noStrike" baseline="0" dirty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</a:rPr>
                        <a:t>Reason</a:t>
                      </a:r>
                    </a:p>
                    <a:p>
                      <a:r>
                        <a:rPr lang="en-US" sz="2000" b="1" i="0" u="sng" strike="noStrike" baseline="0" dirty="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rPr>
                        <a:t>one of his disciples said to him</a:t>
                      </a:r>
                      <a:r>
                        <a:rPr lang="en-US" sz="2000" b="0" i="0" u="none" strike="noStrike" baseline="0" dirty="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rPr>
                        <a:t>, </a:t>
                      </a:r>
                    </a:p>
                    <a:p>
                      <a:r>
                        <a:rPr lang="en-US" sz="2000" b="0" i="0" u="none" strike="noStrike" baseline="0" dirty="0">
                          <a:solidFill>
                            <a:srgbClr val="14182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“Lord, teach us to pray,                    </a:t>
                      </a:r>
                      <a:r>
                        <a:rPr lang="en-US" sz="2000" b="1" i="0" u="sng" strike="noStrike" baseline="0" dirty="0">
                          <a:solidFill>
                            <a:srgbClr val="0000FF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as John taught his disciples</a:t>
                      </a:r>
                      <a:r>
                        <a:rPr lang="en-US" sz="2000" b="0" i="0" u="none" strike="noStrike" baseline="0" dirty="0">
                          <a:solidFill>
                            <a:srgbClr val="0000FF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.” </a:t>
                      </a:r>
                      <a:endParaRPr lang="en-SG" sz="20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/>
                      <a:r>
                        <a:rPr lang="en-US" sz="2000" b="1" i="0" u="none" strike="noStrike" baseline="0" dirty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</a:rPr>
                        <a:t>Where</a:t>
                      </a:r>
                    </a:p>
                    <a:p>
                      <a:pPr marR="0" algn="l" rtl="0"/>
                      <a:r>
                        <a:rPr lang="en-US" sz="2000" b="1" i="0" u="none" strike="noStrike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rPr>
                        <a:t>Mat 5:1  </a:t>
                      </a: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rPr>
                        <a:t>Seeing the crowds, he went up                                       </a:t>
                      </a:r>
                      <a:r>
                        <a:rPr lang="en-US" sz="2000" b="1" i="0" u="sng" strike="noStrike" baseline="0" dirty="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rPr>
                        <a:t>on the mountain</a:t>
                      </a:r>
                      <a:r>
                        <a:rPr lang="en-US" sz="2000" b="0" i="0" u="none" strike="noStrike" baseline="0" dirty="0">
                          <a:solidFill>
                            <a:srgbClr val="141823"/>
                          </a:solidFill>
                          <a:latin typeface="Verdana" panose="020B0604030504040204" pitchFamily="34" charset="0"/>
                        </a:rPr>
                        <a:t>, and when he sat down, his disciples came to him. </a:t>
                      </a:r>
                    </a:p>
                    <a:p>
                      <a:pPr marR="0" algn="l" rtl="0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rPr>
                        <a:t>Mat 5:2  </a:t>
                      </a:r>
                      <a:r>
                        <a:rPr lang="en-US" sz="2000" b="0" i="0" u="none" strike="noStrike" baseline="0" dirty="0">
                          <a:solidFill>
                            <a:srgbClr val="141823"/>
                          </a:solidFill>
                          <a:latin typeface="Verdana" panose="020B0604030504040204" pitchFamily="34" charset="0"/>
                        </a:rPr>
                        <a:t>And he opened his mouth and taught them, saying: </a:t>
                      </a:r>
                    </a:p>
                    <a:p>
                      <a:pPr marR="0" algn="l" rtl="0"/>
                      <a:endParaRPr lang="en-US" sz="2000" b="0" i="0" u="none" strike="noStrike" baseline="0" dirty="0">
                        <a:solidFill>
                          <a:srgbClr val="141823"/>
                        </a:solidFill>
                        <a:latin typeface="Verdana" panose="020B0604030504040204" pitchFamily="34" charset="0"/>
                      </a:endParaRPr>
                    </a:p>
                    <a:p>
                      <a:pPr marR="0" algn="l" rtl="0"/>
                      <a:r>
                        <a:rPr lang="en-US" sz="2400" b="1" i="0" u="none" strike="noStrike" baseline="0" dirty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</a:rPr>
                        <a:t>Reason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Mat 6:1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  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“</a:t>
                      </a:r>
                      <a:r>
                        <a:rPr kumimoji="0" lang="en-US" sz="20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Beware of practicing your righteousnes</a:t>
                      </a:r>
                      <a:r>
                        <a:rPr kumimoji="0" lang="en-US" sz="20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before other people in order to be seen by them, for then you will have no reward from your Father who is in heaven.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Mat 6:5  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“And when you pray,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you must not be like the hypocrites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. 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Mat 6:9  Pray then like this: 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“Our Father in heaven, hallowed be your name. </a:t>
                      </a:r>
                    </a:p>
                    <a:p>
                      <a:pPr marR="0" algn="l" rtl="0"/>
                      <a:endParaRPr lang="en-SG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10601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6155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BC88D73-9A02-57E7-0273-5240DBB8E1A0}"/>
              </a:ext>
            </a:extLst>
          </p:cNvPr>
          <p:cNvSpPr/>
          <p:nvPr/>
        </p:nvSpPr>
        <p:spPr>
          <a:xfrm>
            <a:off x="2621280" y="1727200"/>
            <a:ext cx="6797040" cy="4572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556C41-A2FB-0157-35AD-86E62C401A30}"/>
              </a:ext>
            </a:extLst>
          </p:cNvPr>
          <p:cNvSpPr txBox="1"/>
          <p:nvPr/>
        </p:nvSpPr>
        <p:spPr>
          <a:xfrm>
            <a:off x="2875280" y="759098"/>
            <a:ext cx="6096000" cy="5077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SG" sz="2800" b="1" u="sng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 Discipleship Prayer: </a:t>
            </a:r>
            <a:r>
              <a:rPr lang="x-none" sz="2800" b="1" u="sng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Luk</a:t>
            </a:r>
            <a:r>
              <a:rPr lang="en-SG" sz="2800" b="1" u="sng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</a:t>
            </a:r>
            <a:r>
              <a:rPr lang="x-none" sz="2800" b="1" u="sng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11:1</a:t>
            </a:r>
            <a:endParaRPr lang="en-SG" sz="2800" b="1" u="sng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x-none" sz="28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 </a:t>
            </a:r>
            <a:endParaRPr lang="en-SG" sz="2800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x-none" sz="28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Now Jesus was praying in a certain place, and when he finished, one of his </a:t>
            </a:r>
            <a:r>
              <a:rPr lang="x-none" sz="36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disciples</a:t>
            </a:r>
            <a:r>
              <a:rPr lang="x-none" sz="28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said to him, </a:t>
            </a:r>
            <a:endParaRPr lang="en-SG" sz="2800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SG" sz="2800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x-none" sz="2800" b="1" i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x-none" sz="2800" b="1" i="1" u="sng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Lord, teach us to pray,</a:t>
            </a:r>
            <a:r>
              <a:rPr lang="x-none" sz="28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SG" sz="2800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SG" sz="2800" kern="100" dirty="0">
              <a:latin typeface="Arial" panose="020B06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x-none" sz="28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as John taught his </a:t>
            </a:r>
            <a:r>
              <a:rPr lang="x-none" sz="36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disciples.</a:t>
            </a:r>
            <a:r>
              <a:rPr lang="x-none" sz="28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” </a:t>
            </a:r>
            <a:endParaRPr lang="en-SG" sz="28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56C9D82E-D8E3-A16B-D096-4D8C19E00F8E}"/>
              </a:ext>
            </a:extLst>
          </p:cNvPr>
          <p:cNvSpPr/>
          <p:nvPr/>
        </p:nvSpPr>
        <p:spPr>
          <a:xfrm>
            <a:off x="5242561" y="3429000"/>
            <a:ext cx="406400" cy="71628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" name="Arrow: Up 3">
            <a:extLst>
              <a:ext uri="{FF2B5EF4-FFF2-40B4-BE49-F238E27FC236}">
                <a16:creationId xmlns:a16="http://schemas.microsoft.com/office/drawing/2014/main" id="{4443B61D-6CE4-7BAF-472E-18D043415060}"/>
              </a:ext>
            </a:extLst>
          </p:cNvPr>
          <p:cNvSpPr/>
          <p:nvPr/>
        </p:nvSpPr>
        <p:spPr>
          <a:xfrm>
            <a:off x="7010400" y="4602480"/>
            <a:ext cx="386080" cy="64008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660004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76C079-43FF-1EF7-B579-F44A4CD16736}"/>
              </a:ext>
            </a:extLst>
          </p:cNvPr>
          <p:cNvSpPr txBox="1"/>
          <p:nvPr/>
        </p:nvSpPr>
        <p:spPr>
          <a:xfrm>
            <a:off x="457200" y="630156"/>
            <a:ext cx="4338320" cy="609397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R="0" algn="l" rtl="0"/>
            <a:r>
              <a:rPr lang="en-US" sz="2000" b="0" i="0" u="none" strike="noStrike" baseline="0" dirty="0">
                <a:latin typeface="Verdana" panose="020B0604030504040204" pitchFamily="34" charset="0"/>
              </a:rPr>
              <a:t>Luk 11:2  And he said to them, </a:t>
            </a:r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“When you pray, say:</a:t>
            </a:r>
          </a:p>
          <a:p>
            <a:pPr marR="0" algn="l" rtl="0"/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R="0" algn="l" rtl="0"/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*“</a:t>
            </a:r>
            <a:r>
              <a:rPr lang="en-US" sz="2000" b="1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Father,</a:t>
            </a:r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R="0" algn="l" rtl="0"/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*</a:t>
            </a:r>
            <a:r>
              <a:rPr lang="en-US" sz="2000" b="1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hallowed</a:t>
            </a:r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 be your name. </a:t>
            </a:r>
          </a:p>
          <a:p>
            <a:pPr marR="0" algn="l" rtl="0"/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*Your </a:t>
            </a:r>
            <a:r>
              <a:rPr lang="en-US" sz="2000" b="1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kingdom</a:t>
            </a:r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 come. </a:t>
            </a:r>
          </a:p>
          <a:p>
            <a:pPr marR="0" algn="l" rtl="0"/>
            <a:endParaRPr lang="en-US" sz="1000" b="0" i="0" u="none" strike="noStrike" baseline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algn="l" rtl="0"/>
            <a:endParaRPr lang="en-US" sz="2000" b="0" i="0" u="none" strike="noStrike" baseline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algn="l" rtl="0"/>
            <a:endParaRPr lang="en-US" sz="800" b="0" i="0" u="none" strike="noStrike" baseline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algn="l" rtl="0"/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Luk 11:3  Give us </a:t>
            </a:r>
            <a:r>
              <a:rPr lang="en-US" sz="2000" b="1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each day </a:t>
            </a:r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our </a:t>
            </a:r>
            <a:r>
              <a:rPr lang="en-US" sz="2000" b="1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daily</a:t>
            </a:r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 bread, </a:t>
            </a:r>
          </a:p>
          <a:p>
            <a:pPr marR="0" algn="l" rtl="0"/>
            <a:endParaRPr lang="en-US" sz="2000" b="0" i="0" u="none" strike="noStrike" baseline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algn="l" rtl="0"/>
            <a:endParaRPr lang="en-US" sz="800" b="0" i="0" u="none" strike="noStrike" baseline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algn="l" rtl="0"/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Luk 11:4  and forgive us our sins, </a:t>
            </a:r>
            <a:r>
              <a:rPr lang="en-US" sz="2000" b="1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for we ourselves forgive </a:t>
            </a:r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everyone who is indebted to us. </a:t>
            </a:r>
          </a:p>
          <a:p>
            <a:pPr marR="0" algn="l" rtl="0"/>
            <a:endParaRPr lang="en-US" sz="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algn="l" rtl="0"/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And lead us not into </a:t>
            </a:r>
            <a:r>
              <a:rPr lang="en-US" sz="2000" b="1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temptation</a:t>
            </a:r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.” </a:t>
            </a:r>
            <a:endParaRPr lang="en-SG" sz="2000" dirty="0"/>
          </a:p>
          <a:p>
            <a:pPr marR="0" algn="l" rtl="0"/>
            <a:endParaRPr lang="en-SG" sz="800" dirty="0"/>
          </a:p>
          <a:p>
            <a:pPr marR="0" algn="l" rtl="0"/>
            <a:endParaRPr lang="en-SG" sz="800" dirty="0"/>
          </a:p>
          <a:p>
            <a:pPr marR="0" algn="l" rtl="0"/>
            <a:endParaRPr lang="en-SG" sz="800" dirty="0"/>
          </a:p>
          <a:p>
            <a:pPr marR="0" algn="l" rtl="0"/>
            <a:endParaRPr lang="en-SG" sz="800" dirty="0"/>
          </a:p>
          <a:p>
            <a:pPr marR="0" algn="l" rtl="0"/>
            <a:endParaRPr lang="en-SG" sz="800" dirty="0"/>
          </a:p>
          <a:p>
            <a:pPr marR="0" algn="l" rtl="0"/>
            <a:endParaRPr lang="en-SG" sz="800" dirty="0"/>
          </a:p>
          <a:p>
            <a:pPr marR="0" algn="l" rtl="0"/>
            <a:endParaRPr lang="en-SG" sz="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44866F-7098-23A6-38BC-2B8F66C43F03}"/>
              </a:ext>
            </a:extLst>
          </p:cNvPr>
          <p:cNvSpPr txBox="1"/>
          <p:nvPr/>
        </p:nvSpPr>
        <p:spPr>
          <a:xfrm>
            <a:off x="6860540" y="568601"/>
            <a:ext cx="5161280" cy="609397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R="0" algn="l" rtl="0"/>
            <a:r>
              <a:rPr lang="en-US" sz="2000" i="0" u="none" strike="noStrike" baseline="0" dirty="0">
                <a:latin typeface="Verdana" panose="020B0604030504040204" pitchFamily="34" charset="0"/>
              </a:rPr>
              <a:t>Mat 6:9  After this manner therefore pray ye: </a:t>
            </a:r>
          </a:p>
          <a:p>
            <a:pPr marR="0" algn="l" rtl="0"/>
            <a:endParaRPr lang="en-US" sz="800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endParaRPr lang="en-US" sz="800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r>
              <a:rPr lang="en-US" sz="2000" i="0" u="none" strike="noStrike" baseline="0" dirty="0">
                <a:latin typeface="Verdana" panose="020B0604030504040204" pitchFamily="34" charset="0"/>
              </a:rPr>
              <a:t>*</a:t>
            </a:r>
            <a:r>
              <a:rPr lang="en-US" sz="2000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Our</a:t>
            </a:r>
            <a:r>
              <a:rPr lang="en-US" sz="2000" b="1" i="0" u="none" strike="noStrike" baseline="0" dirty="0">
                <a:latin typeface="Verdana" panose="020B0604030504040204" pitchFamily="34" charset="0"/>
              </a:rPr>
              <a:t> Father </a:t>
            </a:r>
            <a:r>
              <a:rPr lang="en-US" sz="2000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which art in heaven, </a:t>
            </a:r>
            <a:r>
              <a:rPr lang="en-US" sz="2000" i="0" u="none" strike="noStrike" baseline="0" dirty="0">
                <a:latin typeface="Verdana" panose="020B0604030504040204" pitchFamily="34" charset="0"/>
              </a:rPr>
              <a:t>*</a:t>
            </a:r>
            <a:r>
              <a:rPr lang="en-US" sz="2000" b="1" i="0" u="none" strike="noStrike" baseline="0" dirty="0">
                <a:latin typeface="Verdana" panose="020B0604030504040204" pitchFamily="34" charset="0"/>
              </a:rPr>
              <a:t>Hallowed</a:t>
            </a:r>
            <a:r>
              <a:rPr lang="en-US" sz="2000" i="0" u="none" strike="noStrike" baseline="0" dirty="0">
                <a:latin typeface="Verdana" panose="020B0604030504040204" pitchFamily="34" charset="0"/>
              </a:rPr>
              <a:t> be thy name. </a:t>
            </a:r>
          </a:p>
          <a:p>
            <a:pPr marR="0" algn="l" rtl="0"/>
            <a:r>
              <a:rPr lang="en-US" sz="2000" i="0" u="none" strike="noStrike" baseline="0" dirty="0">
                <a:latin typeface="Verdana" panose="020B0604030504040204" pitchFamily="34" charset="0"/>
              </a:rPr>
              <a:t>*Mat 6:10  Thy </a:t>
            </a:r>
            <a:r>
              <a:rPr lang="en-US" sz="2000" b="1" i="0" u="none" strike="noStrike" baseline="0" dirty="0">
                <a:latin typeface="Verdana" panose="020B0604030504040204" pitchFamily="34" charset="0"/>
              </a:rPr>
              <a:t>kingdom</a:t>
            </a:r>
            <a:r>
              <a:rPr lang="en-US" sz="2000" i="0" u="none" strike="noStrike" baseline="0" dirty="0">
                <a:latin typeface="Verdana" panose="020B0604030504040204" pitchFamily="34" charset="0"/>
              </a:rPr>
              <a:t> come</a:t>
            </a:r>
            <a:r>
              <a:rPr lang="en-US" sz="2000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.              Thy will be done in earth, as </a:t>
            </a:r>
            <a:r>
              <a:rPr lang="en-US" sz="2000" i="1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it is</a:t>
            </a:r>
            <a:r>
              <a:rPr lang="en-US" sz="2000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 in heaven. </a:t>
            </a:r>
          </a:p>
          <a:p>
            <a:pPr marR="0" algn="l" rtl="0"/>
            <a:endParaRPr lang="en-US" sz="800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r>
              <a:rPr lang="en-US" sz="2000" i="0" u="none" strike="noStrike" baseline="0" dirty="0">
                <a:latin typeface="Verdana" panose="020B0604030504040204" pitchFamily="34" charset="0"/>
              </a:rPr>
              <a:t>Mat 6:11  Give us </a:t>
            </a:r>
            <a:r>
              <a:rPr lang="en-US" sz="2000" b="1" i="0" u="none" strike="noStrike" baseline="0" dirty="0">
                <a:latin typeface="Verdana" panose="020B0604030504040204" pitchFamily="34" charset="0"/>
              </a:rPr>
              <a:t>this day </a:t>
            </a:r>
            <a:r>
              <a:rPr lang="en-US" sz="2000" i="0" u="none" strike="noStrike" baseline="0" dirty="0">
                <a:latin typeface="Verdana" panose="020B0604030504040204" pitchFamily="34" charset="0"/>
              </a:rPr>
              <a:t>our             </a:t>
            </a:r>
            <a:r>
              <a:rPr lang="en-US" sz="2000" b="1" i="0" u="none" strike="noStrike" baseline="0" dirty="0">
                <a:latin typeface="Verdana" panose="020B0604030504040204" pitchFamily="34" charset="0"/>
              </a:rPr>
              <a:t>daily bread. </a:t>
            </a:r>
          </a:p>
          <a:p>
            <a:pPr marR="0" algn="l" rtl="0"/>
            <a:endParaRPr lang="en-US" sz="2000" b="1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endParaRPr lang="en-US" sz="800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r>
              <a:rPr lang="en-US" sz="2000" i="0" u="none" strike="noStrike" baseline="0" dirty="0">
                <a:latin typeface="Verdana" panose="020B0604030504040204" pitchFamily="34" charset="0"/>
              </a:rPr>
              <a:t>Mat 6:12  And forgive us our debts,  </a:t>
            </a:r>
            <a:r>
              <a:rPr lang="en-US" sz="2000" b="1" i="0" u="none" strike="noStrike" baseline="0" dirty="0">
                <a:latin typeface="Verdana" panose="020B0604030504040204" pitchFamily="34" charset="0"/>
              </a:rPr>
              <a:t>as we forgive</a:t>
            </a:r>
            <a:r>
              <a:rPr lang="en-US" sz="2000" i="0" u="none" strike="noStrike" baseline="0" dirty="0">
                <a:latin typeface="Verdana" panose="020B0604030504040204" pitchFamily="34" charset="0"/>
              </a:rPr>
              <a:t> our debtors. </a:t>
            </a:r>
          </a:p>
          <a:p>
            <a:pPr marR="0" algn="l" rtl="0"/>
            <a:endParaRPr lang="en-US" sz="800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endParaRPr lang="en-US" sz="800" dirty="0">
              <a:latin typeface="Verdana" panose="020B0604030504040204" pitchFamily="34" charset="0"/>
            </a:endParaRPr>
          </a:p>
          <a:p>
            <a:pPr marR="0" algn="l" rtl="0"/>
            <a:endParaRPr lang="en-US" sz="800" dirty="0">
              <a:latin typeface="Verdana" panose="020B0604030504040204" pitchFamily="34" charset="0"/>
            </a:endParaRPr>
          </a:p>
          <a:p>
            <a:pPr marR="0" algn="l" rtl="0"/>
            <a:endParaRPr lang="en-US" sz="800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r>
              <a:rPr lang="en-US" sz="2000" i="0" u="none" strike="noStrike" baseline="0" dirty="0">
                <a:latin typeface="Verdana" panose="020B0604030504040204" pitchFamily="34" charset="0"/>
              </a:rPr>
              <a:t>Mat 6:13  And lead us not into </a:t>
            </a:r>
            <a:r>
              <a:rPr lang="en-US" sz="2000" b="1" i="0" u="none" strike="noStrike" baseline="0" dirty="0">
                <a:latin typeface="Verdana" panose="020B0604030504040204" pitchFamily="34" charset="0"/>
              </a:rPr>
              <a:t>temptation</a:t>
            </a:r>
            <a:r>
              <a:rPr lang="en-US" sz="2000" i="0" u="none" strike="noStrike" baseline="0" dirty="0">
                <a:latin typeface="Verdana" panose="020B0604030504040204" pitchFamily="34" charset="0"/>
              </a:rPr>
              <a:t>, </a:t>
            </a:r>
            <a:r>
              <a:rPr lang="en-US" sz="2000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but deliver us from evil: </a:t>
            </a:r>
            <a:endParaRPr lang="en-US" sz="800" dirty="0">
              <a:solidFill>
                <a:srgbClr val="FF0000"/>
              </a:solidFill>
              <a:latin typeface="Verdana" panose="020B0604030504040204" pitchFamily="34" charset="0"/>
            </a:endParaRPr>
          </a:p>
          <a:p>
            <a:pPr marR="0" algn="l" rtl="0"/>
            <a:endParaRPr lang="en-US" sz="800" i="0" u="none" strike="noStrike" baseline="0" dirty="0">
              <a:solidFill>
                <a:srgbClr val="FF0000"/>
              </a:solidFill>
              <a:latin typeface="Verdana" panose="020B0604030504040204" pitchFamily="34" charset="0"/>
            </a:endParaRPr>
          </a:p>
          <a:p>
            <a:pPr marR="0" algn="l" rtl="0"/>
            <a:r>
              <a:rPr lang="en-US" sz="1900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For thine is the kingdom, and the power, and the glory, for ever. Amen.</a:t>
            </a:r>
            <a:endParaRPr lang="en-SG" sz="19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560CF2-294F-4437-58C0-3BB0FFE52EB5}"/>
              </a:ext>
            </a:extLst>
          </p:cNvPr>
          <p:cNvSpPr txBox="1"/>
          <p:nvPr/>
        </p:nvSpPr>
        <p:spPr>
          <a:xfrm>
            <a:off x="4744720" y="706689"/>
            <a:ext cx="2153920" cy="592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SG" sz="2400" b="1" dirty="0">
              <a:solidFill>
                <a:srgbClr val="0000FF"/>
              </a:solidFill>
            </a:endParaRPr>
          </a:p>
          <a:p>
            <a:pPr algn="ctr"/>
            <a:r>
              <a:rPr lang="en-SG" sz="2800" b="1" dirty="0">
                <a:solidFill>
                  <a:srgbClr val="0000FF"/>
                </a:solidFill>
              </a:rPr>
              <a:t>PERSON</a:t>
            </a:r>
          </a:p>
          <a:p>
            <a:pPr algn="ctr"/>
            <a:r>
              <a:rPr lang="en-SG" sz="2000" i="1" dirty="0">
                <a:solidFill>
                  <a:srgbClr val="FF0000"/>
                </a:solidFill>
              </a:rPr>
              <a:t>*</a:t>
            </a:r>
            <a:r>
              <a:rPr lang="en-SG" sz="2000" b="1" i="1" u="sng" dirty="0">
                <a:solidFill>
                  <a:srgbClr val="FF0000"/>
                </a:solidFill>
                <a:latin typeface="Arial Black" panose="020B0A04020102020204" pitchFamily="34" charset="0"/>
              </a:rPr>
              <a:t>Father</a:t>
            </a:r>
          </a:p>
          <a:p>
            <a:pPr algn="ctr"/>
            <a:r>
              <a:rPr lang="en-SG" i="1" dirty="0">
                <a:solidFill>
                  <a:srgbClr val="0000FF"/>
                </a:solidFill>
              </a:rPr>
              <a:t>*Holy</a:t>
            </a:r>
          </a:p>
          <a:p>
            <a:pPr algn="ctr"/>
            <a:r>
              <a:rPr lang="en-SG" i="1" dirty="0">
                <a:solidFill>
                  <a:srgbClr val="0000FF"/>
                </a:solidFill>
              </a:rPr>
              <a:t>*Sovereign</a:t>
            </a:r>
          </a:p>
          <a:p>
            <a:pPr algn="ctr"/>
            <a:endParaRPr lang="en-SG" sz="2400" b="1" dirty="0">
              <a:solidFill>
                <a:srgbClr val="0000FF"/>
              </a:solidFill>
            </a:endParaRPr>
          </a:p>
          <a:p>
            <a:pPr algn="ctr"/>
            <a:endParaRPr lang="en-SG" sz="900" b="1" dirty="0">
              <a:solidFill>
                <a:srgbClr val="0000FF"/>
              </a:solidFill>
            </a:endParaRPr>
          </a:p>
          <a:p>
            <a:pPr algn="ctr"/>
            <a:endParaRPr lang="en-SG" sz="900" b="1" dirty="0">
              <a:solidFill>
                <a:srgbClr val="0000FF"/>
              </a:solidFill>
            </a:endParaRPr>
          </a:p>
          <a:p>
            <a:pPr algn="ctr"/>
            <a:endParaRPr lang="en-SG" sz="900" b="1" dirty="0">
              <a:solidFill>
                <a:srgbClr val="0000FF"/>
              </a:solidFill>
            </a:endParaRPr>
          </a:p>
          <a:p>
            <a:pPr algn="ctr"/>
            <a:endParaRPr lang="en-SG" sz="900" b="1" dirty="0">
              <a:solidFill>
                <a:srgbClr val="0000FF"/>
              </a:solidFill>
            </a:endParaRPr>
          </a:p>
          <a:p>
            <a:pPr algn="ctr"/>
            <a:r>
              <a:rPr lang="en-SG" sz="2400" b="1" dirty="0">
                <a:solidFill>
                  <a:srgbClr val="0000FF"/>
                </a:solidFill>
              </a:rPr>
              <a:t>PROVISION</a:t>
            </a:r>
          </a:p>
          <a:p>
            <a:pPr algn="ctr"/>
            <a:endParaRPr lang="en-SG" sz="800" b="1" dirty="0">
              <a:solidFill>
                <a:srgbClr val="0000FF"/>
              </a:solidFill>
            </a:endParaRPr>
          </a:p>
          <a:p>
            <a:pPr algn="ctr"/>
            <a:endParaRPr lang="en-SG" sz="800" b="1" dirty="0">
              <a:solidFill>
                <a:srgbClr val="0000FF"/>
              </a:solidFill>
            </a:endParaRPr>
          </a:p>
          <a:p>
            <a:pPr algn="ctr"/>
            <a:endParaRPr lang="en-SG" sz="800" b="1" dirty="0">
              <a:solidFill>
                <a:srgbClr val="0000FF"/>
              </a:solidFill>
            </a:endParaRPr>
          </a:p>
          <a:p>
            <a:pPr algn="ctr"/>
            <a:endParaRPr lang="en-SG" sz="800" b="1" dirty="0">
              <a:solidFill>
                <a:srgbClr val="0000FF"/>
              </a:solidFill>
            </a:endParaRPr>
          </a:p>
          <a:p>
            <a:pPr algn="ctr"/>
            <a:endParaRPr lang="en-SG" sz="800" b="1" dirty="0">
              <a:solidFill>
                <a:srgbClr val="0000FF"/>
              </a:solidFill>
            </a:endParaRPr>
          </a:p>
          <a:p>
            <a:pPr algn="ctr"/>
            <a:r>
              <a:rPr lang="en-SG" sz="2400" b="1" dirty="0">
                <a:solidFill>
                  <a:srgbClr val="0000FF"/>
                </a:solidFill>
              </a:rPr>
              <a:t>PARDON</a:t>
            </a:r>
          </a:p>
          <a:p>
            <a:pPr algn="ctr"/>
            <a:endParaRPr lang="en-SG" sz="800" b="1" dirty="0">
              <a:solidFill>
                <a:srgbClr val="0000FF"/>
              </a:solidFill>
            </a:endParaRPr>
          </a:p>
          <a:p>
            <a:pPr algn="ctr"/>
            <a:endParaRPr lang="en-SG" sz="800" b="1" dirty="0">
              <a:solidFill>
                <a:srgbClr val="0000FF"/>
              </a:solidFill>
            </a:endParaRPr>
          </a:p>
          <a:p>
            <a:pPr algn="ctr"/>
            <a:endParaRPr lang="en-SG" sz="800" b="1" dirty="0">
              <a:solidFill>
                <a:srgbClr val="0000FF"/>
              </a:solidFill>
            </a:endParaRPr>
          </a:p>
          <a:p>
            <a:pPr algn="ctr"/>
            <a:endParaRPr lang="en-SG" sz="800" b="1" dirty="0">
              <a:solidFill>
                <a:srgbClr val="0000FF"/>
              </a:solidFill>
            </a:endParaRPr>
          </a:p>
          <a:p>
            <a:pPr algn="ctr"/>
            <a:endParaRPr lang="en-SG" sz="800" b="1" dirty="0">
              <a:solidFill>
                <a:srgbClr val="0000FF"/>
              </a:solidFill>
            </a:endParaRPr>
          </a:p>
          <a:p>
            <a:pPr algn="ctr"/>
            <a:r>
              <a:rPr lang="en-SG" sz="2400" b="1" dirty="0">
                <a:solidFill>
                  <a:srgbClr val="0000FF"/>
                </a:solidFill>
              </a:rPr>
              <a:t>PRESERVATION</a:t>
            </a:r>
          </a:p>
          <a:p>
            <a:pPr algn="ctr"/>
            <a:endParaRPr lang="en-SG" sz="2400" b="1" dirty="0">
              <a:solidFill>
                <a:srgbClr val="0000FF"/>
              </a:solidFill>
            </a:endParaRPr>
          </a:p>
          <a:p>
            <a:pPr algn="ctr"/>
            <a:endParaRPr lang="en-SG" sz="800" b="1" dirty="0">
              <a:solidFill>
                <a:srgbClr val="0000FF"/>
              </a:solidFill>
            </a:endParaRPr>
          </a:p>
          <a:p>
            <a:pPr algn="ctr"/>
            <a:r>
              <a:rPr lang="en-SG" sz="2400" b="1" dirty="0">
                <a:solidFill>
                  <a:srgbClr val="0000FF"/>
                </a:solidFill>
              </a:rPr>
              <a:t>PRAISE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9AD88B-7C66-62C2-C98A-60EB6D8AC6BF}"/>
              </a:ext>
            </a:extLst>
          </p:cNvPr>
          <p:cNvSpPr txBox="1"/>
          <p:nvPr/>
        </p:nvSpPr>
        <p:spPr>
          <a:xfrm>
            <a:off x="-709004" y="-35409"/>
            <a:ext cx="6937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800" b="1" i="1" u="sng" dirty="0"/>
              <a:t>5 KEY PRINCIPLES OF PRAYER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5F51618-7377-5505-499C-7EB5F914C694}"/>
              </a:ext>
            </a:extLst>
          </p:cNvPr>
          <p:cNvCxnSpPr/>
          <p:nvPr/>
        </p:nvCxnSpPr>
        <p:spPr>
          <a:xfrm>
            <a:off x="487680" y="3007360"/>
            <a:ext cx="1152144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83570B0-C0A4-28E0-4D5B-BCF4314810E0}"/>
              </a:ext>
            </a:extLst>
          </p:cNvPr>
          <p:cNvCxnSpPr>
            <a:cxnSpLocks/>
          </p:cNvCxnSpPr>
          <p:nvPr/>
        </p:nvCxnSpPr>
        <p:spPr>
          <a:xfrm flipV="1">
            <a:off x="457200" y="3850640"/>
            <a:ext cx="11551920" cy="7112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E67CDDC-79A3-7346-9841-1061EA5F1D6F}"/>
              </a:ext>
            </a:extLst>
          </p:cNvPr>
          <p:cNvCxnSpPr/>
          <p:nvPr/>
        </p:nvCxnSpPr>
        <p:spPr>
          <a:xfrm>
            <a:off x="487680" y="5108725"/>
            <a:ext cx="115519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F8AA81D-E47C-C99B-E63E-89B82FCB0D9E}"/>
              </a:ext>
            </a:extLst>
          </p:cNvPr>
          <p:cNvCxnSpPr>
            <a:cxnSpLocks/>
          </p:cNvCxnSpPr>
          <p:nvPr/>
        </p:nvCxnSpPr>
        <p:spPr>
          <a:xfrm>
            <a:off x="457200" y="5862320"/>
            <a:ext cx="1156716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EE16656-5161-CBC5-D30B-B575E440F675}"/>
              </a:ext>
            </a:extLst>
          </p:cNvPr>
          <p:cNvCxnSpPr/>
          <p:nvPr/>
        </p:nvCxnSpPr>
        <p:spPr>
          <a:xfrm>
            <a:off x="4795520" y="568601"/>
            <a:ext cx="20523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D40CF4-B037-1711-9A50-BA3CC7E4D767}"/>
              </a:ext>
            </a:extLst>
          </p:cNvPr>
          <p:cNvCxnSpPr/>
          <p:nvPr/>
        </p:nvCxnSpPr>
        <p:spPr>
          <a:xfrm>
            <a:off x="4795520" y="6724132"/>
            <a:ext cx="20523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7C72C38-4F6D-00E0-49AD-E66C72867916}"/>
              </a:ext>
            </a:extLst>
          </p:cNvPr>
          <p:cNvSpPr txBox="1"/>
          <p:nvPr/>
        </p:nvSpPr>
        <p:spPr>
          <a:xfrm>
            <a:off x="7920645" y="128096"/>
            <a:ext cx="44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000" b="1" i="1" dirty="0">
                <a:solidFill>
                  <a:srgbClr val="FF0000"/>
                </a:solidFill>
              </a:rPr>
              <a:t>In red: Matthew’s extended version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B5B86F42-B1BD-CEDE-C502-44C6B83F28FA}"/>
              </a:ext>
            </a:extLst>
          </p:cNvPr>
          <p:cNvSpPr/>
          <p:nvPr/>
        </p:nvSpPr>
        <p:spPr>
          <a:xfrm rot="1166075">
            <a:off x="4367106" y="1228587"/>
            <a:ext cx="856826" cy="46243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EB2DA01C-442A-5529-C6E8-023D4333FCC3}"/>
              </a:ext>
            </a:extLst>
          </p:cNvPr>
          <p:cNvSpPr/>
          <p:nvPr/>
        </p:nvSpPr>
        <p:spPr>
          <a:xfrm rot="5400000">
            <a:off x="8986890" y="-602395"/>
            <a:ext cx="428470" cy="4417113"/>
          </a:xfrm>
          <a:prstGeom prst="wedgeRoundRectCallout">
            <a:avLst>
              <a:gd name="adj1" fmla="val 15911"/>
              <a:gd name="adj2" fmla="val 62730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58622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956001-04EE-29E2-79D4-209D8C14575A}"/>
              </a:ext>
            </a:extLst>
          </p:cNvPr>
          <p:cNvSpPr txBox="1"/>
          <p:nvPr/>
        </p:nvSpPr>
        <p:spPr>
          <a:xfrm>
            <a:off x="328714" y="1074509"/>
            <a:ext cx="5608320" cy="489364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R="0" algn="l" rtl="0"/>
            <a:r>
              <a:rPr lang="en-US" sz="2000" b="1" i="0" u="none" strike="noStrike" baseline="0" dirty="0">
                <a:latin typeface="Verdana" panose="020B0604030504040204" pitchFamily="34" charset="0"/>
              </a:rPr>
              <a:t>Act 17:22  </a:t>
            </a:r>
            <a:r>
              <a:rPr lang="en-US" sz="2000" i="0" u="none" strike="noStrike" baseline="0" dirty="0">
                <a:latin typeface="Verdana" panose="020B0604030504040204" pitchFamily="34" charset="0"/>
              </a:rPr>
              <a:t>So </a:t>
            </a:r>
            <a:r>
              <a:rPr lang="en-US" sz="2000" b="1" i="1" u="none" strike="noStrike" baseline="0" dirty="0">
                <a:latin typeface="Verdana" panose="020B0604030504040204" pitchFamily="34" charset="0"/>
              </a:rPr>
              <a:t>Paul, standing in the midst of the Areopagus, said:                     </a:t>
            </a:r>
            <a:r>
              <a:rPr lang="en-US" sz="2000" b="1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“</a:t>
            </a:r>
            <a:r>
              <a:rPr lang="en-US" sz="2000" b="1" i="1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Men of Athens</a:t>
            </a:r>
            <a:r>
              <a:rPr lang="en-US" sz="200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, I perceive that in every way you are very religious. </a:t>
            </a:r>
          </a:p>
          <a:p>
            <a:pPr marR="0" algn="l" rtl="0"/>
            <a:r>
              <a:rPr lang="en-US" sz="2000" b="1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Act 17:23  </a:t>
            </a:r>
            <a:r>
              <a:rPr lang="en-US" sz="200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For as I passed along and observed the objects of your worship, I found also an altar with this inscription:     </a:t>
            </a:r>
            <a:r>
              <a:rPr lang="en-US" sz="2400" b="1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‘To the unknown god.’</a:t>
            </a:r>
            <a:r>
              <a:rPr lang="en-US" sz="240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What therefore you worship as unknown, this I proclaim to you. </a:t>
            </a:r>
          </a:p>
          <a:p>
            <a:pPr marR="0" algn="l" rtl="0"/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algn="l" rtl="0"/>
            <a:r>
              <a:rPr lang="en-US" sz="2000" b="1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Act 17:27  </a:t>
            </a:r>
            <a:r>
              <a:rPr lang="en-US" sz="200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that they should seek God, and perhaps feel their way toward him and find him. </a:t>
            </a:r>
            <a:r>
              <a:rPr lang="en-US" sz="2400" b="1" i="0" u="sng" strike="noStrike" baseline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Yet he is actually not far from each one of us</a:t>
            </a:r>
            <a:r>
              <a:rPr lang="en-US" sz="2400" b="1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 </a:t>
            </a:r>
            <a:endParaRPr lang="en-SG" sz="2400" b="1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8023AE-F6B0-95BE-C550-41D9EDD89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035022"/>
            <a:ext cx="5898426" cy="44291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D927EB5-E5FE-FAC4-6257-CAD6D69F1A38}"/>
              </a:ext>
            </a:extLst>
          </p:cNvPr>
          <p:cNvSpPr txBox="1"/>
          <p:nvPr/>
        </p:nvSpPr>
        <p:spPr>
          <a:xfrm rot="10800000" flipV="1">
            <a:off x="7867434" y="5614213"/>
            <a:ext cx="30822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Mars Hill Athens                          where St Paul preached</a:t>
            </a:r>
            <a:endParaRPr lang="en-SG" sz="2000" b="1" i="1" dirty="0"/>
          </a:p>
        </p:txBody>
      </p:sp>
    </p:spTree>
    <p:extLst>
      <p:ext uri="{BB962C8B-B14F-4D97-AF65-F5344CB8AC3E}">
        <p14:creationId xmlns:p14="http://schemas.microsoft.com/office/powerpoint/2010/main" val="2327343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76C079-43FF-1EF7-B579-F44A4CD16736}"/>
              </a:ext>
            </a:extLst>
          </p:cNvPr>
          <p:cNvSpPr txBox="1"/>
          <p:nvPr/>
        </p:nvSpPr>
        <p:spPr>
          <a:xfrm>
            <a:off x="444500" y="566954"/>
            <a:ext cx="4338320" cy="61555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R="0" algn="l" rtl="0"/>
            <a:r>
              <a:rPr lang="en-US" sz="2000" b="0" i="0" u="none" strike="noStrike" baseline="0" dirty="0">
                <a:latin typeface="Verdana" panose="020B0604030504040204" pitchFamily="34" charset="0"/>
              </a:rPr>
              <a:t>Luk 11:2  And he said to them, </a:t>
            </a:r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“When you pray, say:</a:t>
            </a:r>
          </a:p>
          <a:p>
            <a:pPr marR="0" algn="l" rtl="0"/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R="0" algn="l" rtl="0"/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*“</a:t>
            </a:r>
            <a:r>
              <a:rPr lang="en-US" sz="2000" b="1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Father,</a:t>
            </a:r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R="0" algn="l" rtl="0"/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*</a:t>
            </a:r>
            <a:r>
              <a:rPr lang="en-US" sz="2000" b="1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hallowed</a:t>
            </a:r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 be your name. </a:t>
            </a:r>
          </a:p>
          <a:p>
            <a:pPr marR="0" algn="l" rtl="0"/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*Your </a:t>
            </a:r>
            <a:r>
              <a:rPr lang="en-US" sz="2000" b="1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kingdom</a:t>
            </a:r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 come. </a:t>
            </a:r>
          </a:p>
          <a:p>
            <a:pPr marR="0" algn="l" rtl="0"/>
            <a:endParaRPr lang="en-US" sz="1000" b="0" i="0" u="none" strike="noStrike" baseline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algn="l" rtl="0"/>
            <a:endParaRPr lang="en-US" sz="2000" b="0" i="0" u="none" strike="noStrike" baseline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algn="l" rtl="0"/>
            <a:endParaRPr lang="en-US" sz="2000" b="0" i="0" u="none" strike="noStrike" baseline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algn="l" rtl="0"/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Luk 11:3  Give us </a:t>
            </a:r>
            <a:r>
              <a:rPr lang="en-US" sz="2000" b="1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each day </a:t>
            </a:r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our </a:t>
            </a:r>
            <a:r>
              <a:rPr lang="en-US" sz="2000" b="1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daily</a:t>
            </a:r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 bread, </a:t>
            </a:r>
          </a:p>
          <a:p>
            <a:pPr marR="0" algn="l" rtl="0"/>
            <a:endParaRPr lang="en-US" sz="800" b="0" i="0" u="none" strike="noStrike" baseline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algn="l" rtl="0"/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Luk 11:4  and forgive us our sins, </a:t>
            </a:r>
            <a:r>
              <a:rPr lang="en-US" sz="2000" b="1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for we ourselves forgive </a:t>
            </a:r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everyone who is indebted to us. </a:t>
            </a:r>
          </a:p>
          <a:p>
            <a:pPr marR="0" algn="l" rtl="0"/>
            <a:endParaRPr lang="en-US" sz="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algn="l" rtl="0"/>
            <a:endParaRPr lang="en-US" sz="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algn="l" rtl="0"/>
            <a:endParaRPr lang="en-US" sz="800" b="0" i="0" u="none" strike="noStrike" baseline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algn="l" rtl="0"/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And lead us not into </a:t>
            </a:r>
            <a:r>
              <a:rPr lang="en-US" sz="2000" b="1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temptation</a:t>
            </a:r>
            <a:r>
              <a:rPr lang="en-US" sz="20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.” </a:t>
            </a:r>
            <a:endParaRPr lang="en-SG" sz="2000" dirty="0"/>
          </a:p>
          <a:p>
            <a:pPr marR="0" algn="l" rtl="0"/>
            <a:endParaRPr lang="en-SG" sz="800" dirty="0"/>
          </a:p>
          <a:p>
            <a:pPr marR="0" algn="l" rtl="0"/>
            <a:endParaRPr lang="en-SG" sz="800" dirty="0"/>
          </a:p>
          <a:p>
            <a:pPr marR="0" algn="l" rtl="0"/>
            <a:endParaRPr lang="en-SG" sz="800" dirty="0"/>
          </a:p>
          <a:p>
            <a:pPr marR="0" algn="l" rtl="0"/>
            <a:endParaRPr lang="en-SG" sz="800" dirty="0"/>
          </a:p>
          <a:p>
            <a:pPr marR="0" algn="l" rtl="0"/>
            <a:endParaRPr lang="en-SG" sz="600" dirty="0"/>
          </a:p>
          <a:p>
            <a:pPr marR="0" algn="l" rtl="0"/>
            <a:endParaRPr lang="en-SG" sz="600" dirty="0"/>
          </a:p>
          <a:p>
            <a:pPr marR="0" algn="l" rtl="0"/>
            <a:endParaRPr lang="en-SG" sz="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44866F-7098-23A6-38BC-2B8F66C43F03}"/>
              </a:ext>
            </a:extLst>
          </p:cNvPr>
          <p:cNvSpPr txBox="1"/>
          <p:nvPr/>
        </p:nvSpPr>
        <p:spPr>
          <a:xfrm>
            <a:off x="6860540" y="568601"/>
            <a:ext cx="5161280" cy="61555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R="0" algn="l" rtl="0"/>
            <a:r>
              <a:rPr lang="en-US" sz="2000" i="0" u="none" strike="noStrike" baseline="0" dirty="0">
                <a:latin typeface="Verdana" panose="020B0604030504040204" pitchFamily="34" charset="0"/>
              </a:rPr>
              <a:t>Mat 6:9  After this manner therefore pray ye: </a:t>
            </a:r>
          </a:p>
          <a:p>
            <a:pPr marR="0" algn="l" rtl="0"/>
            <a:endParaRPr lang="en-US" sz="800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r>
              <a:rPr lang="en-US" sz="2000" i="0" u="none" strike="noStrike" baseline="0" dirty="0">
                <a:latin typeface="Verdana" panose="020B0604030504040204" pitchFamily="34" charset="0"/>
              </a:rPr>
              <a:t>*</a:t>
            </a:r>
            <a:r>
              <a:rPr lang="en-US" sz="2000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Our</a:t>
            </a:r>
            <a:r>
              <a:rPr lang="en-US" sz="2000" b="1" i="0" u="none" strike="noStrike" baseline="0" dirty="0">
                <a:latin typeface="Verdana" panose="020B0604030504040204" pitchFamily="34" charset="0"/>
              </a:rPr>
              <a:t> Father </a:t>
            </a:r>
            <a:r>
              <a:rPr lang="en-US" sz="2000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which art in heaven, </a:t>
            </a:r>
            <a:endParaRPr lang="en-US" sz="800" i="0" u="none" strike="noStrike" baseline="0" dirty="0">
              <a:solidFill>
                <a:srgbClr val="FF0000"/>
              </a:solidFill>
              <a:latin typeface="Verdana" panose="020B0604030504040204" pitchFamily="34" charset="0"/>
            </a:endParaRPr>
          </a:p>
          <a:p>
            <a:pPr marR="0" algn="l" rtl="0"/>
            <a:endParaRPr lang="en-US" sz="800" dirty="0">
              <a:solidFill>
                <a:srgbClr val="FF0000"/>
              </a:solidFill>
              <a:latin typeface="Verdana" panose="020B0604030504040204" pitchFamily="34" charset="0"/>
            </a:endParaRPr>
          </a:p>
          <a:p>
            <a:pPr marR="0" algn="l" rtl="0"/>
            <a:r>
              <a:rPr lang="en-US" sz="2000" i="0" u="none" strike="noStrike" baseline="0" dirty="0">
                <a:latin typeface="Verdana" panose="020B0604030504040204" pitchFamily="34" charset="0"/>
              </a:rPr>
              <a:t>*</a:t>
            </a:r>
            <a:r>
              <a:rPr lang="en-US" sz="2000" b="1" i="0" u="none" strike="noStrike" baseline="0" dirty="0">
                <a:latin typeface="Verdana" panose="020B0604030504040204" pitchFamily="34" charset="0"/>
              </a:rPr>
              <a:t>Hallowed</a:t>
            </a:r>
            <a:r>
              <a:rPr lang="en-US" sz="2000" i="0" u="none" strike="noStrike" baseline="0" dirty="0">
                <a:latin typeface="Verdana" panose="020B0604030504040204" pitchFamily="34" charset="0"/>
              </a:rPr>
              <a:t> be thy name. </a:t>
            </a:r>
          </a:p>
          <a:p>
            <a:pPr marR="0" algn="l" rtl="0"/>
            <a:r>
              <a:rPr lang="en-US" sz="2000" i="0" u="none" strike="noStrike" baseline="0" dirty="0">
                <a:latin typeface="Verdana" panose="020B0604030504040204" pitchFamily="34" charset="0"/>
              </a:rPr>
              <a:t>*Mat 6:10  Thy </a:t>
            </a:r>
            <a:r>
              <a:rPr lang="en-US" sz="2000" b="1" i="0" u="none" strike="noStrike" baseline="0" dirty="0">
                <a:latin typeface="Verdana" panose="020B0604030504040204" pitchFamily="34" charset="0"/>
              </a:rPr>
              <a:t>kingdom</a:t>
            </a:r>
            <a:r>
              <a:rPr lang="en-US" sz="2000" i="0" u="none" strike="noStrike" baseline="0" dirty="0">
                <a:latin typeface="Verdana" panose="020B0604030504040204" pitchFamily="34" charset="0"/>
              </a:rPr>
              <a:t> come</a:t>
            </a:r>
            <a:r>
              <a:rPr lang="en-US" sz="2000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.              Thy will be done in earth, as </a:t>
            </a:r>
            <a:r>
              <a:rPr lang="en-US" sz="2000" i="1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it is</a:t>
            </a:r>
            <a:r>
              <a:rPr lang="en-US" sz="2000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 in heaven. </a:t>
            </a:r>
          </a:p>
          <a:p>
            <a:pPr marR="0" algn="l" rtl="0"/>
            <a:endParaRPr lang="en-US" sz="800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r>
              <a:rPr lang="en-US" sz="2000" i="0" u="none" strike="noStrike" baseline="0" dirty="0">
                <a:latin typeface="Verdana" panose="020B0604030504040204" pitchFamily="34" charset="0"/>
              </a:rPr>
              <a:t>Mat 6:11  Give us </a:t>
            </a:r>
            <a:r>
              <a:rPr lang="en-US" sz="2000" b="1" i="0" u="none" strike="noStrike" baseline="0" dirty="0">
                <a:latin typeface="Verdana" panose="020B0604030504040204" pitchFamily="34" charset="0"/>
              </a:rPr>
              <a:t>this day </a:t>
            </a:r>
            <a:r>
              <a:rPr lang="en-US" sz="2000" i="0" u="none" strike="noStrike" baseline="0" dirty="0">
                <a:latin typeface="Verdana" panose="020B0604030504040204" pitchFamily="34" charset="0"/>
              </a:rPr>
              <a:t>our             </a:t>
            </a:r>
            <a:r>
              <a:rPr lang="en-US" sz="2000" b="1" i="0" u="none" strike="noStrike" baseline="0" dirty="0">
                <a:latin typeface="Verdana" panose="020B0604030504040204" pitchFamily="34" charset="0"/>
              </a:rPr>
              <a:t>daily bread. </a:t>
            </a:r>
          </a:p>
          <a:p>
            <a:pPr marR="0" algn="l" rtl="0"/>
            <a:endParaRPr lang="en-US" sz="2000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endParaRPr lang="en-US" sz="800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r>
              <a:rPr lang="en-US" sz="2000" i="0" u="none" strike="noStrike" baseline="0" dirty="0">
                <a:latin typeface="Verdana" panose="020B0604030504040204" pitchFamily="34" charset="0"/>
              </a:rPr>
              <a:t>Mat 6:12  And forgive us our debts,  </a:t>
            </a:r>
            <a:r>
              <a:rPr lang="en-US" sz="2000" b="1" i="0" u="none" strike="noStrike" baseline="0" dirty="0">
                <a:latin typeface="Verdana" panose="020B0604030504040204" pitchFamily="34" charset="0"/>
              </a:rPr>
              <a:t>as we forgive</a:t>
            </a:r>
            <a:r>
              <a:rPr lang="en-US" sz="2000" i="0" u="none" strike="noStrike" baseline="0" dirty="0">
                <a:latin typeface="Verdana" panose="020B0604030504040204" pitchFamily="34" charset="0"/>
              </a:rPr>
              <a:t> our debtors. </a:t>
            </a:r>
          </a:p>
          <a:p>
            <a:pPr marR="0" algn="l" rtl="0"/>
            <a:endParaRPr lang="en-US" sz="800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endParaRPr lang="en-US" sz="800" dirty="0">
              <a:latin typeface="Verdana" panose="020B0604030504040204" pitchFamily="34" charset="0"/>
            </a:endParaRPr>
          </a:p>
          <a:p>
            <a:pPr marR="0" algn="l" rtl="0"/>
            <a:endParaRPr lang="en-US" sz="800" dirty="0">
              <a:latin typeface="Verdana" panose="020B0604030504040204" pitchFamily="34" charset="0"/>
            </a:endParaRPr>
          </a:p>
          <a:p>
            <a:pPr marR="0" algn="l" rtl="0"/>
            <a:r>
              <a:rPr lang="en-US" sz="2000" i="0" u="none" strike="noStrike" baseline="0" dirty="0">
                <a:latin typeface="Verdana" panose="020B0604030504040204" pitchFamily="34" charset="0"/>
              </a:rPr>
              <a:t>Mat 6:13  And lead us not into </a:t>
            </a:r>
            <a:r>
              <a:rPr lang="en-US" sz="2000" b="1" i="0" u="none" strike="noStrike" baseline="0" dirty="0">
                <a:latin typeface="Verdana" panose="020B0604030504040204" pitchFamily="34" charset="0"/>
              </a:rPr>
              <a:t>temptation</a:t>
            </a:r>
            <a:r>
              <a:rPr lang="en-US" sz="2000" i="0" u="none" strike="noStrike" baseline="0" dirty="0">
                <a:latin typeface="Verdana" panose="020B0604030504040204" pitchFamily="34" charset="0"/>
              </a:rPr>
              <a:t>, </a:t>
            </a:r>
            <a:r>
              <a:rPr lang="en-US" sz="2000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but deliver us from evil: </a:t>
            </a:r>
            <a:endParaRPr lang="en-US" sz="800" dirty="0">
              <a:solidFill>
                <a:srgbClr val="FF0000"/>
              </a:solidFill>
              <a:latin typeface="Verdana" panose="020B0604030504040204" pitchFamily="34" charset="0"/>
            </a:endParaRPr>
          </a:p>
          <a:p>
            <a:pPr marR="0" algn="l" rtl="0"/>
            <a:endParaRPr lang="en-US" sz="800" i="0" u="none" strike="noStrike" baseline="0" dirty="0">
              <a:solidFill>
                <a:srgbClr val="FF0000"/>
              </a:solidFill>
              <a:latin typeface="Verdana" panose="020B0604030504040204" pitchFamily="34" charset="0"/>
            </a:endParaRPr>
          </a:p>
          <a:p>
            <a:pPr marR="0" algn="l" rtl="0"/>
            <a:r>
              <a:rPr lang="en-US" sz="1900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For thine is the kingdom, and the power, and the glory, for ever. Amen.</a:t>
            </a:r>
            <a:endParaRPr lang="en-SG" sz="19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560CF2-294F-4437-58C0-3BB0FFE52EB5}"/>
              </a:ext>
            </a:extLst>
          </p:cNvPr>
          <p:cNvSpPr txBox="1"/>
          <p:nvPr/>
        </p:nvSpPr>
        <p:spPr>
          <a:xfrm>
            <a:off x="4810760" y="736231"/>
            <a:ext cx="2153920" cy="592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SG" sz="2400" b="1" dirty="0">
              <a:solidFill>
                <a:srgbClr val="0000FF"/>
              </a:solidFill>
            </a:endParaRPr>
          </a:p>
          <a:p>
            <a:pPr algn="ctr"/>
            <a:r>
              <a:rPr lang="en-SG" sz="2400" b="1" dirty="0">
                <a:solidFill>
                  <a:srgbClr val="0000FF"/>
                </a:solidFill>
              </a:rPr>
              <a:t>PERSON</a:t>
            </a:r>
          </a:p>
          <a:p>
            <a:pPr algn="ctr"/>
            <a:r>
              <a:rPr lang="en-SG" i="1" dirty="0">
                <a:solidFill>
                  <a:srgbClr val="0000FF"/>
                </a:solidFill>
              </a:rPr>
              <a:t>*Father</a:t>
            </a:r>
          </a:p>
          <a:p>
            <a:pPr algn="ctr"/>
            <a:r>
              <a:rPr lang="en-SG" i="1" dirty="0">
                <a:solidFill>
                  <a:srgbClr val="FF0000"/>
                </a:solidFill>
              </a:rPr>
              <a:t>*</a:t>
            </a:r>
            <a:r>
              <a:rPr lang="en-SG" sz="2000" b="1" i="1" u="sng" dirty="0">
                <a:solidFill>
                  <a:srgbClr val="FF0000"/>
                </a:solidFill>
                <a:latin typeface="Arial Black" panose="020B0A04020102020204" pitchFamily="34" charset="0"/>
              </a:rPr>
              <a:t>Holy</a:t>
            </a:r>
          </a:p>
          <a:p>
            <a:pPr algn="ctr"/>
            <a:r>
              <a:rPr lang="en-SG" i="1" dirty="0">
                <a:solidFill>
                  <a:srgbClr val="0000FF"/>
                </a:solidFill>
              </a:rPr>
              <a:t>*Sovereign</a:t>
            </a:r>
          </a:p>
          <a:p>
            <a:pPr algn="ctr"/>
            <a:endParaRPr lang="en-SG" sz="2400" b="1" dirty="0">
              <a:solidFill>
                <a:srgbClr val="0000FF"/>
              </a:solidFill>
            </a:endParaRPr>
          </a:p>
          <a:p>
            <a:pPr algn="ctr"/>
            <a:endParaRPr lang="en-SG" sz="900" b="1" dirty="0">
              <a:solidFill>
                <a:srgbClr val="0000FF"/>
              </a:solidFill>
            </a:endParaRPr>
          </a:p>
          <a:p>
            <a:pPr algn="ctr"/>
            <a:endParaRPr lang="en-SG" sz="900" b="1" dirty="0">
              <a:solidFill>
                <a:srgbClr val="0000FF"/>
              </a:solidFill>
            </a:endParaRPr>
          </a:p>
          <a:p>
            <a:pPr algn="ctr"/>
            <a:endParaRPr lang="en-SG" sz="900" b="1" dirty="0">
              <a:solidFill>
                <a:srgbClr val="0000FF"/>
              </a:solidFill>
            </a:endParaRPr>
          </a:p>
          <a:p>
            <a:pPr algn="ctr"/>
            <a:endParaRPr lang="en-SG" sz="900" b="1" dirty="0">
              <a:solidFill>
                <a:srgbClr val="0000FF"/>
              </a:solidFill>
            </a:endParaRPr>
          </a:p>
          <a:p>
            <a:pPr algn="ctr"/>
            <a:r>
              <a:rPr lang="en-SG" sz="2400" b="1" dirty="0">
                <a:solidFill>
                  <a:srgbClr val="0000FF"/>
                </a:solidFill>
              </a:rPr>
              <a:t>PROVISION</a:t>
            </a:r>
          </a:p>
          <a:p>
            <a:pPr algn="ctr"/>
            <a:endParaRPr lang="en-SG" sz="800" b="1" dirty="0">
              <a:solidFill>
                <a:srgbClr val="0000FF"/>
              </a:solidFill>
            </a:endParaRPr>
          </a:p>
          <a:p>
            <a:pPr algn="ctr"/>
            <a:endParaRPr lang="en-SG" sz="800" b="1" dirty="0">
              <a:solidFill>
                <a:srgbClr val="0000FF"/>
              </a:solidFill>
            </a:endParaRPr>
          </a:p>
          <a:p>
            <a:pPr algn="ctr"/>
            <a:endParaRPr lang="en-SG" sz="800" b="1" dirty="0">
              <a:solidFill>
                <a:srgbClr val="0000FF"/>
              </a:solidFill>
            </a:endParaRPr>
          </a:p>
          <a:p>
            <a:pPr algn="ctr"/>
            <a:endParaRPr lang="en-SG" sz="800" b="1" dirty="0">
              <a:solidFill>
                <a:srgbClr val="0000FF"/>
              </a:solidFill>
            </a:endParaRPr>
          </a:p>
          <a:p>
            <a:pPr algn="ctr"/>
            <a:endParaRPr lang="en-SG" sz="800" b="1" dirty="0">
              <a:solidFill>
                <a:srgbClr val="0000FF"/>
              </a:solidFill>
            </a:endParaRPr>
          </a:p>
          <a:p>
            <a:pPr algn="ctr"/>
            <a:r>
              <a:rPr lang="en-SG" sz="2400" b="1" dirty="0">
                <a:solidFill>
                  <a:srgbClr val="0000FF"/>
                </a:solidFill>
              </a:rPr>
              <a:t>PARDON</a:t>
            </a:r>
          </a:p>
          <a:p>
            <a:pPr algn="ctr"/>
            <a:endParaRPr lang="en-SG" sz="800" b="1" dirty="0">
              <a:solidFill>
                <a:srgbClr val="0000FF"/>
              </a:solidFill>
            </a:endParaRPr>
          </a:p>
          <a:p>
            <a:pPr algn="ctr"/>
            <a:endParaRPr lang="en-SG" sz="800" b="1" dirty="0">
              <a:solidFill>
                <a:srgbClr val="0000FF"/>
              </a:solidFill>
            </a:endParaRPr>
          </a:p>
          <a:p>
            <a:pPr algn="ctr"/>
            <a:endParaRPr lang="en-SG" sz="800" b="1" dirty="0">
              <a:solidFill>
                <a:srgbClr val="0000FF"/>
              </a:solidFill>
            </a:endParaRPr>
          </a:p>
          <a:p>
            <a:pPr algn="ctr"/>
            <a:endParaRPr lang="en-SG" sz="800" b="1" dirty="0">
              <a:solidFill>
                <a:srgbClr val="0000FF"/>
              </a:solidFill>
            </a:endParaRPr>
          </a:p>
          <a:p>
            <a:pPr algn="ctr"/>
            <a:endParaRPr lang="en-SG" sz="800" b="1" dirty="0">
              <a:solidFill>
                <a:srgbClr val="0000FF"/>
              </a:solidFill>
            </a:endParaRPr>
          </a:p>
          <a:p>
            <a:pPr algn="ctr"/>
            <a:r>
              <a:rPr lang="en-SG" sz="2400" b="1" dirty="0">
                <a:solidFill>
                  <a:srgbClr val="0000FF"/>
                </a:solidFill>
              </a:rPr>
              <a:t>PRESERVATION</a:t>
            </a:r>
          </a:p>
          <a:p>
            <a:pPr algn="ctr"/>
            <a:endParaRPr lang="en-SG" sz="2400" b="1" dirty="0">
              <a:solidFill>
                <a:srgbClr val="0000FF"/>
              </a:solidFill>
            </a:endParaRPr>
          </a:p>
          <a:p>
            <a:pPr algn="ctr"/>
            <a:endParaRPr lang="en-SG" sz="800" b="1" dirty="0">
              <a:solidFill>
                <a:srgbClr val="0000FF"/>
              </a:solidFill>
            </a:endParaRPr>
          </a:p>
          <a:p>
            <a:pPr algn="ctr"/>
            <a:r>
              <a:rPr lang="en-SG" sz="2400" b="1" dirty="0">
                <a:solidFill>
                  <a:srgbClr val="0000FF"/>
                </a:solidFill>
              </a:rPr>
              <a:t>PRAISE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9AD88B-7C66-62C2-C98A-60EB6D8AC6BF}"/>
              </a:ext>
            </a:extLst>
          </p:cNvPr>
          <p:cNvSpPr txBox="1"/>
          <p:nvPr/>
        </p:nvSpPr>
        <p:spPr>
          <a:xfrm>
            <a:off x="-709004" y="-35409"/>
            <a:ext cx="6937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800" b="1" i="1" u="sng" dirty="0"/>
              <a:t>5 KEY PRINCIPLES OF PRAYER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5F51618-7377-5505-499C-7EB5F914C694}"/>
              </a:ext>
            </a:extLst>
          </p:cNvPr>
          <p:cNvCxnSpPr/>
          <p:nvPr/>
        </p:nvCxnSpPr>
        <p:spPr>
          <a:xfrm>
            <a:off x="487680" y="3007360"/>
            <a:ext cx="1152144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83570B0-C0A4-28E0-4D5B-BCF4314810E0}"/>
              </a:ext>
            </a:extLst>
          </p:cNvPr>
          <p:cNvCxnSpPr>
            <a:cxnSpLocks/>
          </p:cNvCxnSpPr>
          <p:nvPr/>
        </p:nvCxnSpPr>
        <p:spPr>
          <a:xfrm flipV="1">
            <a:off x="457200" y="3850640"/>
            <a:ext cx="11551920" cy="7112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E67CDDC-79A3-7346-9841-1061EA5F1D6F}"/>
              </a:ext>
            </a:extLst>
          </p:cNvPr>
          <p:cNvCxnSpPr/>
          <p:nvPr/>
        </p:nvCxnSpPr>
        <p:spPr>
          <a:xfrm>
            <a:off x="487680" y="5108725"/>
            <a:ext cx="115519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F8AA81D-E47C-C99B-E63E-89B82FCB0D9E}"/>
              </a:ext>
            </a:extLst>
          </p:cNvPr>
          <p:cNvCxnSpPr>
            <a:cxnSpLocks/>
          </p:cNvCxnSpPr>
          <p:nvPr/>
        </p:nvCxnSpPr>
        <p:spPr>
          <a:xfrm>
            <a:off x="457200" y="5862320"/>
            <a:ext cx="1156716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EE16656-5161-CBC5-D30B-B575E440F675}"/>
              </a:ext>
            </a:extLst>
          </p:cNvPr>
          <p:cNvCxnSpPr/>
          <p:nvPr/>
        </p:nvCxnSpPr>
        <p:spPr>
          <a:xfrm>
            <a:off x="4804410" y="568601"/>
            <a:ext cx="20523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D40CF4-B037-1711-9A50-BA3CC7E4D767}"/>
              </a:ext>
            </a:extLst>
          </p:cNvPr>
          <p:cNvCxnSpPr/>
          <p:nvPr/>
        </p:nvCxnSpPr>
        <p:spPr>
          <a:xfrm>
            <a:off x="4810760" y="6724132"/>
            <a:ext cx="20523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7C72C38-4F6D-00E0-49AD-E66C72867916}"/>
              </a:ext>
            </a:extLst>
          </p:cNvPr>
          <p:cNvSpPr txBox="1"/>
          <p:nvPr/>
        </p:nvSpPr>
        <p:spPr>
          <a:xfrm>
            <a:off x="7920645" y="128096"/>
            <a:ext cx="44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000" b="1" i="1" dirty="0">
                <a:solidFill>
                  <a:srgbClr val="FF0000"/>
                </a:solidFill>
              </a:rPr>
              <a:t>In red: Matthew’s extended version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DE56B2AA-8EA1-44A6-A3BC-EA9B674FDE1E}"/>
              </a:ext>
            </a:extLst>
          </p:cNvPr>
          <p:cNvSpPr/>
          <p:nvPr/>
        </p:nvSpPr>
        <p:spPr>
          <a:xfrm rot="1536828">
            <a:off x="4754263" y="1537830"/>
            <a:ext cx="741680" cy="39623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2220497F-FFDD-7B48-6906-CBAEDFFAC710}"/>
              </a:ext>
            </a:extLst>
          </p:cNvPr>
          <p:cNvSpPr/>
          <p:nvPr/>
        </p:nvSpPr>
        <p:spPr>
          <a:xfrm rot="5400000">
            <a:off x="8487079" y="235294"/>
            <a:ext cx="333402" cy="3378199"/>
          </a:xfrm>
          <a:prstGeom prst="wedgeRoundRectCallout">
            <a:avLst>
              <a:gd name="adj1" fmla="val 15911"/>
              <a:gd name="adj2" fmla="val 62730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22685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B6B3E06-FBFE-12D9-2B4C-88E4F101E3F4}"/>
              </a:ext>
            </a:extLst>
          </p:cNvPr>
          <p:cNvSpPr txBox="1"/>
          <p:nvPr/>
        </p:nvSpPr>
        <p:spPr>
          <a:xfrm>
            <a:off x="294640" y="425946"/>
            <a:ext cx="8361680" cy="313932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R="0" algn="ctr" rtl="0"/>
            <a:r>
              <a:rPr lang="en-US" sz="2200" i="1" u="none" strike="noStrike" baseline="0" dirty="0">
                <a:latin typeface="Verdana" panose="020B0604030504040204" pitchFamily="34" charset="0"/>
              </a:rPr>
              <a:t>Hebrews 12:28  </a:t>
            </a:r>
          </a:p>
          <a:p>
            <a:pPr marR="0" algn="ctr" rtl="0"/>
            <a:r>
              <a:rPr lang="en-US" sz="2200" b="0" u="none" strike="noStrike" baseline="0" dirty="0">
                <a:latin typeface="Verdana" panose="020B0604030504040204" pitchFamily="34" charset="0"/>
              </a:rPr>
              <a:t>Therefore let us be gratefu</a:t>
            </a:r>
            <a:r>
              <a:rPr lang="en-US" sz="2200" b="0" i="0" u="none" strike="noStrike" baseline="0" dirty="0">
                <a:latin typeface="Verdana" panose="020B0604030504040204" pitchFamily="34" charset="0"/>
              </a:rPr>
              <a:t>l </a:t>
            </a:r>
          </a:p>
          <a:p>
            <a:pPr marR="0" algn="ctr" rtl="0"/>
            <a:r>
              <a:rPr lang="en-US" sz="2200" b="0" i="0" u="none" strike="noStrike" baseline="0" dirty="0">
                <a:latin typeface="Verdana" panose="020B0604030504040204" pitchFamily="34" charset="0"/>
              </a:rPr>
              <a:t>for receiving a kingdom that cannot be shaken, and thus let us offer to God </a:t>
            </a:r>
          </a:p>
          <a:p>
            <a:pPr marR="0" algn="ctr" rtl="0"/>
            <a:r>
              <a:rPr lang="en-US" sz="2200" b="1" i="1" u="none" strike="noStrike" baseline="0" dirty="0">
                <a:latin typeface="Verdana" panose="020B0604030504040204" pitchFamily="34" charset="0"/>
              </a:rPr>
              <a:t>acceptable worship, </a:t>
            </a:r>
          </a:p>
          <a:p>
            <a:pPr marR="0" algn="ctr" rtl="0"/>
            <a:r>
              <a:rPr lang="en-US" sz="2200" b="1" i="1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with reverence and awe, </a:t>
            </a:r>
          </a:p>
          <a:p>
            <a:pPr marR="0" algn="ctr" rtl="0"/>
            <a:endParaRPr lang="en-US" sz="2200" b="1" i="1" u="none" strike="noStrike" baseline="0" dirty="0">
              <a:latin typeface="Verdana" panose="020B0604030504040204" pitchFamily="34" charset="0"/>
            </a:endParaRPr>
          </a:p>
          <a:p>
            <a:pPr marR="0" algn="ctr" rtl="0"/>
            <a:r>
              <a:rPr lang="en-US" sz="2200" i="1" u="none" strike="noStrike" baseline="0" dirty="0">
                <a:latin typeface="Verdana" panose="020B0604030504040204" pitchFamily="34" charset="0"/>
              </a:rPr>
              <a:t>Hebrews 12:29  </a:t>
            </a:r>
          </a:p>
          <a:p>
            <a:pPr marR="0" algn="ctr" rtl="0"/>
            <a:r>
              <a:rPr lang="en-US" sz="2200" b="1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for our God is a consuming fire. (ESV)</a:t>
            </a:r>
            <a:endParaRPr lang="en-SG" sz="22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B80DE1-3265-41C4-F5EC-60672540533F}"/>
              </a:ext>
            </a:extLst>
          </p:cNvPr>
          <p:cNvSpPr txBox="1"/>
          <p:nvPr/>
        </p:nvSpPr>
        <p:spPr>
          <a:xfrm>
            <a:off x="375920" y="4412903"/>
            <a:ext cx="8270240" cy="212365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R="0" algn="l" rtl="0"/>
            <a:r>
              <a:rPr lang="en-US" sz="2200" i="0" u="none" strike="noStrike" baseline="0" dirty="0">
                <a:latin typeface="Verdana" panose="020B0604030504040204" pitchFamily="34" charset="0"/>
              </a:rPr>
              <a:t>Lev 10:1  </a:t>
            </a:r>
            <a:r>
              <a:rPr lang="en-US" sz="2200" b="0" i="0" u="none" strike="noStrike" baseline="0" dirty="0">
                <a:solidFill>
                  <a:srgbClr val="141823"/>
                </a:solidFill>
                <a:latin typeface="Verdana" panose="020B0604030504040204" pitchFamily="34" charset="0"/>
              </a:rPr>
              <a:t>And Nadab and Abihu, the sons of Aaron, took either of them his censer, and put fire therein, and put incense thereon, and </a:t>
            </a:r>
            <a:r>
              <a:rPr lang="en-US" sz="2200" b="1" i="1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offered strange fire before the LORD, which he commanded them not. </a:t>
            </a:r>
          </a:p>
          <a:p>
            <a:pPr marR="0" algn="l" rtl="0"/>
            <a:r>
              <a:rPr lang="en-US" sz="2200" i="0" u="none" strike="noStrike" baseline="0" dirty="0">
                <a:latin typeface="Verdana" panose="020B0604030504040204" pitchFamily="34" charset="0"/>
              </a:rPr>
              <a:t>Lev 10:2  </a:t>
            </a:r>
            <a:r>
              <a:rPr lang="en-US" sz="2200" b="0" i="0" u="none" strike="noStrike" baseline="0" dirty="0">
                <a:solidFill>
                  <a:srgbClr val="141823"/>
                </a:solidFill>
                <a:latin typeface="Verdana" panose="020B0604030504040204" pitchFamily="34" charset="0"/>
              </a:rPr>
              <a:t>And there went out fire from the LORD, and devoured them, and they died before the LORD. (KJV)</a:t>
            </a:r>
            <a:endParaRPr lang="en-SG" sz="2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D066B3-69CD-62E8-B129-60743249DD37}"/>
              </a:ext>
            </a:extLst>
          </p:cNvPr>
          <p:cNvSpPr txBox="1"/>
          <p:nvPr/>
        </p:nvSpPr>
        <p:spPr>
          <a:xfrm>
            <a:off x="8981440" y="1185714"/>
            <a:ext cx="2915920" cy="489364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R="0" algn="l" defTabSz="1524000" rtl="0"/>
            <a:r>
              <a:rPr lang="en-US" sz="2400" b="1" dirty="0" err="1">
                <a:latin typeface="Verdana" panose="020B0604030504040204" pitchFamily="34" charset="0"/>
              </a:rPr>
              <a:t>Psa</a:t>
            </a:r>
            <a:r>
              <a:rPr lang="en-US" sz="2400" b="1" dirty="0">
                <a:latin typeface="Verdana" panose="020B0604030504040204" pitchFamily="34" charset="0"/>
              </a:rPr>
              <a:t> </a:t>
            </a:r>
            <a:r>
              <a:rPr lang="en-US" sz="2400" b="1" u="none" strike="noStrike" baseline="0" dirty="0">
                <a:latin typeface="Verdana" panose="020B0604030504040204" pitchFamily="34" charset="0"/>
              </a:rPr>
              <a:t>139:23 ESV                        </a:t>
            </a:r>
            <a:r>
              <a:rPr lang="en-US" sz="2400" b="1" i="1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Search me, O God, and know my heart!                   </a:t>
            </a:r>
            <a:r>
              <a:rPr lang="en-US" sz="2400" b="0" i="1" u="none" strike="noStrike" baseline="0" dirty="0">
                <a:latin typeface="Verdana" panose="020B0604030504040204" pitchFamily="34" charset="0"/>
              </a:rPr>
              <a:t>Try me and know my thoughts! </a:t>
            </a:r>
          </a:p>
          <a:p>
            <a:pPr marR="0" algn="l" rtl="0"/>
            <a:endParaRPr lang="en-US" sz="2400" b="0" i="1" u="none" strike="noStrike" baseline="0" dirty="0">
              <a:latin typeface="Verdana" panose="020B0604030504040204" pitchFamily="34" charset="0"/>
            </a:endParaRPr>
          </a:p>
          <a:p>
            <a:pPr marR="0" algn="l" rtl="0"/>
            <a:r>
              <a:rPr lang="en-US" sz="2400" b="1" u="none" strike="noStrike" baseline="0" dirty="0" err="1">
                <a:latin typeface="Verdana" panose="020B0604030504040204" pitchFamily="34" charset="0"/>
              </a:rPr>
              <a:t>Psa</a:t>
            </a:r>
            <a:r>
              <a:rPr lang="en-US" sz="2400" b="1" u="none" strike="noStrike" baseline="0" dirty="0">
                <a:latin typeface="Verdana" panose="020B0604030504040204" pitchFamily="34" charset="0"/>
              </a:rPr>
              <a:t> 139:24   </a:t>
            </a:r>
          </a:p>
          <a:p>
            <a:pPr marR="0" algn="l" rtl="0"/>
            <a:r>
              <a:rPr lang="en-US" sz="2400" b="0" i="1" u="none" strike="noStrike" baseline="0" dirty="0">
                <a:latin typeface="Verdana" panose="020B0604030504040204" pitchFamily="34" charset="0"/>
              </a:rPr>
              <a:t>And see if there be any grievous way in me, and lead me in the way everlasting! </a:t>
            </a:r>
            <a:endParaRPr lang="en-SG" sz="2400" i="1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EFECDAA0-79D5-2A3F-4E74-0F6EA3632CEE}"/>
              </a:ext>
            </a:extLst>
          </p:cNvPr>
          <p:cNvSpPr/>
          <p:nvPr/>
        </p:nvSpPr>
        <p:spPr>
          <a:xfrm rot="20384184">
            <a:off x="8509000" y="5887389"/>
            <a:ext cx="609600" cy="4876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2CDAD49-AED6-9C20-C618-6F8875FF3604}"/>
              </a:ext>
            </a:extLst>
          </p:cNvPr>
          <p:cNvSpPr/>
          <p:nvPr/>
        </p:nvSpPr>
        <p:spPr>
          <a:xfrm rot="1755929">
            <a:off x="8250021" y="872830"/>
            <a:ext cx="731520" cy="4811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75164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76C079-43FF-1EF7-B579-F44A4CD16736}"/>
              </a:ext>
            </a:extLst>
          </p:cNvPr>
          <p:cNvSpPr txBox="1"/>
          <p:nvPr/>
        </p:nvSpPr>
        <p:spPr>
          <a:xfrm>
            <a:off x="457200" y="568601"/>
            <a:ext cx="4338320" cy="609397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Luk 11:2  And he said to them,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“When you pray, say: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Father,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hallowed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be your name.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*Your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kingdom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come.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 11:3  Give us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each day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our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daily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bread,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 11:4  and forgive us our sins,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for we ourselves forgive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everyone who is indebted to us.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And lead us not into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temptation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.” </a:t>
            </a:r>
            <a:endParaRPr kumimoji="0" lang="en-SG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44866F-7098-23A6-38BC-2B8F66C43F03}"/>
              </a:ext>
            </a:extLst>
          </p:cNvPr>
          <p:cNvSpPr txBox="1"/>
          <p:nvPr/>
        </p:nvSpPr>
        <p:spPr>
          <a:xfrm>
            <a:off x="6860540" y="568601"/>
            <a:ext cx="5161280" cy="609397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6:9  After this manner therefore pray ye: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*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Our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Father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which art in heaven,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*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Hallowed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be thy name.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*Mat 6:10  Thy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kingdom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come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.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FF0000"/>
                </a:solidFill>
                <a:latin typeface="Verdana" panose="020B0604030504040204" pitchFamily="34" charset="0"/>
              </a:rPr>
              <a:t>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Thy will be done in earth, as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it is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FF0000"/>
                </a:solidFill>
                <a:latin typeface="Verdana" panose="020B0604030504040204" pitchFamily="34" charset="0"/>
              </a:rPr>
              <a:t>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in</a:t>
            </a:r>
            <a:r>
              <a:rPr lang="en-US" sz="2000" dirty="0">
                <a:solidFill>
                  <a:srgbClr val="FF0000"/>
                </a:solidFill>
                <a:latin typeface="Verdana" panose="020B060403050404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heaven.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6:11  Give us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this day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our           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daily bread.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6:12  And forgive us our debts,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as we forgive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our debtors.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6:13  And lead us not into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temptation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but deliver us from evil: 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For thine is the kingdom, and the power, and the glory, for ever. Amen.</a:t>
            </a:r>
            <a:endParaRPr kumimoji="0" lang="en-SG" sz="19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560CF2-294F-4437-58C0-3BB0FFE52EB5}"/>
              </a:ext>
            </a:extLst>
          </p:cNvPr>
          <p:cNvSpPr txBox="1"/>
          <p:nvPr/>
        </p:nvSpPr>
        <p:spPr>
          <a:xfrm>
            <a:off x="4810760" y="736231"/>
            <a:ext cx="215392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*Father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  <a:r>
              <a:rPr kumimoji="0" lang="en-SG" sz="180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1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anose="020B0A040201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000" b="1" i="1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</a:rPr>
              <a:t>*</a:t>
            </a:r>
            <a:r>
              <a:rPr kumimoji="0" lang="en-SG" sz="2000" b="1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</a:rPr>
              <a:t>Sovereign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PROVISION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PARDON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PRESERVATION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PRAISE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9AD88B-7C66-62C2-C98A-60EB6D8AC6BF}"/>
              </a:ext>
            </a:extLst>
          </p:cNvPr>
          <p:cNvSpPr txBox="1"/>
          <p:nvPr/>
        </p:nvSpPr>
        <p:spPr>
          <a:xfrm>
            <a:off x="-709004" y="-35409"/>
            <a:ext cx="6937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8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 KEY PRINCIPLES OF PRAYER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5F51618-7377-5505-499C-7EB5F914C694}"/>
              </a:ext>
            </a:extLst>
          </p:cNvPr>
          <p:cNvCxnSpPr/>
          <p:nvPr/>
        </p:nvCxnSpPr>
        <p:spPr>
          <a:xfrm>
            <a:off x="487680" y="3007360"/>
            <a:ext cx="1152144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83570B0-C0A4-28E0-4D5B-BCF4314810E0}"/>
              </a:ext>
            </a:extLst>
          </p:cNvPr>
          <p:cNvCxnSpPr>
            <a:cxnSpLocks/>
          </p:cNvCxnSpPr>
          <p:nvPr/>
        </p:nvCxnSpPr>
        <p:spPr>
          <a:xfrm flipV="1">
            <a:off x="457200" y="3910723"/>
            <a:ext cx="11551920" cy="7112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E67CDDC-79A3-7346-9841-1061EA5F1D6F}"/>
              </a:ext>
            </a:extLst>
          </p:cNvPr>
          <p:cNvCxnSpPr/>
          <p:nvPr/>
        </p:nvCxnSpPr>
        <p:spPr>
          <a:xfrm>
            <a:off x="502920" y="5007125"/>
            <a:ext cx="115519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F8AA81D-E47C-C99B-E63E-89B82FCB0D9E}"/>
              </a:ext>
            </a:extLst>
          </p:cNvPr>
          <p:cNvCxnSpPr>
            <a:cxnSpLocks/>
          </p:cNvCxnSpPr>
          <p:nvPr/>
        </p:nvCxnSpPr>
        <p:spPr>
          <a:xfrm>
            <a:off x="487680" y="5913120"/>
            <a:ext cx="1156716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EE16656-5161-CBC5-D30B-B575E440F675}"/>
              </a:ext>
            </a:extLst>
          </p:cNvPr>
          <p:cNvCxnSpPr/>
          <p:nvPr/>
        </p:nvCxnSpPr>
        <p:spPr>
          <a:xfrm>
            <a:off x="4795520" y="568601"/>
            <a:ext cx="20523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D40CF4-B037-1711-9A50-BA3CC7E4D767}"/>
              </a:ext>
            </a:extLst>
          </p:cNvPr>
          <p:cNvCxnSpPr/>
          <p:nvPr/>
        </p:nvCxnSpPr>
        <p:spPr>
          <a:xfrm>
            <a:off x="4795520" y="6660930"/>
            <a:ext cx="20523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7C72C38-4F6D-00E0-49AD-E66C72867916}"/>
              </a:ext>
            </a:extLst>
          </p:cNvPr>
          <p:cNvSpPr txBox="1"/>
          <p:nvPr/>
        </p:nvSpPr>
        <p:spPr>
          <a:xfrm>
            <a:off x="7920645" y="128096"/>
            <a:ext cx="44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red: Matthew’s extended version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DE56B2AA-8EA1-44A6-A3BC-EA9B674FDE1E}"/>
              </a:ext>
            </a:extLst>
          </p:cNvPr>
          <p:cNvSpPr/>
          <p:nvPr/>
        </p:nvSpPr>
        <p:spPr>
          <a:xfrm rot="1536828">
            <a:off x="4424680" y="1950288"/>
            <a:ext cx="741680" cy="39623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27A3F6F5-1590-C296-700E-EB7FBCAACCDB}"/>
              </a:ext>
            </a:extLst>
          </p:cNvPr>
          <p:cNvSpPr/>
          <p:nvPr/>
        </p:nvSpPr>
        <p:spPr>
          <a:xfrm rot="5400000">
            <a:off x="8765544" y="220984"/>
            <a:ext cx="1056631" cy="4658360"/>
          </a:xfrm>
          <a:prstGeom prst="wedgeRoundRectCallout">
            <a:avLst>
              <a:gd name="adj1" fmla="val -19221"/>
              <a:gd name="adj2" fmla="val 55139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45695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65C119-6750-59AB-ECF0-B71D96D69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-13063"/>
            <a:ext cx="9144000" cy="688412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E79816E-6028-8C80-762F-C7106F45F701}"/>
              </a:ext>
            </a:extLst>
          </p:cNvPr>
          <p:cNvCxnSpPr/>
          <p:nvPr/>
        </p:nvCxnSpPr>
        <p:spPr>
          <a:xfrm>
            <a:off x="3362960" y="1483360"/>
            <a:ext cx="403352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5605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76C079-43FF-1EF7-B579-F44A4CD16736}"/>
              </a:ext>
            </a:extLst>
          </p:cNvPr>
          <p:cNvSpPr txBox="1"/>
          <p:nvPr/>
        </p:nvSpPr>
        <p:spPr>
          <a:xfrm>
            <a:off x="457200" y="568601"/>
            <a:ext cx="4338320" cy="609397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Luk 11:2  And he said to them,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“When you pray, say: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Father,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hallowed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be your name.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*Your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kingdom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come.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 11:3  Give us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each day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our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daily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bread,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 11:4  and forgive us our sins,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for we ourselves forgive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everyone who is indebted to us.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And lead us not into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temptation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.” </a:t>
            </a:r>
            <a:endParaRPr kumimoji="0" lang="en-SG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44866F-7098-23A6-38BC-2B8F66C43F03}"/>
              </a:ext>
            </a:extLst>
          </p:cNvPr>
          <p:cNvSpPr txBox="1"/>
          <p:nvPr/>
        </p:nvSpPr>
        <p:spPr>
          <a:xfrm>
            <a:off x="6860540" y="568601"/>
            <a:ext cx="5161280" cy="606319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6:9  After this manner therefore pray ye: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*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Our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Father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which art in heaven,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*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Hallowed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be thy name.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*Mat 6:10  Thy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kingdom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come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.              Thy will be done in earth, as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it is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in heaven.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6:11  Give us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this day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our           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daily bread.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6:12  And forgive us our debts,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as we forgive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our debtors.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6:13  And lead us not into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temptation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but deliver us from evil: 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For thine is the kingdom, and the power, and the glory, for ever. Amen.</a:t>
            </a:r>
            <a:endParaRPr kumimoji="0" lang="en-SG" sz="19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560CF2-294F-4437-58C0-3BB0FFE52EB5}"/>
              </a:ext>
            </a:extLst>
          </p:cNvPr>
          <p:cNvSpPr txBox="1"/>
          <p:nvPr/>
        </p:nvSpPr>
        <p:spPr>
          <a:xfrm>
            <a:off x="4822517" y="695836"/>
            <a:ext cx="2153920" cy="592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*Father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  <a:r>
              <a:rPr kumimoji="0" lang="en-SG" sz="180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  <a:r>
              <a:rPr kumimoji="0" lang="en-SG" sz="180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Sovereign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</a:rPr>
              <a:t>PROVISION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PARDON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PRESERVATION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PRAISE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9AD88B-7C66-62C2-C98A-60EB6D8AC6BF}"/>
              </a:ext>
            </a:extLst>
          </p:cNvPr>
          <p:cNvSpPr txBox="1"/>
          <p:nvPr/>
        </p:nvSpPr>
        <p:spPr>
          <a:xfrm>
            <a:off x="-709004" y="-35409"/>
            <a:ext cx="6937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8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 KEY PRINCIPLES OF PRAYER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5F51618-7377-5505-499C-7EB5F914C694}"/>
              </a:ext>
            </a:extLst>
          </p:cNvPr>
          <p:cNvCxnSpPr/>
          <p:nvPr/>
        </p:nvCxnSpPr>
        <p:spPr>
          <a:xfrm>
            <a:off x="487680" y="3007360"/>
            <a:ext cx="1152144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83570B0-C0A4-28E0-4D5B-BCF4314810E0}"/>
              </a:ext>
            </a:extLst>
          </p:cNvPr>
          <p:cNvCxnSpPr>
            <a:cxnSpLocks/>
          </p:cNvCxnSpPr>
          <p:nvPr/>
        </p:nvCxnSpPr>
        <p:spPr>
          <a:xfrm flipV="1">
            <a:off x="457200" y="3850640"/>
            <a:ext cx="11551920" cy="7112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E67CDDC-79A3-7346-9841-1061EA5F1D6F}"/>
              </a:ext>
            </a:extLst>
          </p:cNvPr>
          <p:cNvCxnSpPr/>
          <p:nvPr/>
        </p:nvCxnSpPr>
        <p:spPr>
          <a:xfrm>
            <a:off x="487680" y="5108725"/>
            <a:ext cx="115519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F8AA81D-E47C-C99B-E63E-89B82FCB0D9E}"/>
              </a:ext>
            </a:extLst>
          </p:cNvPr>
          <p:cNvCxnSpPr>
            <a:cxnSpLocks/>
          </p:cNvCxnSpPr>
          <p:nvPr/>
        </p:nvCxnSpPr>
        <p:spPr>
          <a:xfrm>
            <a:off x="457200" y="5862320"/>
            <a:ext cx="1156716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EE16656-5161-CBC5-D30B-B575E440F675}"/>
              </a:ext>
            </a:extLst>
          </p:cNvPr>
          <p:cNvCxnSpPr/>
          <p:nvPr/>
        </p:nvCxnSpPr>
        <p:spPr>
          <a:xfrm>
            <a:off x="4795520" y="568601"/>
            <a:ext cx="20523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D40CF4-B037-1711-9A50-BA3CC7E4D767}"/>
              </a:ext>
            </a:extLst>
          </p:cNvPr>
          <p:cNvCxnSpPr/>
          <p:nvPr/>
        </p:nvCxnSpPr>
        <p:spPr>
          <a:xfrm>
            <a:off x="4795520" y="6660930"/>
            <a:ext cx="20523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7C72C38-4F6D-00E0-49AD-E66C72867916}"/>
              </a:ext>
            </a:extLst>
          </p:cNvPr>
          <p:cNvSpPr txBox="1"/>
          <p:nvPr/>
        </p:nvSpPr>
        <p:spPr>
          <a:xfrm>
            <a:off x="7920645" y="128096"/>
            <a:ext cx="44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red: Matthew’s extended version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DE56B2AA-8EA1-44A6-A3BC-EA9B674FDE1E}"/>
              </a:ext>
            </a:extLst>
          </p:cNvPr>
          <p:cNvSpPr/>
          <p:nvPr/>
        </p:nvSpPr>
        <p:spPr>
          <a:xfrm rot="1536828">
            <a:off x="4302760" y="2883042"/>
            <a:ext cx="741680" cy="39623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909A9362-2211-1BF2-85F5-D3793249E465}"/>
              </a:ext>
            </a:extLst>
          </p:cNvPr>
          <p:cNvSpPr/>
          <p:nvPr/>
        </p:nvSpPr>
        <p:spPr>
          <a:xfrm flipH="1">
            <a:off x="2411405" y="4061298"/>
            <a:ext cx="4338320" cy="1838472"/>
          </a:xfrm>
          <a:prstGeom prst="wedgeRoundRectCallout">
            <a:avLst>
              <a:gd name="adj1" fmla="val -28719"/>
              <a:gd name="adj2" fmla="val -81162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179F7C-C29F-F5AD-679D-AEB2AA7D0831}"/>
              </a:ext>
            </a:extLst>
          </p:cNvPr>
          <p:cNvSpPr txBox="1"/>
          <p:nvPr/>
        </p:nvSpPr>
        <p:spPr>
          <a:xfrm>
            <a:off x="2441885" y="4136848"/>
            <a:ext cx="53035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b="1" i="1" u="sng" dirty="0">
                <a:solidFill>
                  <a:schemeClr val="bg1"/>
                </a:solidFill>
              </a:rPr>
              <a:t>Three Notes</a:t>
            </a:r>
            <a:r>
              <a:rPr lang="en-SG" sz="2400" b="1" i="1" dirty="0">
                <a:solidFill>
                  <a:schemeClr val="bg1"/>
                </a:solidFill>
              </a:rPr>
              <a:t>:</a:t>
            </a:r>
          </a:p>
          <a:p>
            <a:pPr marL="342900" indent="-342900">
              <a:buAutoNum type="arabicPeriod"/>
            </a:pPr>
            <a:r>
              <a:rPr lang="en-SG" sz="2400" b="1" i="1" u="sng" dirty="0">
                <a:solidFill>
                  <a:srgbClr val="FFFF00"/>
                </a:solidFill>
              </a:rPr>
              <a:t>God cares </a:t>
            </a:r>
            <a:r>
              <a:rPr lang="en-SG" sz="2400" b="1" i="1" dirty="0">
                <a:solidFill>
                  <a:srgbClr val="FFFF00"/>
                </a:solidFill>
              </a:rPr>
              <a:t>for human needs</a:t>
            </a:r>
          </a:p>
          <a:p>
            <a:pPr marL="342900" indent="-342900">
              <a:buAutoNum type="arabicPeriod"/>
            </a:pPr>
            <a:r>
              <a:rPr lang="en-SG" sz="2400" b="1" i="1" dirty="0">
                <a:solidFill>
                  <a:schemeClr val="bg1"/>
                </a:solidFill>
              </a:rPr>
              <a:t>This day…our daily </a:t>
            </a:r>
          </a:p>
          <a:p>
            <a:pPr marL="342900" indent="-342900">
              <a:buAutoNum type="arabicPeriod"/>
            </a:pPr>
            <a:r>
              <a:rPr lang="en-SG" sz="2400" b="1" i="1" dirty="0">
                <a:solidFill>
                  <a:schemeClr val="bg1"/>
                </a:solidFill>
              </a:rPr>
              <a:t>Basic Bread</a:t>
            </a:r>
          </a:p>
          <a:p>
            <a:pPr marL="342900" indent="-342900">
              <a:buAutoNum type="arabicPeriod"/>
            </a:pP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531824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73BEC9-02CF-569F-B628-B14C3665C888}"/>
              </a:ext>
            </a:extLst>
          </p:cNvPr>
          <p:cNvSpPr txBox="1"/>
          <p:nvPr/>
        </p:nvSpPr>
        <p:spPr>
          <a:xfrm>
            <a:off x="2087880" y="3473"/>
            <a:ext cx="78638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sz="3200" b="1" i="0" u="none" strike="noStrike" baseline="0" dirty="0">
                <a:latin typeface="Verdana" panose="020B0604030504040204" pitchFamily="34" charset="0"/>
              </a:rPr>
              <a:t>Our </a:t>
            </a:r>
            <a:r>
              <a:rPr lang="en-US" sz="3200" b="1" dirty="0">
                <a:latin typeface="Verdana" panose="020B0604030504040204" pitchFamily="34" charset="0"/>
              </a:rPr>
              <a:t>Worth</a:t>
            </a:r>
            <a:r>
              <a:rPr lang="en-US" sz="3200" b="1" i="0" u="none" strike="noStrike" baseline="0" dirty="0">
                <a:latin typeface="Verdana" panose="020B0604030504040204" pitchFamily="34" charset="0"/>
              </a:rPr>
              <a:t> in God’s Eyes</a:t>
            </a:r>
          </a:p>
          <a:p>
            <a:pPr marR="0" algn="ctr" rtl="0"/>
            <a:endParaRPr lang="en-US" sz="2400" b="1" i="0" u="none" strike="noStrike" baseline="0" dirty="0">
              <a:latin typeface="Verdan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EBA64A6-DAC9-0926-760E-99D1C80A7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4360"/>
            <a:ext cx="12192000" cy="637953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17FA1D1-A354-BF19-6F20-A054DC8DAE58}"/>
              </a:ext>
            </a:extLst>
          </p:cNvPr>
          <p:cNvCxnSpPr>
            <a:cxnSpLocks/>
          </p:cNvCxnSpPr>
          <p:nvPr/>
        </p:nvCxnSpPr>
        <p:spPr>
          <a:xfrm>
            <a:off x="1727200" y="1320800"/>
            <a:ext cx="85852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901CF9A-89C0-4E84-E771-5E15BD12B09A}"/>
              </a:ext>
            </a:extLst>
          </p:cNvPr>
          <p:cNvCxnSpPr/>
          <p:nvPr/>
        </p:nvCxnSpPr>
        <p:spPr>
          <a:xfrm>
            <a:off x="4257040" y="2296160"/>
            <a:ext cx="539496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9E1743-0E61-EED2-1F48-82B95907CEC3}"/>
              </a:ext>
            </a:extLst>
          </p:cNvPr>
          <p:cNvCxnSpPr/>
          <p:nvPr/>
        </p:nvCxnSpPr>
        <p:spPr>
          <a:xfrm>
            <a:off x="2672080" y="2834640"/>
            <a:ext cx="334772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6557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EC672-B8B5-435F-3F0C-EA71095C9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D23BD6-49D0-3A29-B58E-46FB69A7C7B3}"/>
              </a:ext>
            </a:extLst>
          </p:cNvPr>
          <p:cNvSpPr txBox="1"/>
          <p:nvPr/>
        </p:nvSpPr>
        <p:spPr>
          <a:xfrm>
            <a:off x="457200" y="568601"/>
            <a:ext cx="4338320" cy="609397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Luk 11:2  And he said to them,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“When you pray, say: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Father,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hallowed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be your name.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*Your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kingdom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come.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 11:3  Give us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each day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our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daily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bread,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 11:4  and forgive us our sins,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for we ourselves forgive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everyone who is indebted to us.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And lead us not into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temptation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.” </a:t>
            </a:r>
            <a:endParaRPr kumimoji="0" lang="en-SG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B5B636-4909-C43C-F092-507F0D4D40E4}"/>
              </a:ext>
            </a:extLst>
          </p:cNvPr>
          <p:cNvSpPr txBox="1"/>
          <p:nvPr/>
        </p:nvSpPr>
        <p:spPr>
          <a:xfrm>
            <a:off x="6860540" y="568601"/>
            <a:ext cx="5161280" cy="606319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6:9  After this manner therefore pray ye: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*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Our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Father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which art in heaven,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*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Hallowed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be thy name.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*Mat 6:10  Thy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kingdom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come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.              Thy will be done in earth, as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it is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in heaven.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6:11  Give us </a:t>
            </a: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this day</a:t>
            </a:r>
            <a:r>
              <a:rPr kumimoji="0" lang="en-US" sz="2000" b="1" i="0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our             </a:t>
            </a: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daily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bread.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6:12  And forgive us our debts,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as we forgive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our debtors.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6:13  And lead us not into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temptation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but deliver us from evil: 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For thine is the kingdom, and the power, and the glory, for ever. Amen.</a:t>
            </a:r>
            <a:endParaRPr kumimoji="0" lang="en-SG" sz="19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2D4E4E-20B9-9927-D508-C73599555610}"/>
              </a:ext>
            </a:extLst>
          </p:cNvPr>
          <p:cNvSpPr txBox="1"/>
          <p:nvPr/>
        </p:nvSpPr>
        <p:spPr>
          <a:xfrm>
            <a:off x="4822517" y="695836"/>
            <a:ext cx="2153920" cy="592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*Father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*Holy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  <a:r>
              <a:rPr kumimoji="0" lang="en-SG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Sovereign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PROVISION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PARDON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PRESERVATION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PRAISE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1014DC-E83F-6CCA-BBD1-515D48D15E40}"/>
              </a:ext>
            </a:extLst>
          </p:cNvPr>
          <p:cNvSpPr txBox="1"/>
          <p:nvPr/>
        </p:nvSpPr>
        <p:spPr>
          <a:xfrm>
            <a:off x="-709004" y="-35409"/>
            <a:ext cx="6937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8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 KEY PRINCIPLES OF PRAYER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28CB1B2-C100-6203-BD1D-56FF2F7AE4D2}"/>
              </a:ext>
            </a:extLst>
          </p:cNvPr>
          <p:cNvCxnSpPr/>
          <p:nvPr/>
        </p:nvCxnSpPr>
        <p:spPr>
          <a:xfrm>
            <a:off x="487680" y="3007360"/>
            <a:ext cx="1152144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8D3556-3514-C5F8-62E0-E7573DEB5687}"/>
              </a:ext>
            </a:extLst>
          </p:cNvPr>
          <p:cNvCxnSpPr>
            <a:cxnSpLocks/>
          </p:cNvCxnSpPr>
          <p:nvPr/>
        </p:nvCxnSpPr>
        <p:spPr>
          <a:xfrm flipV="1">
            <a:off x="457200" y="3850640"/>
            <a:ext cx="11551920" cy="7112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74E643F-B16A-3C2C-0875-57E34DE9F661}"/>
              </a:ext>
            </a:extLst>
          </p:cNvPr>
          <p:cNvCxnSpPr/>
          <p:nvPr/>
        </p:nvCxnSpPr>
        <p:spPr>
          <a:xfrm>
            <a:off x="487680" y="5108725"/>
            <a:ext cx="115519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B78762F-2B5D-9877-1F7C-C7037FFCE61B}"/>
              </a:ext>
            </a:extLst>
          </p:cNvPr>
          <p:cNvCxnSpPr>
            <a:cxnSpLocks/>
          </p:cNvCxnSpPr>
          <p:nvPr/>
        </p:nvCxnSpPr>
        <p:spPr>
          <a:xfrm>
            <a:off x="457200" y="5862320"/>
            <a:ext cx="1156716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1C8645-2CDF-927C-AF0D-CDE02F0A5858}"/>
              </a:ext>
            </a:extLst>
          </p:cNvPr>
          <p:cNvCxnSpPr/>
          <p:nvPr/>
        </p:nvCxnSpPr>
        <p:spPr>
          <a:xfrm>
            <a:off x="4795520" y="568601"/>
            <a:ext cx="20523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510B7D6-8506-A67A-81B8-BF097C469C63}"/>
              </a:ext>
            </a:extLst>
          </p:cNvPr>
          <p:cNvCxnSpPr/>
          <p:nvPr/>
        </p:nvCxnSpPr>
        <p:spPr>
          <a:xfrm>
            <a:off x="4795520" y="6660930"/>
            <a:ext cx="20523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4A8F6C4-92C4-47D9-A4BC-F6B211B7C0E3}"/>
              </a:ext>
            </a:extLst>
          </p:cNvPr>
          <p:cNvSpPr txBox="1"/>
          <p:nvPr/>
        </p:nvSpPr>
        <p:spPr>
          <a:xfrm>
            <a:off x="7920645" y="128096"/>
            <a:ext cx="44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red: Matthew’s extended version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6293EA3D-3F0A-793A-2DC4-0EDBC07F2E35}"/>
              </a:ext>
            </a:extLst>
          </p:cNvPr>
          <p:cNvSpPr/>
          <p:nvPr/>
        </p:nvSpPr>
        <p:spPr>
          <a:xfrm rot="1536828">
            <a:off x="4302760" y="2883042"/>
            <a:ext cx="741680" cy="39623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31B88796-6612-A618-0986-76AA36333C5D}"/>
              </a:ext>
            </a:extLst>
          </p:cNvPr>
          <p:cNvSpPr/>
          <p:nvPr/>
        </p:nvSpPr>
        <p:spPr>
          <a:xfrm flipH="1">
            <a:off x="2336800" y="4064245"/>
            <a:ext cx="4338320" cy="1838472"/>
          </a:xfrm>
          <a:prstGeom prst="wedgeRoundRectCallout">
            <a:avLst>
              <a:gd name="adj1" fmla="val -28719"/>
              <a:gd name="adj2" fmla="val -81162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57DBA7-EF63-D930-0895-ABC1C74CEF39}"/>
              </a:ext>
            </a:extLst>
          </p:cNvPr>
          <p:cNvSpPr txBox="1"/>
          <p:nvPr/>
        </p:nvSpPr>
        <p:spPr>
          <a:xfrm>
            <a:off x="2441885" y="4136848"/>
            <a:ext cx="53035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1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Three Notes</a:t>
            </a:r>
            <a:r>
              <a:rPr kumimoji="0" lang="en-SG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SG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God cares for human needs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SG" sz="2400" b="1" i="1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day</a:t>
            </a:r>
            <a:r>
              <a:rPr kumimoji="0" lang="en-SG" sz="2400" b="1" i="1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…our </a:t>
            </a:r>
            <a:r>
              <a:rPr kumimoji="0" lang="en-SG" sz="2400" b="1" i="1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daily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SG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Basic Bread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S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0116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E910A9-9545-D492-EA58-105F966BF795}"/>
              </a:ext>
            </a:extLst>
          </p:cNvPr>
          <p:cNvSpPr txBox="1"/>
          <p:nvPr/>
        </p:nvSpPr>
        <p:spPr>
          <a:xfrm>
            <a:off x="436880" y="1945819"/>
            <a:ext cx="6096000" cy="470898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Luke 11:3 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“Give us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each day                             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our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daily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bread” </a:t>
            </a:r>
          </a:p>
          <a:p>
            <a:endParaRPr lang="en-SG" sz="2800" i="1" dirty="0"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r>
              <a:rPr lang="en-SG" sz="2800" dirty="0"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“</a:t>
            </a:r>
            <a:r>
              <a:rPr lang="x-none" sz="2800" dirty="0"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Dependence on God for needs is a </a:t>
            </a:r>
            <a:r>
              <a:rPr lang="x-none" sz="2800" b="1" u="sng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daily exercise</a:t>
            </a:r>
            <a:r>
              <a:rPr lang="x-none" sz="2800" dirty="0"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, and we should </a:t>
            </a:r>
            <a:r>
              <a:rPr lang="en-SG" sz="2800" dirty="0"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mainly ask for</a:t>
            </a:r>
            <a:r>
              <a:rPr lang="x-none" sz="2800" dirty="0"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 the </a:t>
            </a:r>
            <a:r>
              <a:rPr lang="x-none" sz="2800" b="1" u="sng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needs of today</a:t>
            </a:r>
            <a:r>
              <a:rPr lang="x-none" sz="28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. </a:t>
            </a:r>
            <a:r>
              <a:rPr lang="en-SG" sz="28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                </a:t>
            </a:r>
            <a:r>
              <a:rPr lang="x-none" sz="2800" dirty="0"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We are not to worry about the needs of the next day or the next week, month or years!</a:t>
            </a:r>
            <a:r>
              <a:rPr lang="en-SG" sz="2800" dirty="0"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”</a:t>
            </a:r>
            <a:r>
              <a:rPr lang="x-none" sz="2800" dirty="0"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 </a:t>
            </a:r>
            <a:endParaRPr lang="en-SG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6ABC83-AA88-0CEF-6B9C-80B4417B6C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4" b="18112"/>
          <a:stretch/>
        </p:blipFill>
        <p:spPr>
          <a:xfrm>
            <a:off x="6096000" y="89972"/>
            <a:ext cx="6243787" cy="30073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49F2E2-856B-CACC-680D-CEE3A153E568}"/>
              </a:ext>
            </a:extLst>
          </p:cNvPr>
          <p:cNvSpPr txBox="1"/>
          <p:nvPr/>
        </p:nvSpPr>
        <p:spPr>
          <a:xfrm>
            <a:off x="7772400" y="3944094"/>
            <a:ext cx="3840480" cy="230832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0" i="0" u="none" strike="noStrike" baseline="0" dirty="0">
                <a:solidFill>
                  <a:srgbClr val="218282"/>
                </a:solidFill>
                <a:latin typeface="Verdana" panose="020B0604030504040204" pitchFamily="34" charset="0"/>
              </a:rPr>
              <a:t>Joh 6:27</a:t>
            </a:r>
            <a:r>
              <a:rPr lang="en-US" sz="2400" b="0" i="0" u="none" strike="noStrike" baseline="0" dirty="0">
                <a:solidFill>
                  <a:srgbClr val="141823"/>
                </a:solidFill>
                <a:latin typeface="Verdana" panose="020B0604030504040204" pitchFamily="34" charset="0"/>
              </a:rPr>
              <a:t> </a:t>
            </a:r>
          </a:p>
          <a:p>
            <a:pPr algn="ctr"/>
            <a:endParaRPr lang="en-US" sz="2400" dirty="0">
              <a:solidFill>
                <a:srgbClr val="141823"/>
              </a:solidFill>
              <a:latin typeface="Verdana" panose="020B0604030504040204" pitchFamily="34" charset="0"/>
            </a:endParaRPr>
          </a:p>
          <a:p>
            <a:pPr algn="ctr"/>
            <a:r>
              <a:rPr lang="en-US" sz="2400" b="0" i="0" u="none" strike="noStrike" baseline="0" dirty="0">
                <a:solidFill>
                  <a:srgbClr val="141823"/>
                </a:solidFill>
                <a:latin typeface="Verdana" panose="020B0604030504040204" pitchFamily="34" charset="0"/>
              </a:rPr>
              <a:t> </a:t>
            </a:r>
            <a:r>
              <a:rPr lang="en-US" sz="2400" b="0" i="0" u="none" strike="noStrike" baseline="0" dirty="0">
                <a:latin typeface="Verdana" panose="020B0604030504040204" pitchFamily="34" charset="0"/>
              </a:rPr>
              <a:t>Do not work for the </a:t>
            </a:r>
            <a:r>
              <a:rPr lang="en-US" sz="2400" b="1" i="1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food that perishes</a:t>
            </a:r>
            <a:r>
              <a:rPr lang="en-US" sz="2400" b="0" i="0" u="none" strike="noStrike" baseline="0" dirty="0">
                <a:latin typeface="Verdana" panose="020B0604030504040204" pitchFamily="34" charset="0"/>
              </a:rPr>
              <a:t>,             but for the food that endures to eternal life</a:t>
            </a:r>
            <a:endParaRPr lang="en-SG" sz="2400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D1F819B3-427C-0BFF-B661-0C34F0577A83}"/>
              </a:ext>
            </a:extLst>
          </p:cNvPr>
          <p:cNvSpPr/>
          <p:nvPr/>
        </p:nvSpPr>
        <p:spPr>
          <a:xfrm>
            <a:off x="6675120" y="4968240"/>
            <a:ext cx="812800" cy="54864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3331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AD8B6-279D-88F1-0F64-BBBB4B1B7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8D5C966-E607-33E8-6E95-614BA39C91C8}"/>
              </a:ext>
            </a:extLst>
          </p:cNvPr>
          <p:cNvSpPr txBox="1"/>
          <p:nvPr/>
        </p:nvSpPr>
        <p:spPr>
          <a:xfrm>
            <a:off x="457200" y="568601"/>
            <a:ext cx="4338320" cy="609397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Luk 11:2  And he said to them,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“When you pray, say: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Father,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hallowed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be your name.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*Your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kingdom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come.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 11:3  Give us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each day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our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daily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bread,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 11:4  and forgive us our sins,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for we ourselves forgive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everyone who is indebted to us.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And lead us not into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temptation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.” </a:t>
            </a:r>
            <a:endParaRPr kumimoji="0" lang="en-SG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2A62CA-FFBE-CC63-CE0C-35E7784133AE}"/>
              </a:ext>
            </a:extLst>
          </p:cNvPr>
          <p:cNvSpPr txBox="1"/>
          <p:nvPr/>
        </p:nvSpPr>
        <p:spPr>
          <a:xfrm>
            <a:off x="6860540" y="568601"/>
            <a:ext cx="5161280" cy="606319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6:9  After this manner therefore pray ye: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*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Our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Father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which art in heaven,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*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Hallowed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be thy name.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*Mat 6:10  Thy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kingdom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come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.              Thy will be done in earth, as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it is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in heaven.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6:11  Give us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this day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our           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daily bread.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6:12  And forgive us our debts,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as we forgive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our debtors.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6:13  And lead us not into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temptation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but deliver us from evil: 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For thine is the kingdom, and the power, and the glory, for ever. Amen.</a:t>
            </a:r>
            <a:endParaRPr kumimoji="0" lang="en-SG" sz="19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36C14F-919E-AB38-5C42-EB52B8CED020}"/>
              </a:ext>
            </a:extLst>
          </p:cNvPr>
          <p:cNvSpPr txBox="1"/>
          <p:nvPr/>
        </p:nvSpPr>
        <p:spPr>
          <a:xfrm>
            <a:off x="4822517" y="695836"/>
            <a:ext cx="2153920" cy="592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*Father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*Holy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*Sovereign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PROVISION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PARDON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PRESERVATION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PRAISE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525CCB-B7B4-FC3D-6DE6-61D4F668DAD4}"/>
              </a:ext>
            </a:extLst>
          </p:cNvPr>
          <p:cNvSpPr txBox="1"/>
          <p:nvPr/>
        </p:nvSpPr>
        <p:spPr>
          <a:xfrm>
            <a:off x="-709004" y="-35409"/>
            <a:ext cx="6937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8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 KEY PRINCIPLES OF PRAYER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4798939-6F16-1F8C-4EB1-DE934E032295}"/>
              </a:ext>
            </a:extLst>
          </p:cNvPr>
          <p:cNvCxnSpPr/>
          <p:nvPr/>
        </p:nvCxnSpPr>
        <p:spPr>
          <a:xfrm>
            <a:off x="487680" y="3007360"/>
            <a:ext cx="1152144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760A38D-064C-ED51-DE8D-0290C9F13AFC}"/>
              </a:ext>
            </a:extLst>
          </p:cNvPr>
          <p:cNvCxnSpPr>
            <a:cxnSpLocks/>
          </p:cNvCxnSpPr>
          <p:nvPr/>
        </p:nvCxnSpPr>
        <p:spPr>
          <a:xfrm flipV="1">
            <a:off x="457200" y="3850640"/>
            <a:ext cx="11551920" cy="7112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43EFF26-1A5E-B456-518E-5BD444A83BF3}"/>
              </a:ext>
            </a:extLst>
          </p:cNvPr>
          <p:cNvCxnSpPr/>
          <p:nvPr/>
        </p:nvCxnSpPr>
        <p:spPr>
          <a:xfrm>
            <a:off x="487680" y="5108725"/>
            <a:ext cx="115519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016873E-C5B4-C6C4-2EA3-03074F1D5A90}"/>
              </a:ext>
            </a:extLst>
          </p:cNvPr>
          <p:cNvCxnSpPr>
            <a:cxnSpLocks/>
          </p:cNvCxnSpPr>
          <p:nvPr/>
        </p:nvCxnSpPr>
        <p:spPr>
          <a:xfrm>
            <a:off x="457200" y="5862320"/>
            <a:ext cx="1156716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4FAEAD-DFE7-218B-75C3-288795CE7837}"/>
              </a:ext>
            </a:extLst>
          </p:cNvPr>
          <p:cNvCxnSpPr/>
          <p:nvPr/>
        </p:nvCxnSpPr>
        <p:spPr>
          <a:xfrm>
            <a:off x="4795520" y="568601"/>
            <a:ext cx="20523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F29E8D3-AF62-1993-C8EC-7A1BBBAA50F8}"/>
              </a:ext>
            </a:extLst>
          </p:cNvPr>
          <p:cNvCxnSpPr/>
          <p:nvPr/>
        </p:nvCxnSpPr>
        <p:spPr>
          <a:xfrm>
            <a:off x="4795520" y="6660930"/>
            <a:ext cx="20523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621B8A6-48B4-3A97-522A-F6E073A1975A}"/>
              </a:ext>
            </a:extLst>
          </p:cNvPr>
          <p:cNvSpPr txBox="1"/>
          <p:nvPr/>
        </p:nvSpPr>
        <p:spPr>
          <a:xfrm>
            <a:off x="7920645" y="128096"/>
            <a:ext cx="44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red: Matthew’s extended version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190B4C82-FD4A-EC7F-CE96-8FC93431A541}"/>
              </a:ext>
            </a:extLst>
          </p:cNvPr>
          <p:cNvSpPr/>
          <p:nvPr/>
        </p:nvSpPr>
        <p:spPr>
          <a:xfrm rot="1536828">
            <a:off x="4302760" y="2883042"/>
            <a:ext cx="741680" cy="39623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210885D5-BB73-211C-B34A-343D20717487}"/>
              </a:ext>
            </a:extLst>
          </p:cNvPr>
          <p:cNvSpPr/>
          <p:nvPr/>
        </p:nvSpPr>
        <p:spPr>
          <a:xfrm flipH="1">
            <a:off x="1422398" y="4064245"/>
            <a:ext cx="4216401" cy="1838472"/>
          </a:xfrm>
          <a:prstGeom prst="wedgeRoundRectCallout">
            <a:avLst>
              <a:gd name="adj1" fmla="val -43461"/>
              <a:gd name="adj2" fmla="val -72319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219402-4A44-08C3-C466-5DC98829DE72}"/>
              </a:ext>
            </a:extLst>
          </p:cNvPr>
          <p:cNvSpPr txBox="1"/>
          <p:nvPr/>
        </p:nvSpPr>
        <p:spPr>
          <a:xfrm>
            <a:off x="1422398" y="4352274"/>
            <a:ext cx="53035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SG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God cares for human needs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SG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day…our daily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SG" sz="2400" b="1" i="1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Basic</a:t>
            </a:r>
            <a:r>
              <a:rPr kumimoji="0" lang="en-SG" sz="24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Bread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S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04744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76C079-43FF-1EF7-B579-F44A4CD16736}"/>
              </a:ext>
            </a:extLst>
          </p:cNvPr>
          <p:cNvSpPr txBox="1"/>
          <p:nvPr/>
        </p:nvSpPr>
        <p:spPr>
          <a:xfrm>
            <a:off x="433070" y="606559"/>
            <a:ext cx="4338320" cy="606319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Luk 11:2  And he said to them,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“When you pray, say: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Father,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hallowed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be your name.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*Your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kingdom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come.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 11:3  Give us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each day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our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daily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bread,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 11:4  and forgive us our sins,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for we ourselves forgive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everyone who is indebted to us.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And lead us not into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temptation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.” </a:t>
            </a:r>
            <a:endParaRPr kumimoji="0" lang="en-SG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SG" sz="6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SG" sz="6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SG" sz="6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SG" sz="6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SG" sz="6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SG" sz="8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44866F-7098-23A6-38BC-2B8F66C43F03}"/>
              </a:ext>
            </a:extLst>
          </p:cNvPr>
          <p:cNvSpPr txBox="1"/>
          <p:nvPr/>
        </p:nvSpPr>
        <p:spPr>
          <a:xfrm>
            <a:off x="6991350" y="606559"/>
            <a:ext cx="5041900" cy="603242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6:9  After this manner therefore pray ye: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*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Our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Father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which art in heaven,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*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Hallowed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be thy name.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*Mat 6:10  Thy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kingdom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come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.              Thy will be done in earth, as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it is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in heaven.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6:11  Give us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this day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our           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daily bread.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6:12  And forgive us our debts,  </a:t>
            </a: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as we forgive</a:t>
            </a:r>
            <a:r>
              <a:rPr kumimoji="0" lang="en-US" sz="2000" b="0" i="0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our debtors.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6:13  And lead us not into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temptation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but deliver us from evil: 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For thine is the kingdom, and the power, and the glory, for ever. Amen.</a:t>
            </a: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560CF2-294F-4437-58C0-3BB0FFE52EB5}"/>
              </a:ext>
            </a:extLst>
          </p:cNvPr>
          <p:cNvSpPr txBox="1"/>
          <p:nvPr/>
        </p:nvSpPr>
        <p:spPr>
          <a:xfrm>
            <a:off x="4810760" y="736231"/>
            <a:ext cx="215392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*Father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*Holy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*Sovereign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PROVISION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</a:rPr>
              <a:t>PARDON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SG" sz="800" b="1" dirty="0">
              <a:solidFill>
                <a:srgbClr val="0000FF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PRESERVATION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PRAISE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9AD88B-7C66-62C2-C98A-60EB6D8AC6BF}"/>
              </a:ext>
            </a:extLst>
          </p:cNvPr>
          <p:cNvSpPr txBox="1"/>
          <p:nvPr/>
        </p:nvSpPr>
        <p:spPr>
          <a:xfrm>
            <a:off x="-709004" y="-35409"/>
            <a:ext cx="6937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8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 KEY PRINCIPLES OF PRAYER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5F51618-7377-5505-499C-7EB5F914C694}"/>
              </a:ext>
            </a:extLst>
          </p:cNvPr>
          <p:cNvCxnSpPr/>
          <p:nvPr/>
        </p:nvCxnSpPr>
        <p:spPr>
          <a:xfrm>
            <a:off x="487680" y="3007360"/>
            <a:ext cx="1152144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83570B0-C0A4-28E0-4D5B-BCF4314810E0}"/>
              </a:ext>
            </a:extLst>
          </p:cNvPr>
          <p:cNvCxnSpPr>
            <a:cxnSpLocks/>
          </p:cNvCxnSpPr>
          <p:nvPr/>
        </p:nvCxnSpPr>
        <p:spPr>
          <a:xfrm flipV="1">
            <a:off x="457200" y="3850640"/>
            <a:ext cx="11551920" cy="7112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E67CDDC-79A3-7346-9841-1061EA5F1D6F}"/>
              </a:ext>
            </a:extLst>
          </p:cNvPr>
          <p:cNvCxnSpPr/>
          <p:nvPr/>
        </p:nvCxnSpPr>
        <p:spPr>
          <a:xfrm>
            <a:off x="487680" y="5108725"/>
            <a:ext cx="115519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F8AA81D-E47C-C99B-E63E-89B82FCB0D9E}"/>
              </a:ext>
            </a:extLst>
          </p:cNvPr>
          <p:cNvCxnSpPr>
            <a:cxnSpLocks/>
          </p:cNvCxnSpPr>
          <p:nvPr/>
        </p:nvCxnSpPr>
        <p:spPr>
          <a:xfrm>
            <a:off x="457200" y="5862320"/>
            <a:ext cx="1156716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EE16656-5161-CBC5-D30B-B575E440F675}"/>
              </a:ext>
            </a:extLst>
          </p:cNvPr>
          <p:cNvCxnSpPr>
            <a:cxnSpLocks/>
          </p:cNvCxnSpPr>
          <p:nvPr/>
        </p:nvCxnSpPr>
        <p:spPr>
          <a:xfrm>
            <a:off x="4771390" y="606559"/>
            <a:ext cx="219329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D40CF4-B037-1711-9A50-BA3CC7E4D767}"/>
              </a:ext>
            </a:extLst>
          </p:cNvPr>
          <p:cNvCxnSpPr>
            <a:cxnSpLocks/>
          </p:cNvCxnSpPr>
          <p:nvPr/>
        </p:nvCxnSpPr>
        <p:spPr>
          <a:xfrm>
            <a:off x="4795520" y="6652101"/>
            <a:ext cx="2169160" cy="164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7C72C38-4F6D-00E0-49AD-E66C72867916}"/>
              </a:ext>
            </a:extLst>
          </p:cNvPr>
          <p:cNvSpPr txBox="1"/>
          <p:nvPr/>
        </p:nvSpPr>
        <p:spPr>
          <a:xfrm>
            <a:off x="8022245" y="156112"/>
            <a:ext cx="44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red: Matthew’s extended version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DE56B2AA-8EA1-44A6-A3BC-EA9B674FDE1E}"/>
              </a:ext>
            </a:extLst>
          </p:cNvPr>
          <p:cNvSpPr/>
          <p:nvPr/>
        </p:nvSpPr>
        <p:spPr>
          <a:xfrm rot="1536828">
            <a:off x="4483734" y="3901801"/>
            <a:ext cx="741680" cy="39623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339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76C079-43FF-1EF7-B579-F44A4CD16736}"/>
              </a:ext>
            </a:extLst>
          </p:cNvPr>
          <p:cNvSpPr txBox="1"/>
          <p:nvPr/>
        </p:nvSpPr>
        <p:spPr>
          <a:xfrm>
            <a:off x="433070" y="606559"/>
            <a:ext cx="4338320" cy="606319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Luk 11:2  And he said to them,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“When you pray, say: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Father,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hallowed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be your name.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*Your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kingdom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come.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 11:3  Give us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each day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our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daily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bread,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 11:4  and forgive us our sins,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for we ourselves forgive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everyone who is indebted to 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And lead us not into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temptation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.” </a:t>
            </a:r>
            <a:endParaRPr kumimoji="0" lang="en-SG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SG" sz="6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SG" sz="6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SG" sz="6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SG" sz="6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SG" sz="6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SG" sz="8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44866F-7098-23A6-38BC-2B8F66C43F03}"/>
              </a:ext>
            </a:extLst>
          </p:cNvPr>
          <p:cNvSpPr txBox="1"/>
          <p:nvPr/>
        </p:nvSpPr>
        <p:spPr>
          <a:xfrm>
            <a:off x="6991350" y="606559"/>
            <a:ext cx="5041900" cy="603242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6:9  After this manner therefore pray ye: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*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Our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Father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which art in heaven,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*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Hallowed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be thy name.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*Mat 6:10  Thy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kingdom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come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.              Thy will be done in earth, as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it is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in heaven.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6:11  Give us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this day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our           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daily bread.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6:12  And forgive us our debts,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as we forgive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our debtors.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6:13  And lead us not into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temptation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but deliver us from evil: 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For thine is the kingdom, and the power, and the glory, for ever. Amen.</a:t>
            </a: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560CF2-294F-4437-58C0-3BB0FFE52EB5}"/>
              </a:ext>
            </a:extLst>
          </p:cNvPr>
          <p:cNvSpPr txBox="1"/>
          <p:nvPr/>
        </p:nvSpPr>
        <p:spPr>
          <a:xfrm>
            <a:off x="4810760" y="736231"/>
            <a:ext cx="215392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*Father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*Holy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*Sovereign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PROVISION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PARDON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SG" sz="800" b="1" dirty="0">
              <a:solidFill>
                <a:srgbClr val="0000FF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Demi" panose="020B0703020102020204" pitchFamily="34" charset="0"/>
              </a:rPr>
              <a:t>PRESERVATION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SG" sz="2400" b="1" dirty="0">
              <a:solidFill>
                <a:srgbClr val="0000FF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PRAISE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9AD88B-7C66-62C2-C98A-60EB6D8AC6BF}"/>
              </a:ext>
            </a:extLst>
          </p:cNvPr>
          <p:cNvSpPr txBox="1"/>
          <p:nvPr/>
        </p:nvSpPr>
        <p:spPr>
          <a:xfrm>
            <a:off x="-709004" y="-35409"/>
            <a:ext cx="6937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8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 KEY PRINCIPLES OF PRAYER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5F51618-7377-5505-499C-7EB5F914C694}"/>
              </a:ext>
            </a:extLst>
          </p:cNvPr>
          <p:cNvCxnSpPr/>
          <p:nvPr/>
        </p:nvCxnSpPr>
        <p:spPr>
          <a:xfrm>
            <a:off x="487680" y="3007360"/>
            <a:ext cx="1152144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83570B0-C0A4-28E0-4D5B-BCF4314810E0}"/>
              </a:ext>
            </a:extLst>
          </p:cNvPr>
          <p:cNvCxnSpPr>
            <a:cxnSpLocks/>
          </p:cNvCxnSpPr>
          <p:nvPr/>
        </p:nvCxnSpPr>
        <p:spPr>
          <a:xfrm flipV="1">
            <a:off x="457200" y="3850640"/>
            <a:ext cx="11551920" cy="7112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E67CDDC-79A3-7346-9841-1061EA5F1D6F}"/>
              </a:ext>
            </a:extLst>
          </p:cNvPr>
          <p:cNvCxnSpPr/>
          <p:nvPr/>
        </p:nvCxnSpPr>
        <p:spPr>
          <a:xfrm>
            <a:off x="487680" y="5108725"/>
            <a:ext cx="115519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F8AA81D-E47C-C99B-E63E-89B82FCB0D9E}"/>
              </a:ext>
            </a:extLst>
          </p:cNvPr>
          <p:cNvCxnSpPr>
            <a:cxnSpLocks/>
          </p:cNvCxnSpPr>
          <p:nvPr/>
        </p:nvCxnSpPr>
        <p:spPr>
          <a:xfrm>
            <a:off x="457200" y="5862320"/>
            <a:ext cx="1156716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EE16656-5161-CBC5-D30B-B575E440F675}"/>
              </a:ext>
            </a:extLst>
          </p:cNvPr>
          <p:cNvCxnSpPr>
            <a:cxnSpLocks/>
          </p:cNvCxnSpPr>
          <p:nvPr/>
        </p:nvCxnSpPr>
        <p:spPr>
          <a:xfrm>
            <a:off x="4771390" y="606559"/>
            <a:ext cx="219329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D40CF4-B037-1711-9A50-BA3CC7E4D767}"/>
              </a:ext>
            </a:extLst>
          </p:cNvPr>
          <p:cNvCxnSpPr>
            <a:cxnSpLocks/>
          </p:cNvCxnSpPr>
          <p:nvPr/>
        </p:nvCxnSpPr>
        <p:spPr>
          <a:xfrm>
            <a:off x="4795520" y="6652101"/>
            <a:ext cx="2169160" cy="164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7C72C38-4F6D-00E0-49AD-E66C72867916}"/>
              </a:ext>
            </a:extLst>
          </p:cNvPr>
          <p:cNvSpPr txBox="1"/>
          <p:nvPr/>
        </p:nvSpPr>
        <p:spPr>
          <a:xfrm>
            <a:off x="8022245" y="156112"/>
            <a:ext cx="44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red: Matthew’s extended version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DE56B2AA-8EA1-44A6-A3BC-EA9B674FDE1E}"/>
              </a:ext>
            </a:extLst>
          </p:cNvPr>
          <p:cNvSpPr/>
          <p:nvPr/>
        </p:nvSpPr>
        <p:spPr>
          <a:xfrm rot="485121">
            <a:off x="4164657" y="5226507"/>
            <a:ext cx="741680" cy="39623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9928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F03CD1-E30C-BD80-937D-147B4766FDBE}"/>
              </a:ext>
            </a:extLst>
          </p:cNvPr>
          <p:cNvSpPr txBox="1"/>
          <p:nvPr/>
        </p:nvSpPr>
        <p:spPr>
          <a:xfrm>
            <a:off x="3139440" y="349194"/>
            <a:ext cx="6096000" cy="13234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6:13  </a:t>
            </a:r>
          </a:p>
          <a:p>
            <a:pPr algn="ctr"/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And lead us not into                                    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temptation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, </a:t>
            </a:r>
          </a:p>
          <a:p>
            <a:pPr algn="ctr"/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but deliver us from evil</a:t>
            </a:r>
            <a:endParaRPr lang="en-SG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687686-F004-26B0-D7CA-3E97F508C131}"/>
              </a:ext>
            </a:extLst>
          </p:cNvPr>
          <p:cNvSpPr txBox="1"/>
          <p:nvPr/>
        </p:nvSpPr>
        <p:spPr>
          <a:xfrm>
            <a:off x="802640" y="2683386"/>
            <a:ext cx="5029200" cy="34778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R="0" algn="ctr" rtl="0"/>
            <a:r>
              <a:rPr lang="en-US" sz="2000" b="1" i="0" u="none" strike="noStrike" baseline="0" dirty="0">
                <a:latin typeface="Verdana" panose="020B0604030504040204" pitchFamily="34" charset="0"/>
              </a:rPr>
              <a:t>(1)To be delivered from the                          </a:t>
            </a:r>
            <a:r>
              <a:rPr lang="en-US" sz="2000" b="1" i="0" u="sng" strike="noStrike" baseline="0" dirty="0">
                <a:latin typeface="Verdana" panose="020B0604030504040204" pitchFamily="34" charset="0"/>
              </a:rPr>
              <a:t>temptation of unforgiveness:</a:t>
            </a:r>
          </a:p>
          <a:p>
            <a:pPr marR="0" algn="ctr" rtl="0"/>
            <a:endParaRPr lang="en-US" sz="2000" b="1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r>
              <a:rPr lang="en-US" sz="2000" b="0" i="0" u="none" strike="noStrike" baseline="0" dirty="0">
                <a:latin typeface="Verdana" panose="020B0604030504040204" pitchFamily="34" charset="0"/>
              </a:rPr>
              <a:t>Eph 6:12  </a:t>
            </a:r>
          </a:p>
          <a:p>
            <a:pPr marR="0" algn="l" rtl="0"/>
            <a:r>
              <a:rPr lang="en-US" sz="2000" b="1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For</a:t>
            </a:r>
            <a:r>
              <a:rPr lang="en-US" sz="2000" b="0" i="0" u="none" strike="noStrike" baseline="0" dirty="0">
                <a:latin typeface="Verdana" panose="020B0604030504040204" pitchFamily="34" charset="0"/>
              </a:rPr>
              <a:t> </a:t>
            </a:r>
            <a:r>
              <a:rPr lang="en-US" sz="2000" b="1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we do not wrestle against flesh and blood</a:t>
            </a:r>
            <a:r>
              <a:rPr lang="en-US" sz="2000" b="0" i="0" u="none" strike="noStrike" baseline="0" dirty="0">
                <a:latin typeface="Verdana" panose="020B0604030504040204" pitchFamily="34" charset="0"/>
              </a:rPr>
              <a:t>, but against the rulers, against the authorities, against the cosmic powers over this present darkness, against the spiritual forces of evil in the heavenly places. </a:t>
            </a:r>
            <a:endParaRPr lang="en-SG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14B76D-CBBE-F8D8-C5F8-EDCD829A1467}"/>
              </a:ext>
            </a:extLst>
          </p:cNvPr>
          <p:cNvSpPr txBox="1"/>
          <p:nvPr/>
        </p:nvSpPr>
        <p:spPr>
          <a:xfrm>
            <a:off x="7264400" y="2683386"/>
            <a:ext cx="4206240" cy="286232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i="0" u="none" strike="noStrike" baseline="0" dirty="0">
                <a:latin typeface="Verdana" panose="020B0604030504040204" pitchFamily="34" charset="0"/>
              </a:rPr>
              <a:t>(2)To be delivered from the </a:t>
            </a:r>
            <a:r>
              <a:rPr lang="en-US" sz="2000" b="1" i="0" u="sng" strike="noStrike" baseline="0" dirty="0">
                <a:latin typeface="Verdana" panose="020B0604030504040204" pitchFamily="34" charset="0"/>
              </a:rPr>
              <a:t>temptation of the world</a:t>
            </a:r>
            <a:r>
              <a:rPr lang="en-US" sz="2000" b="1" i="0" u="none" strike="noStrike" baseline="0" dirty="0">
                <a:latin typeface="Verdana" panose="020B0604030504040204" pitchFamily="34" charset="0"/>
              </a:rPr>
              <a:t>:</a:t>
            </a:r>
          </a:p>
          <a:p>
            <a:endParaRPr lang="en-US" sz="2000" b="1" i="0" u="none" strike="noStrike" baseline="0" dirty="0">
              <a:latin typeface="Verdana" panose="020B0604030504040204" pitchFamily="34" charset="0"/>
            </a:endParaRPr>
          </a:p>
          <a:p>
            <a:r>
              <a:rPr lang="en-US" sz="2000" i="0" u="none" strike="noStrike" baseline="0" dirty="0">
                <a:latin typeface="Verdana" panose="020B0604030504040204" pitchFamily="34" charset="0"/>
              </a:rPr>
              <a:t>1Jn 2:16                                             </a:t>
            </a:r>
            <a:r>
              <a:rPr lang="en-US" sz="2000" b="1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For all that is in the world</a:t>
            </a:r>
            <a:r>
              <a:rPr lang="en-US" sz="200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—the desires of the flesh and the desires of the eyes and pride of life—is not from the Father but is from the world. </a:t>
            </a:r>
            <a:endParaRPr lang="en-SG" sz="2000" dirty="0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EF997FC2-2C25-1D2D-7811-D9AF9A606D83}"/>
              </a:ext>
            </a:extLst>
          </p:cNvPr>
          <p:cNvSpPr/>
          <p:nvPr/>
        </p:nvSpPr>
        <p:spPr>
          <a:xfrm>
            <a:off x="4216400" y="1747520"/>
            <a:ext cx="447040" cy="72136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F5612DA9-EFE3-CD9A-FDB0-59F394B6B2E8}"/>
              </a:ext>
            </a:extLst>
          </p:cNvPr>
          <p:cNvSpPr/>
          <p:nvPr/>
        </p:nvSpPr>
        <p:spPr>
          <a:xfrm>
            <a:off x="8270240" y="1812253"/>
            <a:ext cx="447040" cy="72136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96290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76C079-43FF-1EF7-B579-F44A4CD16736}"/>
              </a:ext>
            </a:extLst>
          </p:cNvPr>
          <p:cNvSpPr txBox="1"/>
          <p:nvPr/>
        </p:nvSpPr>
        <p:spPr>
          <a:xfrm>
            <a:off x="433070" y="606559"/>
            <a:ext cx="4338320" cy="606319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Luk 11:2  And he said to them,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“When you pray, say: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Father,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hallowed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be your name.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*Your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kingdom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come.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 11:3  Give us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each day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our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daily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bread,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 11:4  and forgive us our sins,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for we ourselves forgive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everyone who is indebted to 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And lead us not into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temptation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.” </a:t>
            </a:r>
            <a:endParaRPr kumimoji="0" lang="en-SG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44866F-7098-23A6-38BC-2B8F66C43F03}"/>
              </a:ext>
            </a:extLst>
          </p:cNvPr>
          <p:cNvSpPr txBox="1"/>
          <p:nvPr/>
        </p:nvSpPr>
        <p:spPr>
          <a:xfrm>
            <a:off x="6991350" y="606559"/>
            <a:ext cx="5041900" cy="60170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6:9  After this manner therefore pray ye: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*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Our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Father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which art in heaven,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*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Hallowed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be thy name.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*Mat 6:10  Thy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kingdom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come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.              Thy will be done in earth, as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it is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in heaven.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6:11  Give us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this day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our           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daily bread.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6:12  And forgive us our debts,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as we forgive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our debtors.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Mat 6:13  And lead us not into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temptation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but deliver us from evil: 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For thine is the kingdom, and the power, and the glory, for ever.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Amen.</a:t>
            </a:r>
            <a:endParaRPr kumimoji="0" lang="en-SG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560CF2-294F-4437-58C0-3BB0FFE52EB5}"/>
              </a:ext>
            </a:extLst>
          </p:cNvPr>
          <p:cNvSpPr txBox="1"/>
          <p:nvPr/>
        </p:nvSpPr>
        <p:spPr>
          <a:xfrm>
            <a:off x="4810760" y="736231"/>
            <a:ext cx="215392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*Father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*Holy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*Sovereign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9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PROVISION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PARDON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PRESERVATION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</a:rPr>
              <a:t>PRAISE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9AD88B-7C66-62C2-C98A-60EB6D8AC6BF}"/>
              </a:ext>
            </a:extLst>
          </p:cNvPr>
          <p:cNvSpPr txBox="1"/>
          <p:nvPr/>
        </p:nvSpPr>
        <p:spPr>
          <a:xfrm>
            <a:off x="-709004" y="-35409"/>
            <a:ext cx="6937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8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 KEY PRINCIPLES OF PRAYER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5F51618-7377-5505-499C-7EB5F914C694}"/>
              </a:ext>
            </a:extLst>
          </p:cNvPr>
          <p:cNvCxnSpPr/>
          <p:nvPr/>
        </p:nvCxnSpPr>
        <p:spPr>
          <a:xfrm>
            <a:off x="487680" y="3007360"/>
            <a:ext cx="1152144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83570B0-C0A4-28E0-4D5B-BCF4314810E0}"/>
              </a:ext>
            </a:extLst>
          </p:cNvPr>
          <p:cNvCxnSpPr>
            <a:cxnSpLocks/>
          </p:cNvCxnSpPr>
          <p:nvPr/>
        </p:nvCxnSpPr>
        <p:spPr>
          <a:xfrm flipV="1">
            <a:off x="457200" y="3850640"/>
            <a:ext cx="11551920" cy="7112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E67CDDC-79A3-7346-9841-1061EA5F1D6F}"/>
              </a:ext>
            </a:extLst>
          </p:cNvPr>
          <p:cNvCxnSpPr/>
          <p:nvPr/>
        </p:nvCxnSpPr>
        <p:spPr>
          <a:xfrm>
            <a:off x="487680" y="5108725"/>
            <a:ext cx="115519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F8AA81D-E47C-C99B-E63E-89B82FCB0D9E}"/>
              </a:ext>
            </a:extLst>
          </p:cNvPr>
          <p:cNvCxnSpPr>
            <a:cxnSpLocks/>
          </p:cNvCxnSpPr>
          <p:nvPr/>
        </p:nvCxnSpPr>
        <p:spPr>
          <a:xfrm>
            <a:off x="457200" y="5862320"/>
            <a:ext cx="1156716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EE16656-5161-CBC5-D30B-B575E440F675}"/>
              </a:ext>
            </a:extLst>
          </p:cNvPr>
          <p:cNvCxnSpPr>
            <a:cxnSpLocks/>
          </p:cNvCxnSpPr>
          <p:nvPr/>
        </p:nvCxnSpPr>
        <p:spPr>
          <a:xfrm>
            <a:off x="4771390" y="606559"/>
            <a:ext cx="219329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D40CF4-B037-1711-9A50-BA3CC7E4D767}"/>
              </a:ext>
            </a:extLst>
          </p:cNvPr>
          <p:cNvCxnSpPr>
            <a:cxnSpLocks/>
          </p:cNvCxnSpPr>
          <p:nvPr/>
        </p:nvCxnSpPr>
        <p:spPr>
          <a:xfrm>
            <a:off x="4795520" y="6652101"/>
            <a:ext cx="2169160" cy="164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7C72C38-4F6D-00E0-49AD-E66C72867916}"/>
              </a:ext>
            </a:extLst>
          </p:cNvPr>
          <p:cNvSpPr txBox="1"/>
          <p:nvPr/>
        </p:nvSpPr>
        <p:spPr>
          <a:xfrm>
            <a:off x="8022245" y="156112"/>
            <a:ext cx="44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red: Matthew’s extended version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DE56B2AA-8EA1-44A6-A3BC-EA9B674FDE1E}"/>
              </a:ext>
            </a:extLst>
          </p:cNvPr>
          <p:cNvSpPr/>
          <p:nvPr/>
        </p:nvSpPr>
        <p:spPr>
          <a:xfrm rot="485121">
            <a:off x="4296737" y="5923650"/>
            <a:ext cx="741680" cy="39623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9632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F5FBF63-C414-5823-AD38-156A96970FC5}"/>
              </a:ext>
            </a:extLst>
          </p:cNvPr>
          <p:cNvSpPr txBox="1"/>
          <p:nvPr/>
        </p:nvSpPr>
        <p:spPr>
          <a:xfrm>
            <a:off x="1808480" y="641210"/>
            <a:ext cx="9276080" cy="519340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8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sz="2800" b="1" i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Praising and submitting to God </a:t>
            </a:r>
            <a:r>
              <a:rPr lang="en-US" sz="2800" b="1" i="1" kern="100" dirty="0">
                <a:solidFill>
                  <a:srgbClr val="FF0000"/>
                </a:solidFill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 all His Person</a:t>
            </a:r>
            <a:r>
              <a:rPr lang="en-US" sz="2800" b="1" i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conclude and affirm God as the right focus of our prayer, it is not about ourselves. </a:t>
            </a:r>
            <a:r>
              <a:rPr lang="en-US" sz="2800" dirty="0"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It confirms our need to live for God even in asking for daily bread, in seeking forgiveness and to be delivered from evil. </a:t>
            </a:r>
            <a:r>
              <a:rPr lang="en-US" sz="2800" i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8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Whatever God’s answers to our prayers are, we accept that He is Sovereign and all things </a:t>
            </a:r>
            <a:r>
              <a:rPr lang="en-US" sz="2800" b="1" u="sng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must</a:t>
            </a:r>
            <a:r>
              <a:rPr lang="en-US" sz="2800" b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8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work towards His Kingdom, and for the good of them who love God.” </a:t>
            </a:r>
            <a:endParaRPr lang="en-SG" sz="28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4255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2DB558-5BC6-D1E8-467B-B1A80CA82389}"/>
              </a:ext>
            </a:extLst>
          </p:cNvPr>
          <p:cNvSpPr txBox="1"/>
          <p:nvPr/>
        </p:nvSpPr>
        <p:spPr>
          <a:xfrm>
            <a:off x="294640" y="-98554"/>
            <a:ext cx="9702800" cy="1487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x-none" sz="2400" b="1" u="sng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 Aspects of </a:t>
            </a:r>
            <a:r>
              <a:rPr lang="en-SG" sz="2400" b="1" u="sng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x-none" sz="2400" b="1" u="sng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rayer </a:t>
            </a:r>
            <a:r>
              <a:rPr lang="en-SG" sz="2400" b="1" u="sng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 Luke </a:t>
            </a:r>
            <a:r>
              <a:rPr lang="x-none" sz="2400" b="1" u="sng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11</a:t>
            </a:r>
            <a:r>
              <a:rPr lang="en-SG" sz="2400" b="1" u="sng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:1-28</a:t>
            </a:r>
            <a:endParaRPr lang="en-SG" sz="2400" b="1" u="sng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SG" sz="2400" b="1" kern="10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en-SG" b="1" kern="10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 Key Principles in guiding Prayer Content 11:1-4                                                                        </a:t>
            </a:r>
            <a:r>
              <a:rPr lang="en-SG" sz="2400" b="1" kern="100" dirty="0">
                <a:solidFill>
                  <a:srgbClr val="0000FF"/>
                </a:solidFill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en-SG" sz="2400" b="1" kern="100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One Specific Principle in Praying for Needs </a:t>
            </a:r>
            <a:r>
              <a:rPr lang="en-SG" sz="2400" kern="100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11:5-13</a:t>
            </a:r>
            <a:endParaRPr lang="en-SG" sz="2800" kern="100" dirty="0">
              <a:solidFill>
                <a:schemeClr val="bg1">
                  <a:lumMod val="65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F0240E-967C-F99E-B433-EE2F1D2B0651}"/>
              </a:ext>
            </a:extLst>
          </p:cNvPr>
          <p:cNvSpPr txBox="1"/>
          <p:nvPr/>
        </p:nvSpPr>
        <p:spPr>
          <a:xfrm>
            <a:off x="477520" y="1795076"/>
            <a:ext cx="11419840" cy="477053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R="0" algn="l" rtl="0"/>
            <a:r>
              <a:rPr lang="en-US" sz="1900" b="0" i="0" u="none" strike="noStrike" baseline="0" dirty="0">
                <a:latin typeface="Verdana" panose="020B0604030504040204" pitchFamily="34" charset="0"/>
              </a:rPr>
              <a:t>Luk 11:5  And he said to them, </a:t>
            </a:r>
            <a:r>
              <a:rPr lang="en-US" sz="19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“Which of you who has a friend will go to him at midnight and say to him, ‘Friend, lend me three loaves, Luk 11:6  for a friend of mine has arrived on a journey, and I have nothing to set before him’; Luk 11:7  and he will answer from within, ‘Do not bother me; the door is now shut, and my children are with me in bed. I cannot get up and give you anything’?</a:t>
            </a:r>
          </a:p>
          <a:p>
            <a:pPr marR="0" algn="l" rtl="0"/>
            <a:r>
              <a:rPr lang="en-US" sz="19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</a:p>
          <a:p>
            <a:pPr marR="0" algn="l" rtl="0"/>
            <a:r>
              <a:rPr lang="en-US" sz="19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Luk 11:8  I tell you, though he will not get up and give him anything because he is his friend, </a:t>
            </a:r>
            <a:r>
              <a:rPr lang="en-US" sz="1900" b="1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yet </a:t>
            </a:r>
            <a:r>
              <a:rPr lang="en-US" sz="1900" b="1" i="0" u="sng" strike="noStrike" baseline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because of his impudence</a:t>
            </a:r>
            <a:r>
              <a:rPr lang="en-US" sz="1900" b="1" i="0" strike="noStrike" baseline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900" b="1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he will rise and give him whatever he needs.</a:t>
            </a:r>
          </a:p>
          <a:p>
            <a:pPr marR="0" algn="l" rtl="0"/>
            <a:r>
              <a:rPr lang="en-US" sz="1900" b="1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</a:p>
          <a:p>
            <a:pPr marR="0" algn="l" rtl="0"/>
            <a:r>
              <a:rPr lang="en-US" sz="19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Luk 11:9  And I tell you, ask, and it will be given to you; seek, and you will find; knock, and it will be opened to you. Luk 11:10  For everyone who asks receives, and the one who seeks finds, and to the one who knocks it will be opened. </a:t>
            </a:r>
          </a:p>
          <a:p>
            <a:pPr marR="0" algn="l" rtl="0"/>
            <a:r>
              <a:rPr lang="en-US" sz="19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Luk 11:11  </a:t>
            </a:r>
            <a:r>
              <a:rPr lang="en-US" sz="1900" b="1" i="0" u="sng" strike="noStrike" baseline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What father</a:t>
            </a:r>
            <a:r>
              <a:rPr lang="en-US" sz="1900" b="1" i="0" strike="noStrike" baseline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9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among you, if his son asks for a fish, will instead of a fish give him a serpent; Luk 11:12  or if he asks for an egg, will give him a scorpion? </a:t>
            </a:r>
          </a:p>
          <a:p>
            <a:pPr marR="0" algn="l" rtl="0"/>
            <a:r>
              <a:rPr lang="en-US" sz="19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Luk 11:13  If you then, who are evil, know how to give good gifts to your children, how much more will the heavenly Father give the Holy Spirit to those who ask him!” </a:t>
            </a:r>
            <a:endParaRPr lang="en-SG" sz="19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B41551-F1F8-1E5A-39F8-4F64809DD9E3}"/>
              </a:ext>
            </a:extLst>
          </p:cNvPr>
          <p:cNvSpPr txBox="1"/>
          <p:nvPr/>
        </p:nvSpPr>
        <p:spPr>
          <a:xfrm>
            <a:off x="2783840" y="1389033"/>
            <a:ext cx="665480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11:3, ”Give us each day our daily bread” </a:t>
            </a:r>
          </a:p>
        </p:txBody>
      </p:sp>
    </p:spTree>
    <p:extLst>
      <p:ext uri="{BB962C8B-B14F-4D97-AF65-F5344CB8AC3E}">
        <p14:creationId xmlns:p14="http://schemas.microsoft.com/office/powerpoint/2010/main" val="16131470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66B0328-3F77-CBF5-786C-CAA76D53C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052" y="226282"/>
            <a:ext cx="4934268" cy="64054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EEDA5F-F010-5626-EB65-AFCD92C4E1FB}"/>
              </a:ext>
            </a:extLst>
          </p:cNvPr>
          <p:cNvSpPr txBox="1"/>
          <p:nvPr/>
        </p:nvSpPr>
        <p:spPr>
          <a:xfrm>
            <a:off x="599440" y="337686"/>
            <a:ext cx="6096000" cy="6294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Luk 11:5  And he said to them,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“Which of you who has a friend will go to him at midnight and say to him, ‘Friend, lend me three loaves, Luk 11:6  for a friend of mine has arrived on a journey, and I have nothing to set before him’; Luk 11:7  and he will answer from within, ‘Do not bother me; the door is now shut, and my children are with me in bed. I cannot get up and give you anything’?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 11:8  I tell you, though he will not get up and give him anything because he is his friend,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9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yet because of his impudence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he will rise and give him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whatever he needs.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65557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99546-D94A-229E-F56B-34AEBB5FB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86E709-7199-3270-754F-7FF108384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372" y="226282"/>
            <a:ext cx="4934268" cy="64054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3EEF4D-DBA1-DF25-7846-8F3D7D11A8F4}"/>
              </a:ext>
            </a:extLst>
          </p:cNvPr>
          <p:cNvSpPr txBox="1"/>
          <p:nvPr/>
        </p:nvSpPr>
        <p:spPr>
          <a:xfrm>
            <a:off x="6786880" y="888871"/>
            <a:ext cx="419608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x-none" sz="2800" i="1" dirty="0"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Jesus’ point is that in praying for real needs and not just want, we have to exercise </a:t>
            </a:r>
            <a:r>
              <a:rPr lang="x-none" sz="2800" b="1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shameless persistency</a:t>
            </a:r>
            <a:r>
              <a:rPr lang="x-none" sz="2800" i="1" dirty="0"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.</a:t>
            </a:r>
            <a:endParaRPr lang="en-SG" sz="2800" i="1" dirty="0"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endParaRPr lang="en-SG" sz="2800" i="1" dirty="0"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r>
              <a:rPr lang="x-none" sz="2800" i="1" dirty="0"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Moreover we are pleading with God who knows us, who cares, and who will never feel inconvenience.</a:t>
            </a:r>
            <a:endParaRPr lang="en-SG" sz="2800" i="1" dirty="0"/>
          </a:p>
        </p:txBody>
      </p:sp>
    </p:spTree>
    <p:extLst>
      <p:ext uri="{BB962C8B-B14F-4D97-AF65-F5344CB8AC3E}">
        <p14:creationId xmlns:p14="http://schemas.microsoft.com/office/powerpoint/2010/main" val="25877413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2DB558-5BC6-D1E8-467B-B1A80CA82389}"/>
              </a:ext>
            </a:extLst>
          </p:cNvPr>
          <p:cNvSpPr txBox="1"/>
          <p:nvPr/>
        </p:nvSpPr>
        <p:spPr>
          <a:xfrm>
            <a:off x="294640" y="-126237"/>
            <a:ext cx="10759440" cy="17286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x-none" sz="2200" b="1" u="sng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 Aspects of </a:t>
            </a:r>
            <a:r>
              <a:rPr lang="en-SG" sz="2200" b="1" u="sng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x-none" sz="2200" b="1" u="sng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rayer </a:t>
            </a:r>
            <a:r>
              <a:rPr lang="en-SG" sz="2200" b="1" u="sng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 Luke </a:t>
            </a:r>
            <a:r>
              <a:rPr lang="x-none" sz="2200" b="1" u="sng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11</a:t>
            </a:r>
            <a:r>
              <a:rPr lang="en-SG" sz="2200" b="1" u="sng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:1-28</a:t>
            </a:r>
            <a:endParaRPr lang="en-SG" sz="2200" b="1" u="sng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SG" b="1" kern="10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  5 Key Principles in Guiding Prayer Content        11:1-4                                                                   </a:t>
            </a:r>
            <a:r>
              <a:rPr lang="en-SG" b="1" kern="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 </a:t>
            </a:r>
            <a:r>
              <a:rPr lang="en-SG" b="1" kern="10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One Specific Principle in Praying for Needs           11:5-13</a:t>
            </a:r>
          </a:p>
          <a:p>
            <a:pPr marL="457200" indent="-457200">
              <a:spcAft>
                <a:spcPts val="800"/>
              </a:spcAft>
              <a:buAutoNum type="arabicPeriod" startAt="3"/>
            </a:pPr>
            <a:r>
              <a:rPr lang="en-SG" sz="2400" b="1" kern="100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One General Principle in Praying for Preservation   11:14-26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       </a:t>
            </a:r>
            <a:endParaRPr lang="en-SG" sz="2400" b="1" kern="100" dirty="0">
              <a:solidFill>
                <a:schemeClr val="bg1">
                  <a:lumMod val="65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98B4F5-8300-8E1B-F8C6-34DBE283C4DA}"/>
              </a:ext>
            </a:extLst>
          </p:cNvPr>
          <p:cNvSpPr txBox="1"/>
          <p:nvPr/>
        </p:nvSpPr>
        <p:spPr>
          <a:xfrm>
            <a:off x="294640" y="2042894"/>
            <a:ext cx="11684000" cy="4739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R="0" algn="l" rtl="0"/>
            <a:r>
              <a:rPr lang="en-US" sz="1600" b="0" i="0" u="none" strike="noStrike" baseline="0" dirty="0">
                <a:latin typeface="Verdana" panose="020B0604030504040204" pitchFamily="34" charset="0"/>
              </a:rPr>
              <a:t>Luk 11:14  Now he was casting out a demon that was mute. When the demon had gone out, the mute man spoke, and the people marveled. Luk 11:15  But some of them said, </a:t>
            </a:r>
            <a:r>
              <a:rPr lang="en-US" sz="16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“He casts out demons by </a:t>
            </a:r>
            <a:r>
              <a:rPr lang="en-US" sz="1600" b="0" i="0" u="none" strike="noStrike" baseline="0" dirty="0" err="1">
                <a:latin typeface="Verdana" panose="020B0604030504040204" pitchFamily="34" charset="0"/>
                <a:ea typeface="Verdana" panose="020B0604030504040204" pitchFamily="34" charset="0"/>
              </a:rPr>
              <a:t>Beelzebul</a:t>
            </a:r>
            <a:r>
              <a:rPr lang="en-US" sz="16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, the prince of demons,” Luk 11:16  while others, to test him, kept seeking from him a sign from heaven. </a:t>
            </a:r>
          </a:p>
          <a:p>
            <a:pPr marR="0" algn="l" rtl="0"/>
            <a:r>
              <a:rPr lang="en-US" sz="16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Luk 11:17  But he, </a:t>
            </a:r>
            <a:r>
              <a:rPr lang="en-US" b="1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knowing their thoughts</a:t>
            </a:r>
            <a:r>
              <a:rPr lang="en-US" sz="16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, said to them, “Every kingdom divided against itself is laid waste, and a divided household falls. Luk 11:18  And if Satan also is divided against himself, how will his kingdom stand? For you say that I cast out demons by </a:t>
            </a:r>
            <a:r>
              <a:rPr lang="en-US" sz="1600" b="0" i="0" u="none" strike="noStrike" baseline="0" dirty="0" err="1">
                <a:latin typeface="Verdana" panose="020B0604030504040204" pitchFamily="34" charset="0"/>
                <a:ea typeface="Verdana" panose="020B0604030504040204" pitchFamily="34" charset="0"/>
              </a:rPr>
              <a:t>Beelzebul</a:t>
            </a:r>
            <a:r>
              <a:rPr lang="en-US" sz="16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. Luk 11:19  And if I cast out demons by </a:t>
            </a:r>
            <a:r>
              <a:rPr lang="en-US" sz="1600" b="0" i="0" u="none" strike="noStrike" baseline="0" dirty="0" err="1">
                <a:latin typeface="Verdana" panose="020B0604030504040204" pitchFamily="34" charset="0"/>
                <a:ea typeface="Verdana" panose="020B0604030504040204" pitchFamily="34" charset="0"/>
              </a:rPr>
              <a:t>Beelzebul</a:t>
            </a:r>
            <a:r>
              <a:rPr lang="en-US" sz="16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, by whom do your sons cast them out? Therefore they will be your judges. Luk 11:20  But if it is by the finger of God that I cast out demons, then the kingdom of God has come upon you. Luk 11:21  When a strong man, fully armed, guards his own palace, his goods are safe; Luk 11:22  but when one stronger than he attacks him and overcomes him, he takes away his armor in which he trusted and divides his spoil. </a:t>
            </a:r>
          </a:p>
          <a:p>
            <a:pPr marR="0" algn="l" rtl="0"/>
            <a:endParaRPr lang="en-US" sz="800" b="0" i="0" u="none" strike="noStrike" baseline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algn="l" rtl="0"/>
            <a:r>
              <a:rPr lang="en-US" sz="16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Luk 11:23  </a:t>
            </a:r>
            <a:r>
              <a:rPr lang="en-US" sz="2000" b="1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Whoever is not with me is against me, and whoever does not gather with me scatters. </a:t>
            </a:r>
          </a:p>
          <a:p>
            <a:pPr marR="0" algn="l" rtl="0"/>
            <a:endParaRPr lang="en-US" sz="800" b="0" i="0" u="none" strike="noStrike" baseline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algn="l" rtl="0"/>
            <a:r>
              <a:rPr lang="en-US" sz="16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Luk 11:24  “When the unclean spirit has gone out of a person, it passes through waterless places seeking rest, and finding none it says, ‘I will return to my house from which I came.’ </a:t>
            </a:r>
          </a:p>
          <a:p>
            <a:pPr marR="0" algn="l" rtl="0"/>
            <a:r>
              <a:rPr lang="en-US" sz="16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Luk 11:25  And when it comes, it finds the house swept and put in order. </a:t>
            </a:r>
          </a:p>
          <a:p>
            <a:pPr marR="0" algn="l" rtl="0"/>
            <a:r>
              <a:rPr lang="en-US" sz="16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Luk 11:26  Then it goes and brings seven other spirits more evil than itself, and they enter and dwell there. And </a:t>
            </a:r>
            <a:r>
              <a:rPr lang="en-US" sz="2000" b="1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last state of that person is worse than the first.” </a:t>
            </a:r>
            <a:endParaRPr lang="en-SG" sz="20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C4EE2A-51B2-187A-52E2-1F511B2A6CF2}"/>
              </a:ext>
            </a:extLst>
          </p:cNvPr>
          <p:cNvSpPr txBox="1"/>
          <p:nvPr/>
        </p:nvSpPr>
        <p:spPr>
          <a:xfrm>
            <a:off x="1351280" y="1642784"/>
            <a:ext cx="980440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11:4, “And lead us not into temptation,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but deliver us from evil”</a:t>
            </a:r>
            <a:endParaRPr kumimoji="0" lang="en-SG" sz="2200" b="1" i="1" u="none" strike="noStrike" kern="1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8929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0DA2302-E594-28BB-F633-6B83013FF22C}"/>
              </a:ext>
            </a:extLst>
          </p:cNvPr>
          <p:cNvSpPr txBox="1"/>
          <p:nvPr/>
        </p:nvSpPr>
        <p:spPr>
          <a:xfrm>
            <a:off x="2138680" y="3834432"/>
            <a:ext cx="7914640" cy="267765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R="0" algn="ctr" rtl="0"/>
            <a:r>
              <a:rPr lang="en-US" sz="2000" b="0" i="1" u="none" strike="noStrike" baseline="0" dirty="0">
                <a:latin typeface="Verdana" panose="020B0604030504040204" pitchFamily="34" charset="0"/>
              </a:rPr>
              <a:t>2Co 2:10  </a:t>
            </a:r>
          </a:p>
          <a:p>
            <a:pPr marR="0" algn="ctr" rtl="0"/>
            <a:r>
              <a:rPr lang="en-US" sz="2400" b="0" i="0" u="none" strike="noStrike" baseline="0" dirty="0">
                <a:latin typeface="Verdana" panose="020B0604030504040204" pitchFamily="34" charset="0"/>
              </a:rPr>
              <a:t>Anyone whom you forgive, I also forgive. Indeed, what I have forgiven, if I have forgiven anything, has been for your sake in the presence of Christ, </a:t>
            </a:r>
          </a:p>
          <a:p>
            <a:pPr marR="0" algn="ctr" rtl="0"/>
            <a:endParaRPr lang="en-US" sz="800" b="0" i="0" u="none" strike="noStrike" baseline="0" dirty="0">
              <a:latin typeface="Verdana" panose="020B0604030504040204" pitchFamily="34" charset="0"/>
            </a:endParaRPr>
          </a:p>
          <a:p>
            <a:pPr marR="0" algn="ctr" rtl="0"/>
            <a:r>
              <a:rPr lang="en-US" sz="2000" b="0" i="1" u="none" strike="noStrike" baseline="0" dirty="0">
                <a:latin typeface="Verdana" panose="020B0604030504040204" pitchFamily="34" charset="0"/>
              </a:rPr>
              <a:t>2Co 2:11  </a:t>
            </a:r>
          </a:p>
          <a:p>
            <a:pPr marR="0" algn="ctr" rtl="0"/>
            <a:r>
              <a:rPr lang="en-US" sz="2400" b="1" i="1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that we would not be </a:t>
            </a:r>
            <a:r>
              <a:rPr lang="en-US" sz="2400" b="1" i="1" u="sng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outwitted by Satan</a:t>
            </a:r>
            <a:r>
              <a:rPr lang="en-US" sz="2400" b="1" i="1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;  for we are not ignorant of his designs. </a:t>
            </a:r>
            <a:endParaRPr lang="en-SG" sz="2400" b="1" i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F64F75-77AB-4653-9964-0D26C735526F}"/>
              </a:ext>
            </a:extLst>
          </p:cNvPr>
          <p:cNvSpPr txBox="1"/>
          <p:nvPr/>
        </p:nvSpPr>
        <p:spPr>
          <a:xfrm>
            <a:off x="2961640" y="444252"/>
            <a:ext cx="6268720" cy="193899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 11:4 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and forgive us our sins,                                  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for we ourselves forgive everyone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who is indebted to us</a:t>
            </a:r>
            <a:endParaRPr lang="en-US" sz="24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And lead us not into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temptation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.”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69B8C2F6-97AD-B7A5-45CC-BB3FF7216E56}"/>
              </a:ext>
            </a:extLst>
          </p:cNvPr>
          <p:cNvSpPr/>
          <p:nvPr/>
        </p:nvSpPr>
        <p:spPr>
          <a:xfrm>
            <a:off x="5847080" y="2496243"/>
            <a:ext cx="497840" cy="75184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B3DCC4-4AEF-1DC6-C51B-B332D6F8C7E1}"/>
              </a:ext>
            </a:extLst>
          </p:cNvPr>
          <p:cNvSpPr txBox="1"/>
          <p:nvPr/>
        </p:nvSpPr>
        <p:spPr>
          <a:xfrm>
            <a:off x="10022840" y="2745392"/>
            <a:ext cx="2057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b="1" i="1" dirty="0">
                <a:solidFill>
                  <a:srgbClr val="0000FF"/>
                </a:solidFill>
              </a:rPr>
              <a:t>The consequence of not forgiving in God’s Church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4DC8AB80-86CD-4976-1ADF-D976AD5FBE74}"/>
              </a:ext>
            </a:extLst>
          </p:cNvPr>
          <p:cNvSpPr/>
          <p:nvPr/>
        </p:nvSpPr>
        <p:spPr>
          <a:xfrm rot="2054907">
            <a:off x="8650538" y="2588312"/>
            <a:ext cx="1762888" cy="40076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0C8AD02-AE87-8865-0961-835957F20672}"/>
              </a:ext>
            </a:extLst>
          </p:cNvPr>
          <p:cNvSpPr/>
          <p:nvPr/>
        </p:nvSpPr>
        <p:spPr>
          <a:xfrm rot="19605287">
            <a:off x="9156149" y="5044812"/>
            <a:ext cx="1753517" cy="432936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CEC8EB-3EA0-EBA9-B473-2B151B2B2172}"/>
              </a:ext>
            </a:extLst>
          </p:cNvPr>
          <p:cNvSpPr txBox="1"/>
          <p:nvPr/>
        </p:nvSpPr>
        <p:spPr>
          <a:xfrm>
            <a:off x="3630924" y="3379085"/>
            <a:ext cx="505968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SG" sz="2400" dirty="0">
                <a:latin typeface="Arial Black" panose="020B0A04020102020204" pitchFamily="34" charset="0"/>
              </a:rPr>
              <a:t>Temptation of NOT Forgiving</a:t>
            </a:r>
          </a:p>
        </p:txBody>
      </p:sp>
    </p:spTree>
    <p:extLst>
      <p:ext uri="{BB962C8B-B14F-4D97-AF65-F5344CB8AC3E}">
        <p14:creationId xmlns:p14="http://schemas.microsoft.com/office/powerpoint/2010/main" val="17054193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2DB558-5BC6-D1E8-467B-B1A80CA82389}"/>
              </a:ext>
            </a:extLst>
          </p:cNvPr>
          <p:cNvSpPr txBox="1"/>
          <p:nvPr/>
        </p:nvSpPr>
        <p:spPr>
          <a:xfrm>
            <a:off x="436880" y="1112401"/>
            <a:ext cx="107594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kumimoji="0" lang="en-SG" sz="2200" b="1" i="0" u="none" strike="noStrike" kern="1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One General Principle in Praying for Protection   11:14-26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       </a:t>
            </a:r>
            <a:endParaRPr kumimoji="0" lang="en-SG" sz="2200" b="1" i="0" u="none" strike="noStrike" kern="1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98B4F5-8300-8E1B-F8C6-34DBE283C4DA}"/>
              </a:ext>
            </a:extLst>
          </p:cNvPr>
          <p:cNvSpPr txBox="1"/>
          <p:nvPr/>
        </p:nvSpPr>
        <p:spPr>
          <a:xfrm>
            <a:off x="294640" y="1939519"/>
            <a:ext cx="11684000" cy="4739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Luk 11:14  Now he was casting out a demon that was mute. When the demon had gone out, the mute man spoke, and the people marveled. Luk 11:15  But some of them said,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“He casts out demons by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Beelzebul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, the prince of demons,” Luk 11:16  while others, to test him, kept seeking from him a sign from heaven.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 11:17  But he,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knowing their thoughts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, said to them, “Every kingdom divided against itself is laid waste, and a divided household falls. Luk 11:18  And if Satan also is divided against himself, how will his kingdom stand? For you say that I cast out demons by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Beelzebul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. Luk 11:19  And if I cast out demons by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Beelzebul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, by whom do your sons cast them out? Therefore they will be your judges. Luk 11:20  But if it is by the finger of God that I cast out demons, then the kingdom of God has come upon you. Luk 11:21  When a strong man, fully armed, guards his own palace, his goods are safe; Luk 11:22  but when one stronger than he attacks him and overcomes him, he takes away his armor in which he trusted and divides his spoil.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 11:23 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Whoever is not with me is against me, and whoever does not gather with me scatters.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 11:24  “When the unclean spirit has gone out of a person, it passes through waterless places seeking rest, and finding none it says, ‘I will return to my house from which I came.’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 11:25  And when it comes, it finds the house swept and put in order.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 11:26  Then it goes and brings seven other spirits more evil than itself, and they enter and dwell there. And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highlight>
                  <a:srgbClr val="FFFF00"/>
                </a:highligh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the last state of that person is worse than the first.” </a:t>
            </a:r>
            <a:endParaRPr kumimoji="0" lang="en-SG" sz="2000" b="1" i="0" u="none" strike="noStrike" kern="120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C4EE2A-51B2-187A-52E2-1F511B2A6CF2}"/>
              </a:ext>
            </a:extLst>
          </p:cNvPr>
          <p:cNvSpPr txBox="1"/>
          <p:nvPr/>
        </p:nvSpPr>
        <p:spPr>
          <a:xfrm>
            <a:off x="1173480" y="1539409"/>
            <a:ext cx="980440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11:4, “And lead us not into temptation,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but deliver us from evil”</a:t>
            </a:r>
            <a:endParaRPr kumimoji="0" lang="en-SG" sz="2200" b="1" i="1" u="none" strike="noStrike" kern="1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E6B0E94-E079-CBC6-2452-4748CA36AF28}"/>
              </a:ext>
            </a:extLst>
          </p:cNvPr>
          <p:cNvSpPr/>
          <p:nvPr/>
        </p:nvSpPr>
        <p:spPr>
          <a:xfrm>
            <a:off x="172720" y="4038600"/>
            <a:ext cx="11805920" cy="1676400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39E39D-90CE-D7FD-DB79-EB50AB0C22CD}"/>
              </a:ext>
            </a:extLst>
          </p:cNvPr>
          <p:cNvSpPr txBox="1"/>
          <p:nvPr/>
        </p:nvSpPr>
        <p:spPr>
          <a:xfrm>
            <a:off x="436880" y="-133883"/>
            <a:ext cx="8666480" cy="1256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200" b="1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 Aspects of </a:t>
            </a:r>
            <a:r>
              <a:rPr kumimoji="0" lang="en-SG" sz="2200" b="1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kumimoji="0" lang="x-none" sz="2200" b="1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rayer </a:t>
            </a:r>
            <a:r>
              <a:rPr kumimoji="0" lang="en-SG" sz="2200" b="1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 Luke </a:t>
            </a:r>
            <a:r>
              <a:rPr kumimoji="0" lang="x-none" sz="2200" b="1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11</a:t>
            </a:r>
            <a:r>
              <a:rPr kumimoji="0" lang="en-SG" sz="2200" b="1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:1-28</a:t>
            </a:r>
            <a:endParaRPr kumimoji="0" lang="en-SG" sz="2200" b="1" i="0" u="sng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1" i="0" u="none" strike="noStrike" kern="1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  5 Key Principles in Guiding Prayer Content           11:1-4                                                                   2.  One Specific Principle in Praying for Needs           11:5-13</a:t>
            </a:r>
          </a:p>
        </p:txBody>
      </p:sp>
    </p:spTree>
    <p:extLst>
      <p:ext uri="{BB962C8B-B14F-4D97-AF65-F5344CB8AC3E}">
        <p14:creationId xmlns:p14="http://schemas.microsoft.com/office/powerpoint/2010/main" val="5129244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8C7DC0-9B7A-3142-0AB6-A5D689DB1A57}"/>
              </a:ext>
            </a:extLst>
          </p:cNvPr>
          <p:cNvSpPr txBox="1"/>
          <p:nvPr/>
        </p:nvSpPr>
        <p:spPr>
          <a:xfrm>
            <a:off x="2367279" y="710456"/>
            <a:ext cx="8036560" cy="507831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R="0" algn="ctr" rtl="0"/>
            <a:r>
              <a:rPr lang="en-US" sz="2000" b="1" i="0" u="none" strike="noStrike" baseline="0" dirty="0">
                <a:latin typeface="Verdana" panose="020B0604030504040204" pitchFamily="34" charset="0"/>
              </a:rPr>
              <a:t>Luke 11:27  </a:t>
            </a:r>
          </a:p>
          <a:p>
            <a:pPr marR="0" algn="ctr" rtl="0"/>
            <a:endParaRPr lang="en-US" sz="800" b="1" i="0" u="none" strike="noStrike" baseline="0" dirty="0">
              <a:latin typeface="Verdana" panose="020B0604030504040204" pitchFamily="34" charset="0"/>
            </a:endParaRPr>
          </a:p>
          <a:p>
            <a:pPr marR="0" algn="ctr" rtl="0"/>
            <a:r>
              <a:rPr lang="en-US" sz="2800" b="0" i="0" u="none" strike="noStrike" baseline="0" dirty="0">
                <a:latin typeface="Verdana" panose="020B0604030504040204" pitchFamily="34" charset="0"/>
              </a:rPr>
              <a:t>As he said these things, a woman in the crowd raised her voice and said to him, </a:t>
            </a:r>
            <a:r>
              <a:rPr lang="en-US" sz="28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“Blessed is the womb that bore you,                  and the breasts at which you nursed!”</a:t>
            </a:r>
          </a:p>
          <a:p>
            <a:pPr marR="0" algn="ctr" rtl="0"/>
            <a:r>
              <a:rPr lang="en-US" sz="28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endParaRPr lang="en-US" sz="800" b="0" i="0" u="none" strike="noStrike" baseline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algn="ctr" rtl="0"/>
            <a:r>
              <a:rPr lang="en-US" sz="2000" b="1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Luke 11:28  </a:t>
            </a:r>
          </a:p>
          <a:p>
            <a:pPr marR="0" algn="ctr" rtl="0"/>
            <a:endParaRPr lang="en-US" sz="800" b="1" i="0" u="none" strike="noStrike" baseline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algn="ctr" rtl="0"/>
            <a:r>
              <a:rPr lang="en-US" sz="2800" b="0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But he said, </a:t>
            </a:r>
          </a:p>
          <a:p>
            <a:pPr marR="0" algn="ctr" rtl="0"/>
            <a:r>
              <a:rPr lang="en-US" sz="2800" b="1" i="1" u="none" strike="noStrike" baseline="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“Blessed rather are those </a:t>
            </a:r>
          </a:p>
          <a:p>
            <a:pPr marR="0" algn="ctr" rtl="0"/>
            <a:r>
              <a:rPr lang="en-US" sz="2800" b="1" i="1" u="none" strike="noStrike" baseline="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who</a:t>
            </a:r>
            <a:r>
              <a:rPr lang="en-US" sz="2800" b="1" i="1" u="none" strike="noStrike" baseline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b="1" i="1" u="sng" strike="noStrike" baseline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HEAR</a:t>
            </a:r>
            <a:r>
              <a:rPr lang="en-US" sz="2800" b="1" i="1" u="none" strike="noStrike" baseline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800" b="1" i="1" u="none" strike="noStrike" baseline="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word of God </a:t>
            </a:r>
          </a:p>
          <a:p>
            <a:pPr marR="0" algn="ctr" rtl="0"/>
            <a:r>
              <a:rPr lang="en-US" sz="2800" b="1" i="1" u="none" strike="noStrike" baseline="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and</a:t>
            </a:r>
            <a:r>
              <a:rPr lang="en-US" sz="2800" b="1" i="1" u="none" strike="noStrike" baseline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b="1" i="1" u="sng" strike="noStrike" baseline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KEEP</a:t>
            </a:r>
            <a:r>
              <a:rPr lang="en-US" sz="2800" b="1" i="1" strike="noStrike" baseline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800" b="1" i="1" strike="noStrike" baseline="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it!</a:t>
            </a:r>
            <a:r>
              <a:rPr lang="en-US" sz="2800" b="1" i="1" u="none" strike="noStrike" baseline="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” </a:t>
            </a:r>
            <a:endParaRPr lang="en-SG" sz="2800" b="1" i="1" dirty="0">
              <a:solidFill>
                <a:srgbClr val="C0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C8A5FE-ABAE-A84E-6E1A-177172074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717" y="3850245"/>
            <a:ext cx="2397125" cy="25381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82B716-BFFE-58FC-CFD9-EF5445016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7850" y="4114483"/>
            <a:ext cx="272415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2191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00CFD9F-ACAC-7751-8BFC-02E845A113A9}"/>
              </a:ext>
            </a:extLst>
          </p:cNvPr>
          <p:cNvSpPr txBox="1"/>
          <p:nvPr/>
        </p:nvSpPr>
        <p:spPr>
          <a:xfrm>
            <a:off x="477520" y="309751"/>
            <a:ext cx="11236960" cy="603242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SG" sz="3200" b="1" u="sng" dirty="0"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SUMMARY</a:t>
            </a:r>
          </a:p>
          <a:p>
            <a:pPr algn="ctr"/>
            <a:endParaRPr lang="en-SG" sz="800" b="1" u="sng" dirty="0"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SG" sz="3200" dirty="0"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Prayer is exercising of our </a:t>
            </a:r>
            <a:r>
              <a:rPr lang="en-SG" sz="32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faith in submitting to and depending on who God is in His Person</a:t>
            </a:r>
            <a:r>
              <a:rPr lang="en-SG" sz="3200" dirty="0"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, who has His own sovereign Plan and Purpose. </a:t>
            </a:r>
          </a:p>
          <a:p>
            <a:endParaRPr lang="en-SG" sz="900" dirty="0"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endParaRPr lang="en-SG" sz="900" dirty="0"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SG" sz="3200" dirty="0"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Prayer is </a:t>
            </a:r>
            <a:r>
              <a:rPr lang="en-SG" sz="32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a challenge to our willingness to know God as a Person</a:t>
            </a:r>
            <a:r>
              <a:rPr lang="en-SG" sz="3200" dirty="0"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 especially through His word and thus to obey Him.</a:t>
            </a:r>
          </a:p>
          <a:p>
            <a:endParaRPr lang="en-SG" sz="800" dirty="0"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endParaRPr lang="en-SG" sz="800" dirty="0"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endParaRPr lang="en-SG" sz="800" dirty="0"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SG" sz="3200" dirty="0"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Prayer is not just a seeking of our needs,                              let alone our wants. It is about </a:t>
            </a:r>
            <a:r>
              <a:rPr lang="en-SG" sz="32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seeking God Himself.</a:t>
            </a:r>
          </a:p>
          <a:p>
            <a:endParaRPr lang="en-SG" sz="800" u="sng" dirty="0">
              <a:solidFill>
                <a:srgbClr val="0000FF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endParaRPr lang="en-SG" sz="800" u="sng" dirty="0">
              <a:solidFill>
                <a:srgbClr val="0000FF"/>
              </a:solidFill>
              <a:effectLst/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SG" sz="3200" dirty="0"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The </a:t>
            </a:r>
            <a:r>
              <a:rPr lang="en-SG" sz="32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true disciple who learn to pray will always learn to receive </a:t>
            </a:r>
            <a:r>
              <a:rPr lang="en-SG" sz="3200" u="sng">
                <a:solidFill>
                  <a:srgbClr val="0000FF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and obey </a:t>
            </a:r>
            <a:r>
              <a:rPr lang="en-SG" sz="32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God’s Word</a:t>
            </a:r>
            <a:r>
              <a:rPr lang="en-SG" sz="3200" dirty="0"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”. </a:t>
            </a:r>
            <a:endParaRPr lang="en-SG" sz="3200" dirty="0"/>
          </a:p>
        </p:txBody>
      </p:sp>
    </p:spTree>
    <p:extLst>
      <p:ext uri="{BB962C8B-B14F-4D97-AF65-F5344CB8AC3E}">
        <p14:creationId xmlns:p14="http://schemas.microsoft.com/office/powerpoint/2010/main" val="935529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1066</TotalTime>
  <Words>4402</Words>
  <Application>Microsoft Office PowerPoint</Application>
  <PresentationFormat>Widescreen</PresentationFormat>
  <Paragraphs>805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Arial</vt:lpstr>
      <vt:lpstr>Arial Black</vt:lpstr>
      <vt:lpstr>Calibri</vt:lpstr>
      <vt:lpstr>Calibri Light</vt:lpstr>
      <vt:lpstr>Consolas</vt:lpstr>
      <vt:lpstr>Franklin Gothic Demi</vt:lpstr>
      <vt:lpstr>Verdana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Yap WK</dc:creator>
  <cp:lastModifiedBy>Yap David</cp:lastModifiedBy>
  <cp:revision>60</cp:revision>
  <dcterms:created xsi:type="dcterms:W3CDTF">2024-01-10T01:22:28Z</dcterms:created>
  <dcterms:modified xsi:type="dcterms:W3CDTF">2024-02-18T08:15:57Z</dcterms:modified>
</cp:coreProperties>
</file>