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3" r:id="rId3"/>
    <p:sldId id="256" r:id="rId4"/>
    <p:sldId id="269" r:id="rId5"/>
    <p:sldId id="265" r:id="rId6"/>
    <p:sldId id="262" r:id="rId7"/>
    <p:sldId id="258" r:id="rId8"/>
    <p:sldId id="266" r:id="rId9"/>
    <p:sldId id="270" r:id="rId10"/>
    <p:sldId id="271" r:id="rId11"/>
    <p:sldId id="267" r:id="rId12"/>
    <p:sldId id="260" r:id="rId13"/>
    <p:sldId id="268" r:id="rId14"/>
    <p:sldId id="264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FF0000"/>
    <a:srgbClr val="A50021"/>
    <a:srgbClr val="CC0000"/>
    <a:srgbClr val="000099"/>
    <a:srgbClr val="000066"/>
    <a:srgbClr val="3333FF"/>
    <a:srgbClr val="006600"/>
    <a:srgbClr val="6633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6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60647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585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82854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37791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50288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4649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93696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52933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7111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54197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583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9C634-04AF-4D34-BF3B-2319D3AF338F}" type="datetimeFigureOut">
              <a:rPr lang="en-SG" smtClean="0"/>
              <a:t>3/2/2024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59564-44FD-4600-B1BF-A18083CC0CB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2706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CED61D-7ACC-73A0-9DA4-3B3DA7A6F578}"/>
              </a:ext>
            </a:extLst>
          </p:cNvPr>
          <p:cNvSpPr txBox="1"/>
          <p:nvPr/>
        </p:nvSpPr>
        <p:spPr>
          <a:xfrm>
            <a:off x="360000" y="360000"/>
            <a:ext cx="8460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800" i="0" dirty="0">
                <a:solidFill>
                  <a:srgbClr val="993300"/>
                </a:solidFill>
                <a:effectLst/>
                <a:latin typeface="Copperplate Gothic Bold" panose="020E0705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 10:1-24</a:t>
            </a:r>
          </a:p>
          <a:p>
            <a:pPr algn="ctr" rtl="0"/>
            <a:endParaRPr lang="en-US" sz="1600" i="0" dirty="0">
              <a:solidFill>
                <a:srgbClr val="222222"/>
              </a:solidFill>
              <a:effectLst/>
              <a:latin typeface="Copperplate Gothic Bold" panose="020E07050202060204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rtl="0"/>
            <a:r>
              <a:rPr lang="en-US" sz="2800" i="0" dirty="0">
                <a:solidFill>
                  <a:srgbClr val="663300"/>
                </a:solidFill>
                <a:effectLst/>
                <a:latin typeface="Copperplate Gothic Bold" panose="020E0705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Preached and Received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579B3E-0A66-5EF6-DAD2-1F635317C88A}"/>
              </a:ext>
            </a:extLst>
          </p:cNvPr>
          <p:cNvCxnSpPr/>
          <p:nvPr/>
        </p:nvCxnSpPr>
        <p:spPr>
          <a:xfrm>
            <a:off x="540000" y="648000"/>
            <a:ext cx="252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6D224E-C8D8-1B03-2E03-08CBEBD7C3E2}"/>
              </a:ext>
            </a:extLst>
          </p:cNvPr>
          <p:cNvCxnSpPr/>
          <p:nvPr/>
        </p:nvCxnSpPr>
        <p:spPr>
          <a:xfrm>
            <a:off x="6084000" y="648000"/>
            <a:ext cx="252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0F6370A-5109-F292-B178-DC9DE045DC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36" r="23587" b="6999"/>
          <a:stretch/>
        </p:blipFill>
        <p:spPr>
          <a:xfrm>
            <a:off x="2267364" y="1900580"/>
            <a:ext cx="4609271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7614326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C70A7B-4E5E-AE70-4CB2-E13CD071B3A5}"/>
              </a:ext>
            </a:extLst>
          </p:cNvPr>
          <p:cNvSpPr txBox="1"/>
          <p:nvPr/>
        </p:nvSpPr>
        <p:spPr>
          <a:xfrm>
            <a:off x="360000" y="1260000"/>
            <a:ext cx="85680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0000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The message of God's kingdom </a:t>
            </a:r>
          </a:p>
          <a:p>
            <a:pPr algn="ctr" defTabSz="180000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must be preached and received</a:t>
            </a:r>
          </a:p>
          <a:p>
            <a:pPr algn="ctr" defTabSz="180000" rtl="0"/>
            <a:endParaRPr lang="en-US" sz="2400" b="0" i="0" dirty="0">
              <a:solidFill>
                <a:srgbClr val="222222"/>
              </a:solidFill>
              <a:effectLst/>
              <a:latin typeface="Eras Demi ITC" panose="020B0805030504020804" pitchFamily="34" charset="0"/>
            </a:endParaRPr>
          </a:p>
          <a:p>
            <a:pPr algn="l" defTabSz="180000" rtl="0"/>
            <a:r>
              <a:rPr lang="en-US" sz="2400" b="0" i="0" dirty="0">
                <a:solidFill>
                  <a:srgbClr val="000066"/>
                </a:solidFill>
                <a:effectLst/>
                <a:latin typeface="Berlin Sans FB" panose="020E0602020502020306" pitchFamily="34" charset="0"/>
              </a:rPr>
              <a:t>1.		Jesus instructed the seventy two as he sent them out </a:t>
            </a:r>
            <a:r>
              <a:rPr lang="en-US" sz="2000" b="0" i="0" dirty="0">
                <a:solidFill>
                  <a:srgbClr val="000066"/>
                </a:solidFill>
                <a:effectLst/>
                <a:latin typeface="Berlin Sans FB" panose="020E0602020502020306" pitchFamily="34" charset="0"/>
              </a:rPr>
              <a:t>(10:1-12)</a:t>
            </a:r>
          </a:p>
          <a:p>
            <a:pPr algn="l" defTabSz="180000" rtl="0"/>
            <a:endParaRPr lang="en-US" sz="1600" b="0" i="0" dirty="0">
              <a:solidFill>
                <a:srgbClr val="000066"/>
              </a:solidFill>
              <a:effectLst/>
              <a:latin typeface="Eras Demi ITC" panose="020B0805030504020804" pitchFamily="34" charset="0"/>
            </a:endParaRPr>
          </a:p>
          <a:p>
            <a:pPr defTabSz="180000"/>
            <a:r>
              <a:rPr lang="en-US" sz="2400" b="0" i="0" dirty="0">
                <a:solidFill>
                  <a:srgbClr val="000066"/>
                </a:solidFill>
                <a:effectLst/>
                <a:latin typeface="Berlin Sans FB" panose="020E0602020502020306" pitchFamily="34" charset="0"/>
              </a:rPr>
              <a:t>			Those who reject will face severe judgement </a:t>
            </a:r>
            <a:r>
              <a:rPr lang="en-US" sz="2000" b="0" i="0" dirty="0">
                <a:solidFill>
                  <a:srgbClr val="000066"/>
                </a:solidFill>
                <a:effectLst/>
                <a:latin typeface="Berlin Sans FB" panose="020E0602020502020306" pitchFamily="34" charset="0"/>
              </a:rPr>
              <a:t>(10:12-16)</a:t>
            </a:r>
          </a:p>
          <a:p>
            <a:pPr algn="l" defTabSz="180000" rtl="0"/>
            <a:endParaRPr lang="en-US" sz="2400" b="0" i="0" dirty="0">
              <a:solidFill>
                <a:srgbClr val="222222"/>
              </a:solidFill>
              <a:effectLst/>
              <a:latin typeface="Eras Demi ITC" panose="020B0805030504020804" pitchFamily="34" charset="0"/>
            </a:endParaRPr>
          </a:p>
          <a:p>
            <a:pPr algn="l" defTabSz="180000" rtl="0"/>
            <a:r>
              <a:rPr lang="en-US" sz="2400" b="0" i="0" dirty="0">
                <a:solidFill>
                  <a:srgbClr val="A50021"/>
                </a:solidFill>
                <a:effectLst/>
                <a:latin typeface="Berlin Sans FB" panose="020E0602020502020306" pitchFamily="34" charset="0"/>
              </a:rPr>
              <a:t>2.	Jesus rejoiced with the seventy two when they returned </a:t>
            </a:r>
            <a:r>
              <a:rPr lang="en-US" sz="2000" b="0" i="0" dirty="0">
                <a:solidFill>
                  <a:srgbClr val="A50021"/>
                </a:solidFill>
                <a:effectLst/>
                <a:latin typeface="Berlin Sans FB" panose="020E0602020502020306" pitchFamily="34" charset="0"/>
              </a:rPr>
              <a:t>(10:17-20)</a:t>
            </a:r>
          </a:p>
          <a:p>
            <a:pPr algn="l" defTabSz="180000" rtl="0"/>
            <a:endParaRPr lang="en-US" sz="1600" b="0" i="0" dirty="0">
              <a:solidFill>
                <a:srgbClr val="A50021"/>
              </a:solidFill>
              <a:effectLst/>
              <a:latin typeface="Eras Demi ITC" panose="020B0805030504020804" pitchFamily="34" charset="0"/>
            </a:endParaRPr>
          </a:p>
          <a:p>
            <a:pPr algn="l" defTabSz="180000" rtl="0"/>
            <a:r>
              <a:rPr lang="en-US" sz="2400" b="0" i="0" dirty="0">
                <a:solidFill>
                  <a:srgbClr val="A50021"/>
                </a:solidFill>
                <a:effectLst/>
                <a:latin typeface="Berlin Sans FB" panose="020E0602020502020306" pitchFamily="34" charset="0"/>
              </a:rPr>
              <a:t>			Those who accept are greatly blessed </a:t>
            </a:r>
            <a:r>
              <a:rPr lang="en-US" sz="2000" b="0" i="0" dirty="0">
                <a:solidFill>
                  <a:srgbClr val="A50021"/>
                </a:solidFill>
                <a:effectLst/>
                <a:latin typeface="Berlin Sans FB" panose="020E0602020502020306" pitchFamily="34" charset="0"/>
              </a:rPr>
              <a:t>(10:21-24)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C4B5B-C6D1-3647-73EB-0B17D729EA63}"/>
              </a:ext>
            </a:extLst>
          </p:cNvPr>
          <p:cNvSpPr txBox="1"/>
          <p:nvPr/>
        </p:nvSpPr>
        <p:spPr>
          <a:xfrm>
            <a:off x="360000" y="360000"/>
            <a:ext cx="846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000" b="1" i="0" dirty="0">
                <a:solidFill>
                  <a:srgbClr val="99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 10:1-24</a:t>
            </a:r>
          </a:p>
          <a:p>
            <a:pPr algn="ctr" rtl="0"/>
            <a:r>
              <a:rPr lang="en-US" sz="2000" b="1" i="0" dirty="0">
                <a:solidFill>
                  <a:srgbClr val="66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Preached and Received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C2DB93-230B-1973-2415-AFF4AAB0AC08}"/>
              </a:ext>
            </a:extLst>
          </p:cNvPr>
          <p:cNvCxnSpPr/>
          <p:nvPr/>
        </p:nvCxnSpPr>
        <p:spPr>
          <a:xfrm>
            <a:off x="540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DCAC8E-84D5-8C07-C10C-60E4DCD503CB}"/>
              </a:ext>
            </a:extLst>
          </p:cNvPr>
          <p:cNvCxnSpPr/>
          <p:nvPr/>
        </p:nvCxnSpPr>
        <p:spPr>
          <a:xfrm>
            <a:off x="5724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6822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8C85C8-3599-A7A8-2307-0ECE874A93EB}"/>
              </a:ext>
            </a:extLst>
          </p:cNvPr>
          <p:cNvSpPr txBox="1"/>
          <p:nvPr/>
        </p:nvSpPr>
        <p:spPr>
          <a:xfrm>
            <a:off x="360000" y="360000"/>
            <a:ext cx="84600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80000"/>
            <a:r>
              <a:rPr lang="en-US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Luke 10</a:t>
            </a:r>
          </a:p>
          <a:p>
            <a:pPr algn="l" defTabSz="180000"/>
            <a:r>
              <a:rPr lang="en-US" b="1" baseline="30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After this the Lord appointed seventy-two others and sent them on ahead of him,</a:t>
            </a:r>
          </a:p>
          <a:p>
            <a:pPr algn="l" defTabSz="180000"/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		two by two, into every town and place where he himself was about to go.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2 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he said to them, 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en-US" b="1" i="0" dirty="0">
                <a:solidFill>
                  <a:srgbClr val="CC00CC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harvest is plentiful, but the laborers are few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 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Therefore </a:t>
            </a:r>
            <a:r>
              <a:rPr lang="en-US" b="1" i="0" dirty="0">
                <a:solidFill>
                  <a:srgbClr val="CC00CC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pray earnestly to the Lord 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of the harvest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send out laborers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into his harvest. 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3 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Go your way; behold,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am sending you out 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as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lambs in the midst of wolves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812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8C85C8-3599-A7A8-2307-0ECE874A93EB}"/>
              </a:ext>
            </a:extLst>
          </p:cNvPr>
          <p:cNvSpPr txBox="1"/>
          <p:nvPr/>
        </p:nvSpPr>
        <p:spPr>
          <a:xfrm>
            <a:off x="360000" y="360000"/>
            <a:ext cx="8460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80000"/>
            <a:r>
              <a:rPr lang="en-US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Luke 10</a:t>
            </a:r>
          </a:p>
          <a:p>
            <a:pPr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4 		</a:t>
            </a:r>
            <a:r>
              <a:rPr lang="en-US" b="1" i="0" dirty="0">
                <a:solidFill>
                  <a:srgbClr val="CC00CC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Carry no moneybag, no knapsack, no sandals, and greet no one on the road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.”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5 		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Whatever house you enter,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first say, ‘Peace be to this house!’ 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6 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if a son of peace is there, your peace will rest upon him.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But if not, it will return to you. 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7 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remain in the same house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eating and drinking what they provide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for the laborer deserves his wages.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 not go from house to house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 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8 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Whenever you enter a town and they receive you, eat what is set before you.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9 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Heal the sick in it and say to them, ‘The kingdom of God has come near to you.’ 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10 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But whenever you enter a town and they do not receive you,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go into its streets and say, 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11 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‘Even the dust of your town that clings to our feet we wipe off against you.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Nevertheless know this, that the kingdom of God has come near.’ 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12 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 tell you, it will be more bearable on that day for Sodom than for that town.”</a:t>
            </a:r>
          </a:p>
        </p:txBody>
      </p:sp>
    </p:spTree>
    <p:extLst>
      <p:ext uri="{BB962C8B-B14F-4D97-AF65-F5344CB8AC3E}">
        <p14:creationId xmlns:p14="http://schemas.microsoft.com/office/powerpoint/2010/main" val="197806212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C70A7B-4E5E-AE70-4CB2-E13CD071B3A5}"/>
              </a:ext>
            </a:extLst>
          </p:cNvPr>
          <p:cNvSpPr txBox="1"/>
          <p:nvPr/>
        </p:nvSpPr>
        <p:spPr>
          <a:xfrm>
            <a:off x="360000" y="1108445"/>
            <a:ext cx="846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The message of God's kingdom </a:t>
            </a:r>
          </a:p>
          <a:p>
            <a:pPr algn="ctr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must be preached and received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C4B5B-C6D1-3647-73EB-0B17D729EA63}"/>
              </a:ext>
            </a:extLst>
          </p:cNvPr>
          <p:cNvSpPr txBox="1"/>
          <p:nvPr/>
        </p:nvSpPr>
        <p:spPr>
          <a:xfrm>
            <a:off x="360000" y="360000"/>
            <a:ext cx="846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000" b="1" i="0" dirty="0">
                <a:solidFill>
                  <a:srgbClr val="99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 10:1-24</a:t>
            </a:r>
          </a:p>
          <a:p>
            <a:pPr algn="ctr" rtl="0"/>
            <a:r>
              <a:rPr lang="en-US" sz="2000" b="1" i="0" dirty="0">
                <a:solidFill>
                  <a:srgbClr val="66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Preached and Received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C2DB93-230B-1973-2415-AFF4AAB0AC08}"/>
              </a:ext>
            </a:extLst>
          </p:cNvPr>
          <p:cNvCxnSpPr/>
          <p:nvPr/>
        </p:nvCxnSpPr>
        <p:spPr>
          <a:xfrm>
            <a:off x="540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DCAC8E-84D5-8C07-C10C-60E4DCD503CB}"/>
              </a:ext>
            </a:extLst>
          </p:cNvPr>
          <p:cNvCxnSpPr/>
          <p:nvPr/>
        </p:nvCxnSpPr>
        <p:spPr>
          <a:xfrm>
            <a:off x="5724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93373F2-3040-309F-9962-95935FD2349E}"/>
              </a:ext>
            </a:extLst>
          </p:cNvPr>
          <p:cNvSpPr txBox="1"/>
          <p:nvPr/>
        </p:nvSpPr>
        <p:spPr>
          <a:xfrm>
            <a:off x="540000" y="1980000"/>
            <a:ext cx="39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80000" rtl="0"/>
            <a:r>
              <a:rPr lang="en-US" sz="2400" b="0" i="0" dirty="0">
                <a:solidFill>
                  <a:srgbClr val="3333FF"/>
                </a:solidFill>
                <a:effectLst/>
                <a:latin typeface="Eras Bold ITC" panose="020B0907030504020204" pitchFamily="34" charset="0"/>
              </a:rPr>
              <a:t>Stay focused </a:t>
            </a:r>
            <a:r>
              <a:rPr lang="en-US" sz="2400" b="0" i="0" dirty="0">
                <a:solidFill>
                  <a:srgbClr val="3333FF"/>
                </a:solidFill>
                <a:effectLst/>
                <a:latin typeface="Eras Demi ITC" panose="020B0805030504020804" pitchFamily="34" charset="0"/>
              </a:rPr>
              <a:t>on what </a:t>
            </a:r>
          </a:p>
          <a:p>
            <a:pPr algn="l" defTabSz="180000" rtl="0"/>
            <a:r>
              <a:rPr lang="en-US" sz="2400" b="0" i="0" dirty="0">
                <a:solidFill>
                  <a:srgbClr val="3333FF"/>
                </a:solidFill>
                <a:effectLst/>
                <a:latin typeface="Eras Demi ITC" panose="020B0805030504020804" pitchFamily="34" charset="0"/>
              </a:rPr>
              <a:t>God would have us do, </a:t>
            </a:r>
          </a:p>
          <a:p>
            <a:pPr algn="l" defTabSz="180000" rtl="0"/>
            <a:r>
              <a:rPr lang="en-US" sz="2400" b="0" i="0" dirty="0">
                <a:solidFill>
                  <a:srgbClr val="3333FF"/>
                </a:solidFill>
                <a:effectLst/>
                <a:latin typeface="Eras Demi ITC" panose="020B0805030504020804" pitchFamily="34" charset="0"/>
              </a:rPr>
              <a:t>			not what we prefer</a:t>
            </a:r>
          </a:p>
          <a:p>
            <a:pPr algn="l" defTabSz="180000" rtl="0"/>
            <a:r>
              <a:rPr lang="en-US" sz="2400" dirty="0">
                <a:solidFill>
                  <a:srgbClr val="3333FF"/>
                </a:solidFill>
                <a:latin typeface="Eras Demi ITC" panose="020B0805030504020804" pitchFamily="34" charset="0"/>
              </a:rPr>
              <a:t>	(He’ll protect &amp; provide)</a:t>
            </a:r>
            <a:endParaRPr lang="en-US" sz="2400" b="0" i="0" dirty="0">
              <a:solidFill>
                <a:srgbClr val="3333FF"/>
              </a:solidFill>
              <a:effectLst/>
              <a:latin typeface="Eras Demi ITC" panose="020B0805030504020804" pitchFamily="34" charset="0"/>
            </a:endParaRP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B4362DA5-0809-ADDA-87D8-392DC65D5EFF}"/>
              </a:ext>
            </a:extLst>
          </p:cNvPr>
          <p:cNvSpPr/>
          <p:nvPr/>
        </p:nvSpPr>
        <p:spPr>
          <a:xfrm rot="16200000" flipH="1">
            <a:off x="1548000" y="1406176"/>
            <a:ext cx="432000" cy="432000"/>
          </a:xfrm>
          <a:prstGeom prst="bentArrow">
            <a:avLst>
              <a:gd name="adj1" fmla="val 32717"/>
              <a:gd name="adj2" fmla="val 37127"/>
              <a:gd name="adj3" fmla="val 30512"/>
              <a:gd name="adj4" fmla="val 32726"/>
            </a:avLst>
          </a:prstGeom>
          <a:solidFill>
            <a:srgbClr val="99FF99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3F8229-F73A-6B44-771B-D2E1343157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97"/>
          <a:stretch/>
        </p:blipFill>
        <p:spPr>
          <a:xfrm>
            <a:off x="4821486" y="2072994"/>
            <a:ext cx="2250942" cy="12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115807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8C85C8-3599-A7A8-2307-0ECE874A93EB}"/>
              </a:ext>
            </a:extLst>
          </p:cNvPr>
          <p:cNvSpPr txBox="1"/>
          <p:nvPr/>
        </p:nvSpPr>
        <p:spPr>
          <a:xfrm>
            <a:off x="360000" y="360000"/>
            <a:ext cx="8460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80000"/>
            <a:r>
              <a:rPr lang="en-US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Luke 10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5 		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Whatever house you enter, first say, ‘Peace be to this house!’ 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6 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if a son of peace is there, your peace will rest upon him.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But if not, it will return to you. 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7 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remain in the same house, eating and drinking what they provide,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for the laborer deserves his wages. Do not go from house to house. 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8 		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Whenever you enter 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 town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they receive you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eat what is set before you.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9 			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Heal the sick 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in it and say to them, ‘The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kingdom of God has come near </a:t>
            </a:r>
          </a:p>
          <a:p>
            <a:pPr algn="l" defTabSz="180000"/>
            <a:r>
              <a:rPr lang="en-US" b="1" i="0" dirty="0">
                <a:solidFill>
                  <a:srgbClr val="CC00CC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to you.’ 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10 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But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whenever you enter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 town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they do not receive you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go into its streets and say, 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11 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‘Even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dust 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of your town that clings to our feet we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wipe off 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against you.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Nevertheless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know this, that 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kingdom of God has come near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.’ 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4453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8C85C8-3599-A7A8-2307-0ECE874A93EB}"/>
              </a:ext>
            </a:extLst>
          </p:cNvPr>
          <p:cNvSpPr txBox="1"/>
          <p:nvPr/>
        </p:nvSpPr>
        <p:spPr>
          <a:xfrm>
            <a:off x="360000" y="360000"/>
            <a:ext cx="8460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0000"/>
            <a:r>
              <a:rPr lang="en-US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Luke 10</a:t>
            </a:r>
          </a:p>
          <a:p>
            <a:pPr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12 	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 tell you, it will be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more bearable 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on that day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 Sodom 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than for that town.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13	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Woe to you, </a:t>
            </a:r>
            <a:r>
              <a:rPr lang="en-US" b="1" dirty="0" err="1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Chorazin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! </a:t>
            </a:r>
          </a:p>
          <a:p>
            <a:pPr algn="l" defTabSz="180000"/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Woe to you, Bethsaida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!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For if the mighty works done in you had been done in </a:t>
            </a:r>
            <a:r>
              <a:rPr lang="en-US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Tyre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Sidon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they would have repented long ago, sitting in sackcloth and ashes. 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14 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But it will be more bearable in the judgment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 </a:t>
            </a:r>
            <a:r>
              <a:rPr lang="en-US" b="1" dirty="0" err="1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Tyre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Sidon 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than for you. 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15 	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you, Capernaum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 will you be exalted to heaven?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You shall be brought down to Hades.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16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one who hears you hears me, </a:t>
            </a:r>
          </a:p>
          <a:p>
            <a:pPr algn="l" defTabSz="180000"/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		and 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one who rejects you rejects me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 the one who rejects me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rejects him who sent me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02787997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C70A7B-4E5E-AE70-4CB2-E13CD071B3A5}"/>
              </a:ext>
            </a:extLst>
          </p:cNvPr>
          <p:cNvSpPr txBox="1"/>
          <p:nvPr/>
        </p:nvSpPr>
        <p:spPr>
          <a:xfrm>
            <a:off x="360000" y="1108445"/>
            <a:ext cx="846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The message of God's kingdom </a:t>
            </a:r>
          </a:p>
          <a:p>
            <a:pPr algn="ctr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must be preached and received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C4B5B-C6D1-3647-73EB-0B17D729EA63}"/>
              </a:ext>
            </a:extLst>
          </p:cNvPr>
          <p:cNvSpPr txBox="1"/>
          <p:nvPr/>
        </p:nvSpPr>
        <p:spPr>
          <a:xfrm>
            <a:off x="360000" y="360000"/>
            <a:ext cx="846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000" b="1" i="0" dirty="0">
                <a:solidFill>
                  <a:srgbClr val="99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 10:1-24</a:t>
            </a:r>
          </a:p>
          <a:p>
            <a:pPr algn="ctr" rtl="0"/>
            <a:r>
              <a:rPr lang="en-US" sz="2000" b="1" i="0" dirty="0">
                <a:solidFill>
                  <a:srgbClr val="66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Preached and Received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C2DB93-230B-1973-2415-AFF4AAB0AC08}"/>
              </a:ext>
            </a:extLst>
          </p:cNvPr>
          <p:cNvCxnSpPr/>
          <p:nvPr/>
        </p:nvCxnSpPr>
        <p:spPr>
          <a:xfrm>
            <a:off x="540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DCAC8E-84D5-8C07-C10C-60E4DCD503CB}"/>
              </a:ext>
            </a:extLst>
          </p:cNvPr>
          <p:cNvCxnSpPr/>
          <p:nvPr/>
        </p:nvCxnSpPr>
        <p:spPr>
          <a:xfrm>
            <a:off x="5724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93373F2-3040-309F-9962-95935FD2349E}"/>
              </a:ext>
            </a:extLst>
          </p:cNvPr>
          <p:cNvSpPr txBox="1"/>
          <p:nvPr/>
        </p:nvSpPr>
        <p:spPr>
          <a:xfrm>
            <a:off x="540000" y="1980000"/>
            <a:ext cx="3996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80000" rtl="0"/>
            <a:r>
              <a:rPr lang="en-US" sz="2400" b="0" i="0" dirty="0">
                <a:solidFill>
                  <a:srgbClr val="000066"/>
                </a:solidFill>
                <a:effectLst/>
                <a:latin typeface="Eras Bold ITC" panose="020B0907030504020204" pitchFamily="34" charset="0"/>
              </a:rPr>
              <a:t>Stay focused </a:t>
            </a:r>
            <a:r>
              <a:rPr lang="en-US" sz="2400" b="0" i="0" dirty="0">
                <a:solidFill>
                  <a:srgbClr val="000066"/>
                </a:solidFill>
                <a:effectLst/>
                <a:latin typeface="Eras Demi ITC" panose="020B0805030504020804" pitchFamily="34" charset="0"/>
              </a:rPr>
              <a:t>on what </a:t>
            </a:r>
          </a:p>
          <a:p>
            <a:pPr algn="l" defTabSz="180000" rtl="0"/>
            <a:r>
              <a:rPr lang="en-US" sz="2400" b="0" i="0" dirty="0">
                <a:solidFill>
                  <a:srgbClr val="000066"/>
                </a:solidFill>
                <a:effectLst/>
                <a:latin typeface="Eras Demi ITC" panose="020B0805030504020804" pitchFamily="34" charset="0"/>
              </a:rPr>
              <a:t>God would have us do, </a:t>
            </a:r>
          </a:p>
          <a:p>
            <a:pPr algn="l" defTabSz="180000" rtl="0"/>
            <a:r>
              <a:rPr lang="en-US" sz="2400" b="0" i="0" dirty="0">
                <a:solidFill>
                  <a:srgbClr val="000066"/>
                </a:solidFill>
                <a:effectLst/>
                <a:latin typeface="Eras Demi ITC" panose="020B0805030504020804" pitchFamily="34" charset="0"/>
              </a:rPr>
              <a:t>			not what we prefer</a:t>
            </a:r>
          </a:p>
          <a:p>
            <a:pPr algn="l" defTabSz="180000" rtl="0"/>
            <a:r>
              <a:rPr lang="en-US" sz="2400" dirty="0">
                <a:solidFill>
                  <a:srgbClr val="000066"/>
                </a:solidFill>
                <a:latin typeface="Eras Demi ITC" panose="020B0805030504020804" pitchFamily="34" charset="0"/>
              </a:rPr>
              <a:t>	(He’ll protect &amp; provide)</a:t>
            </a:r>
          </a:p>
          <a:p>
            <a:pPr algn="l" defTabSz="180000" rtl="0"/>
            <a:endParaRPr lang="en-US" sz="800" b="0" i="0" dirty="0">
              <a:solidFill>
                <a:srgbClr val="000099"/>
              </a:solidFill>
              <a:effectLst/>
              <a:latin typeface="Eras Demi ITC" panose="020B0805030504020804" pitchFamily="34" charset="0"/>
            </a:endParaRPr>
          </a:p>
          <a:p>
            <a:pPr algn="l" defTabSz="180000" rtl="0"/>
            <a:r>
              <a:rPr lang="en-US" sz="2400" b="0" i="0" dirty="0">
                <a:solidFill>
                  <a:srgbClr val="3333FF"/>
                </a:solidFill>
                <a:effectLst/>
                <a:latin typeface="Eras Demi ITC" panose="020B0805030504020804" pitchFamily="34" charset="0"/>
              </a:rPr>
              <a:t>	We must recognize </a:t>
            </a:r>
          </a:p>
          <a:p>
            <a:pPr algn="l" defTabSz="180000" rtl="0"/>
            <a:r>
              <a:rPr lang="en-US" sz="2400" dirty="0">
                <a:solidFill>
                  <a:srgbClr val="3333FF"/>
                </a:solidFill>
                <a:latin typeface="Eras Demi ITC" panose="020B0805030504020804" pitchFamily="34" charset="0"/>
              </a:rPr>
              <a:t>	</a:t>
            </a:r>
            <a:r>
              <a:rPr lang="en-US" sz="2400" b="0" i="0" dirty="0">
                <a:solidFill>
                  <a:srgbClr val="3333FF"/>
                </a:solidFill>
                <a:effectLst/>
                <a:latin typeface="Eras Bold ITC" panose="020B0907030504020204" pitchFamily="34" charset="0"/>
              </a:rPr>
              <a:t>how varied </a:t>
            </a:r>
            <a:r>
              <a:rPr lang="en-US" sz="2400" b="0" i="0" dirty="0">
                <a:solidFill>
                  <a:srgbClr val="3333FF"/>
                </a:solidFill>
                <a:effectLst/>
                <a:latin typeface="Eras Demi ITC" panose="020B0805030504020804" pitchFamily="34" charset="0"/>
              </a:rPr>
              <a:t>people’s </a:t>
            </a:r>
          </a:p>
          <a:p>
            <a:pPr algn="l" defTabSz="180000" rtl="0"/>
            <a:r>
              <a:rPr lang="en-US" sz="2400" dirty="0">
                <a:solidFill>
                  <a:srgbClr val="3333FF"/>
                </a:solidFill>
                <a:latin typeface="Eras Demi ITC" panose="020B0805030504020804" pitchFamily="34" charset="0"/>
              </a:rPr>
              <a:t>	</a:t>
            </a:r>
            <a:r>
              <a:rPr lang="en-US" sz="2400" b="0" i="0" dirty="0">
                <a:solidFill>
                  <a:srgbClr val="3333FF"/>
                </a:solidFill>
                <a:effectLst/>
                <a:latin typeface="Eras Demi ITC" panose="020B0805030504020804" pitchFamily="34" charset="0"/>
              </a:rPr>
              <a:t>responses can be</a:t>
            </a: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B4362DA5-0809-ADDA-87D8-392DC65D5EFF}"/>
              </a:ext>
            </a:extLst>
          </p:cNvPr>
          <p:cNvSpPr/>
          <p:nvPr/>
        </p:nvSpPr>
        <p:spPr>
          <a:xfrm rot="16200000" flipH="1">
            <a:off x="1548000" y="1406176"/>
            <a:ext cx="432000" cy="432000"/>
          </a:xfrm>
          <a:prstGeom prst="bentArrow">
            <a:avLst>
              <a:gd name="adj1" fmla="val 32717"/>
              <a:gd name="adj2" fmla="val 37127"/>
              <a:gd name="adj3" fmla="val 30512"/>
              <a:gd name="adj4" fmla="val 32726"/>
            </a:avLst>
          </a:prstGeom>
          <a:solidFill>
            <a:srgbClr val="99FF99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392CB5-C815-DD35-5031-95D5BE5B8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401" y="3633108"/>
            <a:ext cx="1922148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36EF10-DF71-3763-175B-207C173DBF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97"/>
          <a:stretch/>
        </p:blipFill>
        <p:spPr>
          <a:xfrm>
            <a:off x="4821486" y="2072994"/>
            <a:ext cx="2250942" cy="12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0454438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47AFF-F386-EBE1-C3A4-E3230D910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7A5D68-FF7D-73D3-FCFB-D73FE587DAFA}"/>
              </a:ext>
            </a:extLst>
          </p:cNvPr>
          <p:cNvSpPr txBox="1"/>
          <p:nvPr/>
        </p:nvSpPr>
        <p:spPr>
          <a:xfrm>
            <a:off x="360000" y="360000"/>
            <a:ext cx="8460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0000"/>
            <a:r>
              <a:rPr lang="en-US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Luke 10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17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seventy-two returned with joy, saying, </a:t>
            </a:r>
          </a:p>
          <a:p>
            <a:pPr algn="l" defTabSz="180000"/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			“Lord, 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even the demons are subject to us in your name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!” 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18 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he said to them, 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en-US" b="1" i="0" dirty="0">
                <a:solidFill>
                  <a:srgbClr val="CC00CC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 saw Satan fall like lightning from heaven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 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19 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Behold, I have given you </a:t>
            </a:r>
            <a:r>
              <a:rPr lang="en-US" b="1" i="0" dirty="0">
                <a:solidFill>
                  <a:srgbClr val="CC00CC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authority to tread on serpents and scorpions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n-US" b="1" i="0" dirty="0">
                <a:solidFill>
                  <a:srgbClr val="CC00CC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over all the power of the enemy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and nothing shall hurt you. </a:t>
            </a:r>
          </a:p>
          <a:p>
            <a:pPr algn="l" defTabSz="180000"/>
            <a:endParaRPr lang="en-US" baseline="300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20 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Nevertheless, do not rejoice in this, that the spirits are subject to you,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but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rejoice that your names are written in heaven.”</a:t>
            </a:r>
          </a:p>
          <a:p>
            <a:pPr defTabSz="180000"/>
            <a:endParaRPr lang="en-US" b="1" baseline="300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defTabSz="180000"/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c.f. Gen 3:15</a:t>
            </a:r>
          </a:p>
          <a:p>
            <a:pPr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I will put enmity between you and the woman, </a:t>
            </a:r>
          </a:p>
          <a:p>
            <a:pPr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and between your offspring and her offspring; </a:t>
            </a:r>
          </a:p>
          <a:p>
            <a:pPr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 shall bruise your head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pPr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and you shall bruise his heel.</a:t>
            </a:r>
          </a:p>
        </p:txBody>
      </p:sp>
    </p:spTree>
    <p:extLst>
      <p:ext uri="{BB962C8B-B14F-4D97-AF65-F5344CB8AC3E}">
        <p14:creationId xmlns:p14="http://schemas.microsoft.com/office/powerpoint/2010/main" val="211192907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2330C-591A-8FE9-F5BD-5F8D92A06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9E19E45-6A56-198A-A56E-E9684D48B659}"/>
              </a:ext>
            </a:extLst>
          </p:cNvPr>
          <p:cNvSpPr txBox="1"/>
          <p:nvPr/>
        </p:nvSpPr>
        <p:spPr>
          <a:xfrm>
            <a:off x="360000" y="360000"/>
            <a:ext cx="8460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0000"/>
            <a:r>
              <a:rPr lang="en-US" b="1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Luke 10</a:t>
            </a:r>
          </a:p>
          <a:p>
            <a:pPr algn="l" defTabSz="180000"/>
            <a:r>
              <a:rPr lang="en-US" b="1" i="0" baseline="30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17	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seventy-two returned with joy, saying, </a:t>
            </a:r>
          </a:p>
          <a:p>
            <a:pPr algn="l" defTabSz="180000"/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			“Lord, 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even the demons are subject to us in your name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!” </a:t>
            </a:r>
          </a:p>
          <a:p>
            <a:pPr algn="l" defTabSz="180000"/>
            <a:endParaRPr lang="en-US" b="1" i="0" baseline="300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18 	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he said to them, </a:t>
            </a:r>
          </a:p>
          <a:p>
            <a:pPr algn="l" defTabSz="180000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en-US" b="1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 saw Satan fall like lightning from heaven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 </a:t>
            </a:r>
          </a:p>
          <a:p>
            <a:pPr algn="l" defTabSz="180000"/>
            <a:r>
              <a:rPr lang="en-US" b="1" i="0" baseline="30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19 		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Behold, I have given you </a:t>
            </a:r>
            <a:r>
              <a:rPr lang="en-US" b="1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authority to tread on serpents and scorpions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pPr algn="l" defTabSz="180000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n-US" b="1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over all the power of the enemy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and nothing shall hurt you. </a:t>
            </a:r>
          </a:p>
          <a:p>
            <a:pPr algn="l" defTabSz="180000"/>
            <a:endParaRPr lang="en-US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20 		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Nevertheless, </a:t>
            </a:r>
            <a:r>
              <a:rPr lang="en-US" b="1" i="0" dirty="0">
                <a:solidFill>
                  <a:srgbClr val="CC00CC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do not rejoice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in this,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that the spirits are subject to you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pPr algn="l" defTabSz="180000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but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rejoice that your names are written in heaven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.”</a:t>
            </a:r>
          </a:p>
          <a:p>
            <a:pPr defTabSz="180000"/>
            <a:endParaRPr lang="en-US" b="1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defTabSz="180000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	c.f. Gen 3:15</a:t>
            </a:r>
          </a:p>
          <a:p>
            <a:pPr defTabSz="180000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I will put enmity between you and the woman, </a:t>
            </a:r>
          </a:p>
          <a:p>
            <a:pPr defTabSz="180000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and between your offspring and her offspring; </a:t>
            </a:r>
          </a:p>
          <a:p>
            <a:pPr defTabSz="180000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he shall bruise your head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pPr defTabSz="180000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		and you shall bruise his heel.</a:t>
            </a:r>
          </a:p>
        </p:txBody>
      </p:sp>
    </p:spTree>
    <p:extLst>
      <p:ext uri="{BB962C8B-B14F-4D97-AF65-F5344CB8AC3E}">
        <p14:creationId xmlns:p14="http://schemas.microsoft.com/office/powerpoint/2010/main" val="4750983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C70A7B-4E5E-AE70-4CB2-E13CD071B3A5}"/>
              </a:ext>
            </a:extLst>
          </p:cNvPr>
          <p:cNvSpPr txBox="1"/>
          <p:nvPr/>
        </p:nvSpPr>
        <p:spPr>
          <a:xfrm>
            <a:off x="360000" y="1108445"/>
            <a:ext cx="846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The message of God's kingdom </a:t>
            </a:r>
          </a:p>
          <a:p>
            <a:pPr algn="ctr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must be preached and received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C4B5B-C6D1-3647-73EB-0B17D729EA63}"/>
              </a:ext>
            </a:extLst>
          </p:cNvPr>
          <p:cNvSpPr txBox="1"/>
          <p:nvPr/>
        </p:nvSpPr>
        <p:spPr>
          <a:xfrm>
            <a:off x="360000" y="360000"/>
            <a:ext cx="846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000" b="1" i="0" dirty="0">
                <a:solidFill>
                  <a:srgbClr val="99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 10:1-24</a:t>
            </a:r>
          </a:p>
          <a:p>
            <a:pPr algn="ctr" rtl="0"/>
            <a:r>
              <a:rPr lang="en-US" sz="2000" b="1" i="0" dirty="0">
                <a:solidFill>
                  <a:srgbClr val="66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Preached and Received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C2DB93-230B-1973-2415-AFF4AAB0AC08}"/>
              </a:ext>
            </a:extLst>
          </p:cNvPr>
          <p:cNvCxnSpPr/>
          <p:nvPr/>
        </p:nvCxnSpPr>
        <p:spPr>
          <a:xfrm>
            <a:off x="540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DCAC8E-84D5-8C07-C10C-60E4DCD503CB}"/>
              </a:ext>
            </a:extLst>
          </p:cNvPr>
          <p:cNvCxnSpPr/>
          <p:nvPr/>
        </p:nvCxnSpPr>
        <p:spPr>
          <a:xfrm>
            <a:off x="5724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653E219-78C0-8D23-CA1F-BB1BBD64F559}"/>
              </a:ext>
            </a:extLst>
          </p:cNvPr>
          <p:cNvSpPr txBox="1"/>
          <p:nvPr/>
        </p:nvSpPr>
        <p:spPr>
          <a:xfrm>
            <a:off x="4608000" y="1980000"/>
            <a:ext cx="39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80000" rtl="0"/>
            <a:r>
              <a:rPr lang="en-US" sz="2400" b="0" i="0" dirty="0">
                <a:solidFill>
                  <a:srgbClr val="FF0000"/>
                </a:solidFill>
                <a:effectLst/>
                <a:latin typeface="Eras Bold ITC" panose="020B0907030504020204" pitchFamily="34" charset="0"/>
              </a:rPr>
              <a:t>Be glad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Eras Demi ITC" panose="020B0805030504020804" pitchFamily="34" charset="0"/>
              </a:rPr>
              <a:t>about what </a:t>
            </a:r>
          </a:p>
          <a:p>
            <a:pPr algn="l" defTabSz="180000" rtl="0"/>
            <a:r>
              <a:rPr lang="en-US" sz="2400" b="0" i="0" dirty="0">
                <a:solidFill>
                  <a:srgbClr val="FF0000"/>
                </a:solidFill>
                <a:effectLst/>
                <a:latin typeface="Eras Demi ITC" panose="020B0805030504020804" pitchFamily="34" charset="0"/>
              </a:rPr>
              <a:t>God has done for us,</a:t>
            </a:r>
          </a:p>
          <a:p>
            <a:pPr algn="l" defTabSz="180000" rtl="0"/>
            <a:r>
              <a:rPr lang="en-US" sz="2400" dirty="0">
                <a:solidFill>
                  <a:srgbClr val="FF0000"/>
                </a:solidFill>
                <a:latin typeface="Eras Demi ITC" panose="020B0805030504020804" pitchFamily="34" charset="0"/>
              </a:rPr>
              <a:t>			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Eras Demi ITC" panose="020B0805030504020804" pitchFamily="34" charset="0"/>
              </a:rPr>
              <a:t>not what we can do</a:t>
            </a:r>
          </a:p>
          <a:p>
            <a:pPr algn="l" defTabSz="180000" rtl="0"/>
            <a:r>
              <a:rPr lang="en-US" sz="2400" b="0" i="0" dirty="0">
                <a:solidFill>
                  <a:srgbClr val="FF0000"/>
                </a:solidFill>
                <a:effectLst/>
                <a:latin typeface="Eras Demi ITC" panose="020B0805030504020804" pitchFamily="34" charset="0"/>
              </a:rPr>
              <a:t>			or have done </a:t>
            </a:r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29B3555B-60D6-DF14-14F4-FBF1C8AB2237}"/>
              </a:ext>
            </a:extLst>
          </p:cNvPr>
          <p:cNvSpPr/>
          <p:nvPr/>
        </p:nvSpPr>
        <p:spPr>
          <a:xfrm rot="5400000">
            <a:off x="7164000" y="1406176"/>
            <a:ext cx="432000" cy="432000"/>
          </a:xfrm>
          <a:prstGeom prst="bentArrow">
            <a:avLst>
              <a:gd name="adj1" fmla="val 32717"/>
              <a:gd name="adj2" fmla="val 37127"/>
              <a:gd name="adj3" fmla="val 30512"/>
              <a:gd name="adj4" fmla="val 32726"/>
            </a:avLst>
          </a:prstGeom>
          <a:solidFill>
            <a:srgbClr val="99FF99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36F77B-D6C8-8A06-6F3D-C602CCEF0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703" y="1939442"/>
            <a:ext cx="2327821" cy="15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2388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8C85C8-3599-A7A8-2307-0ECE874A93EB}"/>
              </a:ext>
            </a:extLst>
          </p:cNvPr>
          <p:cNvSpPr txBox="1"/>
          <p:nvPr/>
        </p:nvSpPr>
        <p:spPr>
          <a:xfrm>
            <a:off x="360000" y="360000"/>
            <a:ext cx="8460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0000"/>
            <a:r>
              <a:rPr lang="en-US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Luke 10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21 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In that same hour 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 rejoiced in the Holy Spirit 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said, 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“I thank you,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Father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 Lord of heaven and earth,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that 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you have hidden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these things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from the wise and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understanding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and 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revealed them to little children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; yes, Father, for such was your gracious will.</a:t>
            </a:r>
            <a:endParaRPr lang="en-US" baseline="300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22 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All things have been handed over to me by my Father,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no one knows who the Son is except the Father,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or who the Father is except the Son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anyone to whom the Son chooses to reveal him.”</a:t>
            </a:r>
          </a:p>
          <a:p>
            <a:pPr algn="l" defTabSz="180000"/>
            <a:endParaRPr lang="en-US" b="1" i="0" baseline="300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23 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Then turning to the disciples he said privately, 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Blessed are the eyes that see what you see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! </a:t>
            </a:r>
          </a:p>
          <a:p>
            <a:pPr algn="l" defTabSz="180000"/>
            <a:r>
              <a:rPr lang="en-US" b="1" i="0" baseline="30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24 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For I tell you </a:t>
            </a:r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that many prophets and kings desired </a:t>
            </a:r>
          </a:p>
          <a:p>
            <a:pPr algn="l" defTabSz="180000"/>
            <a:r>
              <a:rPr lang="en-US" b="1" dirty="0">
                <a:solidFill>
                  <a:srgbClr val="CC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		to see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what you see, and did not see it, </a:t>
            </a:r>
          </a:p>
          <a:p>
            <a:pPr algn="l" defTabSz="180000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		</a:t>
            </a:r>
            <a:r>
              <a:rPr lang="en-US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and to hear what you hear, and did not hear it.”</a:t>
            </a:r>
          </a:p>
        </p:txBody>
      </p:sp>
    </p:spTree>
    <p:extLst>
      <p:ext uri="{BB962C8B-B14F-4D97-AF65-F5344CB8AC3E}">
        <p14:creationId xmlns:p14="http://schemas.microsoft.com/office/powerpoint/2010/main" val="217383610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C70A7B-4E5E-AE70-4CB2-E13CD071B3A5}"/>
              </a:ext>
            </a:extLst>
          </p:cNvPr>
          <p:cNvSpPr txBox="1"/>
          <p:nvPr/>
        </p:nvSpPr>
        <p:spPr>
          <a:xfrm>
            <a:off x="360000" y="1108445"/>
            <a:ext cx="846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The message of God's kingdom </a:t>
            </a:r>
          </a:p>
          <a:p>
            <a:pPr algn="ctr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must be preached and received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C4B5B-C6D1-3647-73EB-0B17D729EA63}"/>
              </a:ext>
            </a:extLst>
          </p:cNvPr>
          <p:cNvSpPr txBox="1"/>
          <p:nvPr/>
        </p:nvSpPr>
        <p:spPr>
          <a:xfrm>
            <a:off x="360000" y="360000"/>
            <a:ext cx="846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000" b="1" i="0" dirty="0">
                <a:solidFill>
                  <a:srgbClr val="99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 10:1-24</a:t>
            </a:r>
          </a:p>
          <a:p>
            <a:pPr algn="ctr" rtl="0"/>
            <a:r>
              <a:rPr lang="en-US" sz="2000" b="1" i="0" dirty="0">
                <a:solidFill>
                  <a:srgbClr val="66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Preached and Received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C2DB93-230B-1973-2415-AFF4AAB0AC08}"/>
              </a:ext>
            </a:extLst>
          </p:cNvPr>
          <p:cNvCxnSpPr/>
          <p:nvPr/>
        </p:nvCxnSpPr>
        <p:spPr>
          <a:xfrm>
            <a:off x="540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DCAC8E-84D5-8C07-C10C-60E4DCD503CB}"/>
              </a:ext>
            </a:extLst>
          </p:cNvPr>
          <p:cNvCxnSpPr/>
          <p:nvPr/>
        </p:nvCxnSpPr>
        <p:spPr>
          <a:xfrm>
            <a:off x="5724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653E219-78C0-8D23-CA1F-BB1BBD64F559}"/>
              </a:ext>
            </a:extLst>
          </p:cNvPr>
          <p:cNvSpPr txBox="1"/>
          <p:nvPr/>
        </p:nvSpPr>
        <p:spPr>
          <a:xfrm>
            <a:off x="4608000" y="1980000"/>
            <a:ext cx="39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80000" rtl="0"/>
            <a:r>
              <a:rPr lang="en-US" sz="2400" b="0" i="0" dirty="0">
                <a:solidFill>
                  <a:srgbClr val="A50021"/>
                </a:solidFill>
                <a:effectLst/>
                <a:latin typeface="Eras Bold ITC" panose="020B0907030504020204" pitchFamily="34" charset="0"/>
              </a:rPr>
              <a:t>Be glad </a:t>
            </a:r>
            <a:r>
              <a:rPr lang="en-US" sz="2400" b="0" i="0" dirty="0">
                <a:solidFill>
                  <a:srgbClr val="A50021"/>
                </a:solidFill>
                <a:effectLst/>
                <a:latin typeface="Eras Demi ITC" panose="020B0805030504020804" pitchFamily="34" charset="0"/>
              </a:rPr>
              <a:t>about what </a:t>
            </a:r>
          </a:p>
          <a:p>
            <a:pPr algn="l" defTabSz="180000" rtl="0"/>
            <a:r>
              <a:rPr lang="en-US" sz="2400" b="0" i="0" dirty="0">
                <a:solidFill>
                  <a:srgbClr val="A50021"/>
                </a:solidFill>
                <a:effectLst/>
                <a:latin typeface="Eras Demi ITC" panose="020B0805030504020804" pitchFamily="34" charset="0"/>
              </a:rPr>
              <a:t>God has done for us,</a:t>
            </a:r>
          </a:p>
          <a:p>
            <a:pPr algn="l" defTabSz="180000" rtl="0"/>
            <a:r>
              <a:rPr lang="en-US" sz="2400" dirty="0">
                <a:solidFill>
                  <a:srgbClr val="A50021"/>
                </a:solidFill>
                <a:latin typeface="Eras Demi ITC" panose="020B0805030504020804" pitchFamily="34" charset="0"/>
              </a:rPr>
              <a:t>			</a:t>
            </a:r>
            <a:r>
              <a:rPr lang="en-US" sz="2400" b="0" i="0" dirty="0">
                <a:solidFill>
                  <a:srgbClr val="A50021"/>
                </a:solidFill>
                <a:effectLst/>
                <a:latin typeface="Eras Demi ITC" panose="020B0805030504020804" pitchFamily="34" charset="0"/>
              </a:rPr>
              <a:t>not what we can do</a:t>
            </a:r>
          </a:p>
          <a:p>
            <a:pPr algn="l" defTabSz="180000" rtl="0"/>
            <a:r>
              <a:rPr lang="en-US" sz="2400" b="0" i="0" dirty="0">
                <a:solidFill>
                  <a:srgbClr val="A50021"/>
                </a:solidFill>
                <a:effectLst/>
                <a:latin typeface="Eras Demi ITC" panose="020B0805030504020804" pitchFamily="34" charset="0"/>
              </a:rPr>
              <a:t>			or have done</a:t>
            </a:r>
          </a:p>
          <a:p>
            <a:pPr algn="l" defTabSz="180000" rtl="0"/>
            <a:endParaRPr lang="en-US" sz="1200" b="0" i="0" dirty="0">
              <a:solidFill>
                <a:srgbClr val="FF0000"/>
              </a:solidFill>
              <a:effectLst/>
              <a:latin typeface="Eras Demi ITC" panose="020B0805030504020804" pitchFamily="34" charset="0"/>
            </a:endParaRPr>
          </a:p>
          <a:p>
            <a:pPr algn="l" defTabSz="180000" rtl="0"/>
            <a:r>
              <a:rPr lang="en-US" sz="2400" b="0" i="0" dirty="0">
                <a:solidFill>
                  <a:srgbClr val="FF0000"/>
                </a:solidFill>
                <a:effectLst/>
                <a:latin typeface="Eras Demi ITC" panose="020B0805030504020804" pitchFamily="34" charset="0"/>
              </a:rPr>
              <a:t>	We must remember </a:t>
            </a:r>
          </a:p>
          <a:p>
            <a:pPr algn="l" defTabSz="180000" rtl="0"/>
            <a:r>
              <a:rPr lang="en-US" sz="2400" dirty="0">
                <a:solidFill>
                  <a:srgbClr val="FF0000"/>
                </a:solidFill>
                <a:latin typeface="Eras Demi ITC" panose="020B0805030504020804" pitchFamily="34" charset="0"/>
              </a:rPr>
              <a:t>	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Eras Bold ITC" panose="020B0907030504020204" pitchFamily="34" charset="0"/>
              </a:rPr>
              <a:t>how privileged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Eras Demi ITC" panose="020B0805030504020804" pitchFamily="34" charset="0"/>
              </a:rPr>
              <a:t>we are</a:t>
            </a:r>
          </a:p>
          <a:p>
            <a:pPr algn="l" defTabSz="180000" rtl="0"/>
            <a:r>
              <a:rPr lang="en-US" sz="2400" dirty="0">
                <a:solidFill>
                  <a:srgbClr val="FF0000"/>
                </a:solidFill>
                <a:latin typeface="Eras Demi ITC" panose="020B0805030504020804" pitchFamily="34" charset="0"/>
              </a:rPr>
              <a:t>	as God’s children</a:t>
            </a:r>
            <a:endParaRPr lang="en-US" sz="2400" b="0" i="0" dirty="0">
              <a:solidFill>
                <a:srgbClr val="FF0000"/>
              </a:solidFill>
              <a:effectLst/>
              <a:latin typeface="Eras Demi ITC" panose="020B0805030504020804" pitchFamily="34" charset="0"/>
            </a:endParaRPr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29B3555B-60D6-DF14-14F4-FBF1C8AB2237}"/>
              </a:ext>
            </a:extLst>
          </p:cNvPr>
          <p:cNvSpPr/>
          <p:nvPr/>
        </p:nvSpPr>
        <p:spPr>
          <a:xfrm rot="5400000">
            <a:off x="7164000" y="1406176"/>
            <a:ext cx="432000" cy="432000"/>
          </a:xfrm>
          <a:prstGeom prst="bentArrow">
            <a:avLst>
              <a:gd name="adj1" fmla="val 32717"/>
              <a:gd name="adj2" fmla="val 37127"/>
              <a:gd name="adj3" fmla="val 30512"/>
              <a:gd name="adj4" fmla="val 32726"/>
            </a:avLst>
          </a:prstGeom>
          <a:solidFill>
            <a:srgbClr val="99FF99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C390BF-262A-C0AB-93FB-E521C93C5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703" y="1939442"/>
            <a:ext cx="2327821" cy="154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A1303E-6A1B-7B21-4AC9-D9C9E9B90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678" y="3657780"/>
            <a:ext cx="1971323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014956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C70A7B-4E5E-AE70-4CB2-E13CD071B3A5}"/>
              </a:ext>
            </a:extLst>
          </p:cNvPr>
          <p:cNvSpPr txBox="1"/>
          <p:nvPr/>
        </p:nvSpPr>
        <p:spPr>
          <a:xfrm>
            <a:off x="360000" y="1108445"/>
            <a:ext cx="846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The message of God's kingdom </a:t>
            </a:r>
          </a:p>
          <a:p>
            <a:pPr algn="ctr" rtl="0"/>
            <a:r>
              <a:rPr lang="en-US" sz="2400" b="0" i="0" dirty="0">
                <a:solidFill>
                  <a:srgbClr val="006600"/>
                </a:solidFill>
                <a:effectLst/>
                <a:latin typeface="Eras Demi ITC" panose="020B0805030504020804" pitchFamily="34" charset="0"/>
              </a:rPr>
              <a:t>must be preached and received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C4B5B-C6D1-3647-73EB-0B17D729EA63}"/>
              </a:ext>
            </a:extLst>
          </p:cNvPr>
          <p:cNvSpPr txBox="1"/>
          <p:nvPr/>
        </p:nvSpPr>
        <p:spPr>
          <a:xfrm>
            <a:off x="360000" y="360000"/>
            <a:ext cx="846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000" b="1" i="0" dirty="0">
                <a:solidFill>
                  <a:srgbClr val="99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Luke 10:1-24</a:t>
            </a:r>
          </a:p>
          <a:p>
            <a:pPr algn="ctr" rtl="0"/>
            <a:r>
              <a:rPr lang="en-US" sz="2000" b="1" i="0" dirty="0">
                <a:solidFill>
                  <a:srgbClr val="663300"/>
                </a:solidFill>
                <a:effectLst/>
                <a:latin typeface="Copperplate Gothic Light" panose="020E05070202060204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Gospel Preached and Received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C2DB93-230B-1973-2415-AFF4AAB0AC08}"/>
              </a:ext>
            </a:extLst>
          </p:cNvPr>
          <p:cNvCxnSpPr/>
          <p:nvPr/>
        </p:nvCxnSpPr>
        <p:spPr>
          <a:xfrm>
            <a:off x="540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DCAC8E-84D5-8C07-C10C-60E4DCD503CB}"/>
              </a:ext>
            </a:extLst>
          </p:cNvPr>
          <p:cNvCxnSpPr/>
          <p:nvPr/>
        </p:nvCxnSpPr>
        <p:spPr>
          <a:xfrm>
            <a:off x="5724000" y="540000"/>
            <a:ext cx="28800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653E219-78C0-8D23-CA1F-BB1BBD64F559}"/>
              </a:ext>
            </a:extLst>
          </p:cNvPr>
          <p:cNvSpPr txBox="1"/>
          <p:nvPr/>
        </p:nvSpPr>
        <p:spPr>
          <a:xfrm>
            <a:off x="4608000" y="1980000"/>
            <a:ext cx="39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80000" rtl="0"/>
            <a:r>
              <a:rPr lang="en-US" sz="2400" b="0" i="0" dirty="0">
                <a:solidFill>
                  <a:srgbClr val="A50021"/>
                </a:solidFill>
                <a:effectLst/>
                <a:latin typeface="Eras Bold ITC" panose="020B0907030504020204" pitchFamily="34" charset="0"/>
              </a:rPr>
              <a:t>Be glad </a:t>
            </a:r>
            <a:r>
              <a:rPr lang="en-US" sz="2400" b="0" i="0" dirty="0">
                <a:solidFill>
                  <a:srgbClr val="A50021"/>
                </a:solidFill>
                <a:effectLst/>
                <a:latin typeface="Eras Demi ITC" panose="020B0805030504020804" pitchFamily="34" charset="0"/>
              </a:rPr>
              <a:t>about what </a:t>
            </a:r>
          </a:p>
          <a:p>
            <a:pPr algn="l" defTabSz="180000" rtl="0"/>
            <a:r>
              <a:rPr lang="en-US" sz="2400" b="0" i="0" dirty="0">
                <a:solidFill>
                  <a:srgbClr val="A50021"/>
                </a:solidFill>
                <a:effectLst/>
                <a:latin typeface="Eras Demi ITC" panose="020B0805030504020804" pitchFamily="34" charset="0"/>
              </a:rPr>
              <a:t>God has done for us,</a:t>
            </a:r>
          </a:p>
          <a:p>
            <a:pPr algn="l" defTabSz="180000" rtl="0"/>
            <a:r>
              <a:rPr lang="en-US" sz="2400" dirty="0">
                <a:solidFill>
                  <a:srgbClr val="A50021"/>
                </a:solidFill>
                <a:latin typeface="Eras Demi ITC" panose="020B0805030504020804" pitchFamily="34" charset="0"/>
              </a:rPr>
              <a:t>			</a:t>
            </a:r>
            <a:r>
              <a:rPr lang="en-US" sz="2400" b="0" i="0" dirty="0">
                <a:solidFill>
                  <a:srgbClr val="A50021"/>
                </a:solidFill>
                <a:effectLst/>
                <a:latin typeface="Eras Demi ITC" panose="020B0805030504020804" pitchFamily="34" charset="0"/>
              </a:rPr>
              <a:t>not what we can do</a:t>
            </a:r>
          </a:p>
          <a:p>
            <a:pPr algn="l" defTabSz="180000" rtl="0"/>
            <a:r>
              <a:rPr lang="en-US" sz="2400" b="0" i="0" dirty="0">
                <a:solidFill>
                  <a:srgbClr val="A50021"/>
                </a:solidFill>
                <a:effectLst/>
                <a:latin typeface="Eras Demi ITC" panose="020B0805030504020804" pitchFamily="34" charset="0"/>
              </a:rPr>
              <a:t>			or have done </a:t>
            </a:r>
          </a:p>
          <a:p>
            <a:pPr algn="l" defTabSz="180000" rtl="0"/>
            <a:endParaRPr lang="en-US" sz="1200" b="0" i="0" dirty="0">
              <a:solidFill>
                <a:srgbClr val="CC0000"/>
              </a:solidFill>
              <a:effectLst/>
              <a:latin typeface="Eras Demi ITC" panose="020B0805030504020804" pitchFamily="34" charset="0"/>
            </a:endParaRPr>
          </a:p>
          <a:p>
            <a:pPr algn="l" defTabSz="180000" rtl="0"/>
            <a:r>
              <a:rPr lang="en-US" sz="2400" b="0" i="0" dirty="0">
                <a:solidFill>
                  <a:srgbClr val="A50021"/>
                </a:solidFill>
                <a:effectLst/>
                <a:latin typeface="Eras Demi ITC" panose="020B0805030504020804" pitchFamily="34" charset="0"/>
              </a:rPr>
              <a:t>	</a:t>
            </a:r>
            <a:r>
              <a:rPr lang="en-US" sz="2400" b="0" i="0" dirty="0">
                <a:solidFill>
                  <a:srgbClr val="CC0000"/>
                </a:solidFill>
                <a:effectLst/>
                <a:latin typeface="Eras Demi ITC" panose="020B0805030504020804" pitchFamily="34" charset="0"/>
              </a:rPr>
              <a:t>We must remember </a:t>
            </a:r>
          </a:p>
          <a:p>
            <a:pPr algn="l" defTabSz="180000" rtl="0"/>
            <a:r>
              <a:rPr lang="en-US" sz="2400" dirty="0">
                <a:solidFill>
                  <a:srgbClr val="CC0000"/>
                </a:solidFill>
                <a:latin typeface="Eras Demi ITC" panose="020B0805030504020804" pitchFamily="34" charset="0"/>
              </a:rPr>
              <a:t>	</a:t>
            </a:r>
            <a:r>
              <a:rPr lang="en-US" sz="2400" b="0" i="0" dirty="0">
                <a:solidFill>
                  <a:srgbClr val="CC0000"/>
                </a:solidFill>
                <a:effectLst/>
                <a:latin typeface="Eras Bold ITC" panose="020B0907030504020204" pitchFamily="34" charset="0"/>
              </a:rPr>
              <a:t>how privileged </a:t>
            </a:r>
            <a:r>
              <a:rPr lang="en-US" sz="2400" b="0" i="0" dirty="0">
                <a:solidFill>
                  <a:srgbClr val="CC0000"/>
                </a:solidFill>
                <a:effectLst/>
                <a:latin typeface="Eras Demi ITC" panose="020B0805030504020804" pitchFamily="34" charset="0"/>
              </a:rPr>
              <a:t>we are</a:t>
            </a:r>
          </a:p>
          <a:p>
            <a:pPr algn="l" defTabSz="180000" rtl="0"/>
            <a:r>
              <a:rPr lang="en-US" sz="2400" dirty="0">
                <a:solidFill>
                  <a:srgbClr val="CC0000"/>
                </a:solidFill>
                <a:latin typeface="Eras Demi ITC" panose="020B0805030504020804" pitchFamily="34" charset="0"/>
              </a:rPr>
              <a:t>	as God’s children</a:t>
            </a:r>
            <a:endParaRPr lang="en-US" sz="2400" b="0" i="0" dirty="0">
              <a:solidFill>
                <a:srgbClr val="CC0000"/>
              </a:solidFill>
              <a:effectLst/>
              <a:latin typeface="Eras Demi ITC" panose="020B08050305040208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3373F2-3040-309F-9962-95935FD2349E}"/>
              </a:ext>
            </a:extLst>
          </p:cNvPr>
          <p:cNvSpPr txBox="1"/>
          <p:nvPr/>
        </p:nvSpPr>
        <p:spPr>
          <a:xfrm>
            <a:off x="540000" y="1980000"/>
            <a:ext cx="3996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80000" rtl="0"/>
            <a:r>
              <a:rPr lang="en-US" sz="2400" b="0" i="0" dirty="0">
                <a:solidFill>
                  <a:srgbClr val="000066"/>
                </a:solidFill>
                <a:effectLst/>
                <a:latin typeface="Eras Bold ITC" panose="020B0907030504020204" pitchFamily="34" charset="0"/>
              </a:rPr>
              <a:t>Stay focused </a:t>
            </a:r>
            <a:r>
              <a:rPr lang="en-US" sz="2400" b="0" i="0" dirty="0">
                <a:solidFill>
                  <a:srgbClr val="000066"/>
                </a:solidFill>
                <a:effectLst/>
                <a:latin typeface="Eras Demi ITC" panose="020B0805030504020804" pitchFamily="34" charset="0"/>
              </a:rPr>
              <a:t>on what </a:t>
            </a:r>
          </a:p>
          <a:p>
            <a:pPr algn="l" defTabSz="180000" rtl="0"/>
            <a:r>
              <a:rPr lang="en-US" sz="2400" b="0" i="0" dirty="0">
                <a:solidFill>
                  <a:srgbClr val="000066"/>
                </a:solidFill>
                <a:effectLst/>
                <a:latin typeface="Eras Demi ITC" panose="020B0805030504020804" pitchFamily="34" charset="0"/>
              </a:rPr>
              <a:t>God would have us do, </a:t>
            </a:r>
          </a:p>
          <a:p>
            <a:pPr algn="l" defTabSz="180000" rtl="0"/>
            <a:r>
              <a:rPr lang="en-US" sz="2400" b="0" i="0" dirty="0">
                <a:solidFill>
                  <a:srgbClr val="000066"/>
                </a:solidFill>
                <a:effectLst/>
                <a:latin typeface="Eras Demi ITC" panose="020B0805030504020804" pitchFamily="34" charset="0"/>
              </a:rPr>
              <a:t>			not what we prefer</a:t>
            </a:r>
          </a:p>
          <a:p>
            <a:pPr algn="l" defTabSz="180000" rtl="0"/>
            <a:r>
              <a:rPr lang="en-US" sz="2400" dirty="0">
                <a:solidFill>
                  <a:srgbClr val="000066"/>
                </a:solidFill>
                <a:latin typeface="Eras Demi ITC" panose="020B0805030504020804" pitchFamily="34" charset="0"/>
              </a:rPr>
              <a:t>	(He’ll protect &amp; provide)</a:t>
            </a:r>
          </a:p>
          <a:p>
            <a:pPr algn="l" defTabSz="180000" rtl="0"/>
            <a:endParaRPr lang="en-US" sz="800" b="0" i="0" dirty="0">
              <a:solidFill>
                <a:srgbClr val="000099"/>
              </a:solidFill>
              <a:effectLst/>
              <a:latin typeface="Eras Demi ITC" panose="020B0805030504020804" pitchFamily="34" charset="0"/>
            </a:endParaRPr>
          </a:p>
          <a:p>
            <a:pPr algn="l" defTabSz="180000" rtl="0"/>
            <a:r>
              <a:rPr lang="en-US" sz="2400" b="0" i="0" dirty="0">
                <a:solidFill>
                  <a:srgbClr val="000099"/>
                </a:solidFill>
                <a:effectLst/>
                <a:latin typeface="Eras Demi ITC" panose="020B0805030504020804" pitchFamily="34" charset="0"/>
              </a:rPr>
              <a:t>	We must recognize </a:t>
            </a:r>
          </a:p>
          <a:p>
            <a:pPr algn="l" defTabSz="180000" rtl="0"/>
            <a:r>
              <a:rPr lang="en-US" sz="2400" dirty="0">
                <a:solidFill>
                  <a:srgbClr val="000099"/>
                </a:solidFill>
                <a:latin typeface="Eras Demi ITC" panose="020B0805030504020804" pitchFamily="34" charset="0"/>
              </a:rPr>
              <a:t>	</a:t>
            </a:r>
            <a:r>
              <a:rPr lang="en-US" sz="2400" b="0" i="0" dirty="0">
                <a:solidFill>
                  <a:srgbClr val="000099"/>
                </a:solidFill>
                <a:effectLst/>
                <a:latin typeface="Eras Bold ITC" panose="020B0907030504020204" pitchFamily="34" charset="0"/>
              </a:rPr>
              <a:t>how varied </a:t>
            </a:r>
            <a:r>
              <a:rPr lang="en-US" sz="2400" b="0" i="0" dirty="0">
                <a:solidFill>
                  <a:srgbClr val="000099"/>
                </a:solidFill>
                <a:effectLst/>
                <a:latin typeface="Eras Demi ITC" panose="020B0805030504020804" pitchFamily="34" charset="0"/>
              </a:rPr>
              <a:t>people’s </a:t>
            </a:r>
          </a:p>
          <a:p>
            <a:pPr algn="l" defTabSz="180000" rtl="0"/>
            <a:r>
              <a:rPr lang="en-US" sz="2400" dirty="0">
                <a:solidFill>
                  <a:srgbClr val="000099"/>
                </a:solidFill>
                <a:latin typeface="Eras Demi ITC" panose="020B0805030504020804" pitchFamily="34" charset="0"/>
              </a:rPr>
              <a:t>	</a:t>
            </a:r>
            <a:r>
              <a:rPr lang="en-US" sz="2400" b="0" i="0" dirty="0">
                <a:solidFill>
                  <a:srgbClr val="000099"/>
                </a:solidFill>
                <a:effectLst/>
                <a:latin typeface="Eras Demi ITC" panose="020B0805030504020804" pitchFamily="34" charset="0"/>
              </a:rPr>
              <a:t>responses can be</a:t>
            </a:r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29B3555B-60D6-DF14-14F4-FBF1C8AB2237}"/>
              </a:ext>
            </a:extLst>
          </p:cNvPr>
          <p:cNvSpPr/>
          <p:nvPr/>
        </p:nvSpPr>
        <p:spPr>
          <a:xfrm rot="5400000">
            <a:off x="7164000" y="1406176"/>
            <a:ext cx="432000" cy="432000"/>
          </a:xfrm>
          <a:prstGeom prst="bentArrow">
            <a:avLst>
              <a:gd name="adj1" fmla="val 32717"/>
              <a:gd name="adj2" fmla="val 37127"/>
              <a:gd name="adj3" fmla="val 30512"/>
              <a:gd name="adj4" fmla="val 32726"/>
            </a:avLst>
          </a:prstGeom>
          <a:solidFill>
            <a:srgbClr val="99FF99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B4362DA5-0809-ADDA-87D8-392DC65D5EFF}"/>
              </a:ext>
            </a:extLst>
          </p:cNvPr>
          <p:cNvSpPr/>
          <p:nvPr/>
        </p:nvSpPr>
        <p:spPr>
          <a:xfrm rot="16200000" flipH="1">
            <a:off x="1548000" y="1406176"/>
            <a:ext cx="432000" cy="432000"/>
          </a:xfrm>
          <a:prstGeom prst="bentArrow">
            <a:avLst>
              <a:gd name="adj1" fmla="val 32717"/>
              <a:gd name="adj2" fmla="val 37127"/>
              <a:gd name="adj3" fmla="val 30512"/>
              <a:gd name="adj4" fmla="val 32726"/>
            </a:avLst>
          </a:prstGeom>
          <a:solidFill>
            <a:srgbClr val="99FF99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54926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337</TotalTime>
  <Words>1584</Words>
  <Application>Microsoft Office PowerPoint</Application>
  <PresentationFormat>On-screen Show (16:9)</PresentationFormat>
  <Paragraphs>180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Berlin Sans FB</vt:lpstr>
      <vt:lpstr>Calibri</vt:lpstr>
      <vt:lpstr>Calibri Light</vt:lpstr>
      <vt:lpstr>Cambria</vt:lpstr>
      <vt:lpstr>Copperplate Gothic Bold</vt:lpstr>
      <vt:lpstr>Copperplate Gothic Light</vt:lpstr>
      <vt:lpstr>Eras Bold ITC</vt:lpstr>
      <vt:lpstr>Eras Demi ITC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Lim Chien Chong</dc:creator>
  <cp:lastModifiedBy>Lim Chien Chong</cp:lastModifiedBy>
  <cp:revision>7</cp:revision>
  <dcterms:created xsi:type="dcterms:W3CDTF">2024-01-07T15:52:39Z</dcterms:created>
  <dcterms:modified xsi:type="dcterms:W3CDTF">2024-02-03T18:13:19Z</dcterms:modified>
</cp:coreProperties>
</file>