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70" r:id="rId11"/>
    <p:sldId id="271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137D"/>
    <a:srgbClr val="1F497D"/>
    <a:srgbClr val="556A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7" d="100"/>
          <a:sy n="77" d="100"/>
        </p:scale>
        <p:origin x="-167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AF8B72-212E-4B32-B871-C0C6E1372CE5}" type="datetimeFigureOut">
              <a:rPr lang="en-US" smtClean="0"/>
              <a:t>12/6/18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B354E7-22C5-4168-9375-0959520015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81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B354E7-22C5-4168-9375-09595200158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5082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B354E7-22C5-4168-9375-09595200158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5082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3086A-9511-B844-826E-B69AC0D07711}" type="datetimeFigureOut">
              <a:rPr lang="en-US" smtClean="0"/>
              <a:t>12/6/18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6A9D3-7A09-984D-AFA1-ABBB3B8DF5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716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3086A-9511-B844-826E-B69AC0D07711}" type="datetimeFigureOut">
              <a:rPr lang="en-US" smtClean="0"/>
              <a:t>12/6/18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6A9D3-7A09-984D-AFA1-ABBB3B8DF5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844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3086A-9511-B844-826E-B69AC0D07711}" type="datetimeFigureOut">
              <a:rPr lang="en-US" smtClean="0"/>
              <a:t>12/6/18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6A9D3-7A09-984D-AFA1-ABBB3B8DF5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150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3086A-9511-B844-826E-B69AC0D07711}" type="datetimeFigureOut">
              <a:rPr lang="en-US" smtClean="0"/>
              <a:t>12/6/18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6A9D3-7A09-984D-AFA1-ABBB3B8DF5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216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3086A-9511-B844-826E-B69AC0D07711}" type="datetimeFigureOut">
              <a:rPr lang="en-US" smtClean="0"/>
              <a:t>12/6/18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6A9D3-7A09-984D-AFA1-ABBB3B8DF5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856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3086A-9511-B844-826E-B69AC0D07711}" type="datetimeFigureOut">
              <a:rPr lang="en-US" smtClean="0"/>
              <a:t>12/6/18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6A9D3-7A09-984D-AFA1-ABBB3B8DF5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139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3086A-9511-B844-826E-B69AC0D07711}" type="datetimeFigureOut">
              <a:rPr lang="en-US" smtClean="0"/>
              <a:t>12/6/18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6A9D3-7A09-984D-AFA1-ABBB3B8DF5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044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3086A-9511-B844-826E-B69AC0D07711}" type="datetimeFigureOut">
              <a:rPr lang="en-US" smtClean="0"/>
              <a:t>12/6/18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6A9D3-7A09-984D-AFA1-ABBB3B8DF5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296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3086A-9511-B844-826E-B69AC0D07711}" type="datetimeFigureOut">
              <a:rPr lang="en-US" smtClean="0"/>
              <a:t>12/6/18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6A9D3-7A09-984D-AFA1-ABBB3B8DF5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870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3086A-9511-B844-826E-B69AC0D07711}" type="datetimeFigureOut">
              <a:rPr lang="en-US" smtClean="0"/>
              <a:t>12/6/18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6A9D3-7A09-984D-AFA1-ABBB3B8DF5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171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3086A-9511-B844-826E-B69AC0D07711}" type="datetimeFigureOut">
              <a:rPr lang="en-US" smtClean="0"/>
              <a:t>12/6/18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6A9D3-7A09-984D-AFA1-ABBB3B8DF5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555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B3086A-9511-B844-826E-B69AC0D07711}" type="datetimeFigureOut">
              <a:rPr lang="en-US" smtClean="0"/>
              <a:t>12/6/18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A6A9D3-7A09-984D-AFA1-ABBB3B8DF5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741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27" y="77002"/>
            <a:ext cx="8970745" cy="2845074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en-US" sz="4800" b="1" dirty="0" smtClean="0">
                <a:solidFill>
                  <a:schemeClr val="bg2"/>
                </a:solidFill>
              </a:rPr>
              <a:t>WALK</a:t>
            </a:r>
            <a:r>
              <a:rPr lang="en-US" sz="4800" b="1" dirty="0" smtClean="0">
                <a:solidFill>
                  <a:schemeClr val="bg2"/>
                </a:solidFill>
              </a:rPr>
              <a:t>ING </a:t>
            </a:r>
            <a:r>
              <a:rPr lang="en-US" sz="4800" b="1" dirty="0">
                <a:solidFill>
                  <a:schemeClr val="bg2"/>
                </a:solidFill>
              </a:rPr>
              <a:t>IN THE </a:t>
            </a:r>
            <a:r>
              <a:rPr lang="en-US" sz="4800" b="1" dirty="0" smtClean="0">
                <a:solidFill>
                  <a:schemeClr val="bg2"/>
                </a:solidFill>
              </a:rPr>
              <a:t>LIGHT</a:t>
            </a:r>
            <a:endParaRPr lang="en-US" sz="4800" dirty="0">
              <a:solidFill>
                <a:schemeClr val="bg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28" y="2922075"/>
            <a:ext cx="8970744" cy="3844485"/>
          </a:xfrm>
          <a:solidFill>
            <a:schemeClr val="accent3"/>
          </a:solidFill>
        </p:spPr>
        <p:txBody>
          <a:bodyPr/>
          <a:lstStyle/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sz="4400" dirty="0" smtClean="0">
                <a:solidFill>
                  <a:srgbClr val="1F137D"/>
                </a:solidFill>
              </a:rPr>
              <a:t>Romans 13:11-14</a:t>
            </a:r>
          </a:p>
          <a:p>
            <a:r>
              <a:rPr lang="en-US" sz="4400" dirty="0" smtClean="0">
                <a:solidFill>
                  <a:srgbClr val="1F137D"/>
                </a:solidFill>
              </a:rPr>
              <a:t> Ephesians 5:8-13</a:t>
            </a:r>
            <a:endParaRPr lang="en-US" sz="4400" dirty="0">
              <a:solidFill>
                <a:srgbClr val="1F13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56721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53" y="134754"/>
            <a:ext cx="8970745" cy="1282884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REASONS WHY CHRIST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IS COMING BACK SOON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253" y="1417638"/>
            <a:ext cx="8970745" cy="5358547"/>
          </a:xfrm>
          <a:solidFill>
            <a:schemeClr val="accent3"/>
          </a:solidFill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1F137D"/>
                </a:solidFill>
              </a:rPr>
              <a:t>Birth of Israel as a nation 70 years ago on 14</a:t>
            </a:r>
            <a:r>
              <a:rPr lang="en-US" sz="3600" baseline="30000" dirty="0" smtClean="0">
                <a:solidFill>
                  <a:srgbClr val="1F137D"/>
                </a:solidFill>
              </a:rPr>
              <a:t>th</a:t>
            </a:r>
            <a:r>
              <a:rPr lang="en-US" sz="3600" dirty="0" smtClean="0">
                <a:solidFill>
                  <a:srgbClr val="1F137D"/>
                </a:solidFill>
              </a:rPr>
              <a:t> May 1948 (Matthew 24:32)</a:t>
            </a:r>
          </a:p>
          <a:p>
            <a:r>
              <a:rPr lang="en-US" sz="3600" dirty="0" smtClean="0">
                <a:solidFill>
                  <a:srgbClr val="1F137D"/>
                </a:solidFill>
              </a:rPr>
              <a:t>Apparent </a:t>
            </a:r>
            <a:r>
              <a:rPr lang="en-US" sz="3600" dirty="0">
                <a:solidFill>
                  <a:srgbClr val="1F137D"/>
                </a:solidFill>
              </a:rPr>
              <a:t>P</a:t>
            </a:r>
            <a:r>
              <a:rPr lang="en-US" sz="3600" dirty="0" smtClean="0">
                <a:solidFill>
                  <a:srgbClr val="1F137D"/>
                </a:solidFill>
              </a:rPr>
              <a:t>eace in the Middle-East (I Thessalonians 5:1-3)</a:t>
            </a:r>
          </a:p>
          <a:p>
            <a:r>
              <a:rPr lang="en-US" sz="3600" dirty="0" smtClean="0">
                <a:solidFill>
                  <a:srgbClr val="1F137D"/>
                </a:solidFill>
              </a:rPr>
              <a:t>Rebuilding of Solomon’s Temple (Revelation 11:1)</a:t>
            </a:r>
          </a:p>
          <a:p>
            <a:r>
              <a:rPr lang="en-US" sz="3600" dirty="0" smtClean="0">
                <a:solidFill>
                  <a:srgbClr val="1F137D"/>
                </a:solidFill>
              </a:rPr>
              <a:t>Spread of the Gospel throughout the world (Mark 13:10)</a:t>
            </a:r>
            <a:endParaRPr lang="en-US" sz="3600" dirty="0">
              <a:solidFill>
                <a:srgbClr val="1F13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74903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03" y="115503"/>
            <a:ext cx="8941870" cy="1302135"/>
          </a:xfrm>
          <a:solidFill>
            <a:schemeClr val="accent1"/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HOW THEN SHOULD WE LIVE?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503" y="1420255"/>
            <a:ext cx="8941869" cy="5336679"/>
          </a:xfrm>
          <a:solidFill>
            <a:schemeClr val="accent3"/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5400" dirty="0" smtClean="0">
                <a:solidFill>
                  <a:srgbClr val="1F137D"/>
                </a:solidFill>
              </a:rPr>
              <a:t>How we live is exactly how we live everyday:</a:t>
            </a:r>
          </a:p>
          <a:p>
            <a:r>
              <a:rPr lang="en-US" sz="5400" dirty="0" smtClean="0">
                <a:solidFill>
                  <a:srgbClr val="1F137D"/>
                </a:solidFill>
              </a:rPr>
              <a:t>Know the Time</a:t>
            </a:r>
          </a:p>
          <a:p>
            <a:r>
              <a:rPr lang="en-US" sz="5400" dirty="0" smtClean="0">
                <a:solidFill>
                  <a:srgbClr val="1F137D"/>
                </a:solidFill>
              </a:rPr>
              <a:t>Wake Up</a:t>
            </a:r>
          </a:p>
          <a:p>
            <a:r>
              <a:rPr lang="en-US" sz="5400" dirty="0" smtClean="0">
                <a:solidFill>
                  <a:srgbClr val="1F137D"/>
                </a:solidFill>
              </a:rPr>
              <a:t>Wash Up</a:t>
            </a:r>
          </a:p>
          <a:p>
            <a:r>
              <a:rPr lang="en-US" sz="5400" dirty="0" smtClean="0">
                <a:solidFill>
                  <a:srgbClr val="1F137D"/>
                </a:solidFill>
              </a:rPr>
              <a:t>Dress Up</a:t>
            </a:r>
            <a:endParaRPr lang="en-US" sz="5400" dirty="0">
              <a:solidFill>
                <a:srgbClr val="1F13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40995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53" y="77003"/>
            <a:ext cx="8932243" cy="1370562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r>
              <a:rPr lang="en-US" sz="4900" dirty="0" smtClean="0">
                <a:solidFill>
                  <a:schemeClr val="bg1"/>
                </a:solidFill>
              </a:rPr>
              <a:t>KNOW THE TIME</a:t>
            </a:r>
            <a:br>
              <a:rPr lang="en-US" sz="4900" dirty="0" smtClean="0">
                <a:solidFill>
                  <a:schemeClr val="bg1"/>
                </a:solidFill>
              </a:rPr>
            </a:br>
            <a:r>
              <a:rPr lang="en-US" sz="3600" dirty="0" smtClean="0">
                <a:solidFill>
                  <a:schemeClr val="bg1"/>
                </a:solidFill>
              </a:rPr>
              <a:t>ROMANS 13:11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253" y="1447564"/>
            <a:ext cx="8932243" cy="5280495"/>
          </a:xfrm>
          <a:solidFill>
            <a:schemeClr val="accent2"/>
          </a:solidFill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4000" dirty="0" smtClean="0">
                <a:solidFill>
                  <a:srgbClr val="000000"/>
                </a:solidFill>
              </a:rPr>
              <a:t>What time are we living in now? </a:t>
            </a:r>
          </a:p>
          <a:p>
            <a:pPr marL="0" indent="0">
              <a:buNone/>
            </a:pPr>
            <a:r>
              <a:rPr lang="en-US" sz="4000" dirty="0" smtClean="0">
                <a:solidFill>
                  <a:srgbClr val="000000"/>
                </a:solidFill>
              </a:rPr>
              <a:t>SHAPE OF THE WORLD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dirty="0" smtClean="0">
                <a:solidFill>
                  <a:srgbClr val="000000"/>
                </a:solidFill>
              </a:rPr>
              <a:t>Globalized world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dirty="0" smtClean="0">
                <a:solidFill>
                  <a:srgbClr val="000000"/>
                </a:solidFill>
              </a:rPr>
              <a:t>Speed and ease of Communication and Information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dirty="0" smtClean="0">
                <a:solidFill>
                  <a:srgbClr val="000000"/>
                </a:solidFill>
              </a:rPr>
              <a:t>Change-the only permanent thing on earth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dirty="0" smtClean="0">
                <a:solidFill>
                  <a:srgbClr val="000000"/>
                </a:solidFill>
              </a:rPr>
              <a:t>Consumer Mindset—Use people, </a:t>
            </a:r>
            <a:r>
              <a:rPr lang="en-US" sz="4000" dirty="0">
                <a:solidFill>
                  <a:srgbClr val="000000"/>
                </a:solidFill>
              </a:rPr>
              <a:t>L</a:t>
            </a:r>
            <a:r>
              <a:rPr lang="en-US" sz="4000" dirty="0" smtClean="0">
                <a:solidFill>
                  <a:srgbClr val="000000"/>
                </a:solidFill>
              </a:rPr>
              <a:t>ove things (this is what’s wrong with the world today!)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dirty="0" smtClean="0">
                <a:solidFill>
                  <a:srgbClr val="000000"/>
                </a:solidFill>
              </a:rPr>
              <a:t>Short-term Commitment</a:t>
            </a:r>
          </a:p>
          <a:p>
            <a:pPr marL="514350" indent="-514350">
              <a:buFont typeface="+mj-lt"/>
              <a:buAutoNum type="arabicPeriod"/>
            </a:pPr>
            <a:endParaRPr lang="en-US" sz="40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14981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53" y="115503"/>
            <a:ext cx="8922619" cy="1302135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r>
              <a:rPr lang="en-US" sz="4900" dirty="0" smtClean="0">
                <a:solidFill>
                  <a:srgbClr val="FFFFFF"/>
                </a:solidFill>
              </a:rPr>
              <a:t>KNOW THE TIME</a:t>
            </a:r>
            <a:br>
              <a:rPr lang="en-US" sz="4900" dirty="0" smtClean="0">
                <a:solidFill>
                  <a:srgbClr val="FFFFFF"/>
                </a:solidFill>
              </a:rPr>
            </a:br>
            <a:r>
              <a:rPr lang="en-US" sz="3600" dirty="0" smtClean="0">
                <a:solidFill>
                  <a:srgbClr val="FFFFFF"/>
                </a:solidFill>
              </a:rPr>
              <a:t>Romans 13:11</a:t>
            </a:r>
            <a:endParaRPr lang="en-US" sz="3600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253" y="1417638"/>
            <a:ext cx="8922619" cy="5348922"/>
          </a:xfrm>
          <a:solidFill>
            <a:schemeClr val="accent2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/>
              <a:t>STATE OF CHRISTIANITY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dirty="0" smtClean="0"/>
              <a:t>Secularization and Sophistication of the Church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dirty="0" smtClean="0"/>
              <a:t>Syncretism of the Word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dirty="0" smtClean="0"/>
              <a:t>Search for the “Anointed Superstars of Christianity”</a:t>
            </a:r>
            <a:r>
              <a:rPr lang="en-US" sz="3600" dirty="0"/>
              <a:t> </a:t>
            </a:r>
            <a:r>
              <a:rPr lang="en-US" sz="3600" dirty="0" smtClean="0"/>
              <a:t>rather then the Anointer—Sermon enjoyment and being Slain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dirty="0" smtClean="0"/>
              <a:t>Shopping for Churches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40116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77" y="77002"/>
            <a:ext cx="8970745" cy="1340636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r>
              <a:rPr lang="en-US" sz="4900" dirty="0" smtClean="0">
                <a:solidFill>
                  <a:schemeClr val="bg1"/>
                </a:solidFill>
              </a:rPr>
              <a:t>KNOW THE TIME</a:t>
            </a:r>
            <a:br>
              <a:rPr lang="en-US" sz="4900" dirty="0" smtClean="0">
                <a:solidFill>
                  <a:schemeClr val="bg1"/>
                </a:solidFill>
              </a:rPr>
            </a:br>
            <a:r>
              <a:rPr lang="en-US" sz="3600" dirty="0" smtClean="0">
                <a:solidFill>
                  <a:schemeClr val="bg1"/>
                </a:solidFill>
              </a:rPr>
              <a:t>Romans 13:11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77" y="1417638"/>
            <a:ext cx="8970745" cy="5310421"/>
          </a:xfrm>
          <a:solidFill>
            <a:schemeClr val="accent2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800" dirty="0"/>
              <a:t>SPIRIT-FILLED CHRISTIAN </a:t>
            </a:r>
            <a:r>
              <a:rPr lang="en-US" sz="4800" dirty="0" smtClean="0"/>
              <a:t>LIFE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800" dirty="0" smtClean="0"/>
              <a:t>Loving and Knowing God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800" dirty="0" smtClean="0"/>
              <a:t>Listening to and Obeying His Word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800" dirty="0" smtClean="0"/>
              <a:t>Living in His Will</a:t>
            </a:r>
          </a:p>
          <a:p>
            <a:pPr marL="514350" indent="-514350">
              <a:buFont typeface="+mj-lt"/>
              <a:buAutoNum type="arabicPeriod"/>
            </a:pP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4210089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77" y="96253"/>
            <a:ext cx="8999621" cy="1321385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r>
              <a:rPr lang="en-US" sz="4900" dirty="0" smtClean="0">
                <a:solidFill>
                  <a:srgbClr val="FFFFFF"/>
                </a:solidFill>
              </a:rPr>
              <a:t>WAKE UP</a:t>
            </a:r>
            <a:br>
              <a:rPr lang="en-US" sz="4900" dirty="0" smtClean="0">
                <a:solidFill>
                  <a:srgbClr val="FFFFFF"/>
                </a:solidFill>
              </a:rPr>
            </a:br>
            <a:r>
              <a:rPr lang="en-US" sz="3600" dirty="0" smtClean="0">
                <a:solidFill>
                  <a:srgbClr val="FFFFFF"/>
                </a:solidFill>
              </a:rPr>
              <a:t>Romans 13:11 &amp; Ephesians 5:14</a:t>
            </a:r>
            <a:endParaRPr lang="en-US" sz="3600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77" y="1417638"/>
            <a:ext cx="8999621" cy="5368173"/>
          </a:xfrm>
          <a:solidFill>
            <a:schemeClr val="accent2"/>
          </a:solidFill>
        </p:spPr>
        <p:txBody>
          <a:bodyPr>
            <a:normAutofit fontScale="92500"/>
          </a:bodyPr>
          <a:lstStyle/>
          <a:p>
            <a:r>
              <a:rPr lang="en-US" sz="4400" dirty="0" smtClean="0"/>
              <a:t>Many obese babies in the Church</a:t>
            </a:r>
          </a:p>
          <a:p>
            <a:r>
              <a:rPr lang="en-US" sz="4400" dirty="0" smtClean="0"/>
              <a:t>Fat Minds but Lean Souls</a:t>
            </a:r>
          </a:p>
          <a:p>
            <a:r>
              <a:rPr lang="en-US" sz="4400" dirty="0" smtClean="0"/>
              <a:t>Where </a:t>
            </a:r>
            <a:r>
              <a:rPr lang="en-US" sz="4400" dirty="0"/>
              <a:t>are you at with God? </a:t>
            </a:r>
          </a:p>
          <a:p>
            <a:r>
              <a:rPr lang="en-US" sz="4400" dirty="0"/>
              <a:t>Are you growing or </a:t>
            </a:r>
            <a:r>
              <a:rPr lang="en-US" sz="4400" dirty="0" smtClean="0"/>
              <a:t>are </a:t>
            </a:r>
            <a:r>
              <a:rPr lang="en-US" sz="4400" dirty="0"/>
              <a:t>you </a:t>
            </a:r>
            <a:r>
              <a:rPr lang="en-US" sz="4400" dirty="0" smtClean="0"/>
              <a:t>stagnant? </a:t>
            </a:r>
          </a:p>
          <a:p>
            <a:r>
              <a:rPr lang="en-US" sz="4400" dirty="0" smtClean="0"/>
              <a:t>Have </a:t>
            </a:r>
            <a:r>
              <a:rPr lang="en-US" sz="4400" dirty="0"/>
              <a:t>you lost your first love? </a:t>
            </a:r>
            <a:endParaRPr lang="en-US" sz="4400" dirty="0" smtClean="0"/>
          </a:p>
          <a:p>
            <a:r>
              <a:rPr lang="en-US" sz="4400" dirty="0" smtClean="0"/>
              <a:t>Do </a:t>
            </a:r>
            <a:r>
              <a:rPr lang="en-US" sz="4400" dirty="0"/>
              <a:t>you still see </a:t>
            </a:r>
            <a:r>
              <a:rPr lang="en-US" sz="4400" dirty="0" smtClean="0"/>
              <a:t>the </a:t>
            </a:r>
            <a:r>
              <a:rPr lang="en-US" sz="4400" dirty="0"/>
              <a:t>miracles of God in your life?</a:t>
            </a:r>
            <a:endParaRPr lang="en-SG" sz="44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8021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001" y="105878"/>
            <a:ext cx="8980371" cy="1311760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r>
              <a:rPr lang="en-US" sz="4900" dirty="0" smtClean="0">
                <a:solidFill>
                  <a:srgbClr val="FFFFFF"/>
                </a:solidFill>
              </a:rPr>
              <a:t>WAKE UP</a:t>
            </a:r>
            <a:br>
              <a:rPr lang="en-US" sz="4900" dirty="0" smtClean="0">
                <a:solidFill>
                  <a:srgbClr val="FFFFFF"/>
                </a:solidFill>
              </a:rPr>
            </a:br>
            <a:r>
              <a:rPr lang="en-US" sz="3600" dirty="0" smtClean="0">
                <a:solidFill>
                  <a:srgbClr val="FFFFFF"/>
                </a:solidFill>
              </a:rPr>
              <a:t>Romans 13:11 &amp; Ephesians 5:14</a:t>
            </a:r>
            <a:endParaRPr lang="en-US" sz="3600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002" y="1417638"/>
            <a:ext cx="8980370" cy="5358547"/>
          </a:xfrm>
          <a:solidFill>
            <a:schemeClr val="accent2"/>
          </a:solidFill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5700" dirty="0" smtClean="0"/>
              <a:t>Expect </a:t>
            </a:r>
            <a:r>
              <a:rPr lang="en-US" sz="5700" dirty="0"/>
              <a:t>a miracle from God each </a:t>
            </a:r>
            <a:r>
              <a:rPr lang="en-US" sz="5700" dirty="0" smtClean="0"/>
              <a:t>day</a:t>
            </a:r>
            <a:endParaRPr lang="en-SG" sz="5700" dirty="0"/>
          </a:p>
          <a:p>
            <a:pPr marL="0" indent="0" algn="ctr">
              <a:buNone/>
            </a:pPr>
            <a:r>
              <a:rPr lang="en-US" sz="5700" dirty="0" smtClean="0"/>
              <a:t>Expect </a:t>
            </a:r>
            <a:r>
              <a:rPr lang="en-US" sz="5700" dirty="0"/>
              <a:t>a miracle when you </a:t>
            </a:r>
            <a:r>
              <a:rPr lang="en-US" sz="5700" dirty="0" smtClean="0"/>
              <a:t>pray</a:t>
            </a:r>
            <a:endParaRPr lang="en-SG" sz="5700" dirty="0"/>
          </a:p>
          <a:p>
            <a:pPr marL="0" indent="0" algn="ctr">
              <a:buNone/>
            </a:pPr>
            <a:r>
              <a:rPr lang="en-US" sz="5700" dirty="0" smtClean="0"/>
              <a:t>When </a:t>
            </a:r>
            <a:r>
              <a:rPr lang="en-US" sz="5700" dirty="0"/>
              <a:t>you expect </a:t>
            </a:r>
            <a:r>
              <a:rPr lang="en-US" sz="5700" dirty="0" smtClean="0"/>
              <a:t>it</a:t>
            </a:r>
            <a:r>
              <a:rPr lang="en-SG" sz="5700" dirty="0" smtClean="0"/>
              <a:t>, </a:t>
            </a:r>
            <a:r>
              <a:rPr lang="en-US" sz="5700" dirty="0" smtClean="0"/>
              <a:t>God </a:t>
            </a:r>
            <a:r>
              <a:rPr lang="en-US" sz="5700" dirty="0"/>
              <a:t>will find a way</a:t>
            </a:r>
            <a:endParaRPr lang="en-SG" sz="5700" dirty="0"/>
          </a:p>
          <a:p>
            <a:pPr marL="0" indent="0" algn="ctr">
              <a:buNone/>
            </a:pPr>
            <a:r>
              <a:rPr lang="en-US" sz="5700" dirty="0" smtClean="0"/>
              <a:t>To </a:t>
            </a:r>
            <a:r>
              <a:rPr lang="en-US" sz="5700" dirty="0"/>
              <a:t>perform a miracle for you each day!</a:t>
            </a:r>
            <a:endParaRPr lang="en-SG" sz="5700" dirty="0"/>
          </a:p>
          <a:p>
            <a:pPr marL="0" indent="0" algn="ctr">
              <a:buNone/>
            </a:pPr>
            <a:r>
              <a:rPr lang="en-US" dirty="0"/>
              <a:t> 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5788707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53" y="105878"/>
            <a:ext cx="8970745" cy="1311760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r>
              <a:rPr lang="en-US" sz="4900" dirty="0" smtClean="0">
                <a:solidFill>
                  <a:srgbClr val="FFFFFF"/>
                </a:solidFill>
              </a:rPr>
              <a:t>WAKE UP</a:t>
            </a:r>
            <a:br>
              <a:rPr lang="en-US" sz="4900" dirty="0" smtClean="0">
                <a:solidFill>
                  <a:srgbClr val="FFFFFF"/>
                </a:solidFill>
              </a:rPr>
            </a:br>
            <a:r>
              <a:rPr lang="en-US" sz="3600" dirty="0" smtClean="0">
                <a:solidFill>
                  <a:srgbClr val="FFFFFF"/>
                </a:solidFill>
              </a:rPr>
              <a:t>Romans 13:11 &amp; Ephesians 5:14</a:t>
            </a:r>
            <a:endParaRPr lang="en-US" sz="3600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253" y="1417638"/>
            <a:ext cx="8970745" cy="5329671"/>
          </a:xfrm>
          <a:solidFill>
            <a:schemeClr val="accent2"/>
          </a:solidFill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5200" dirty="0"/>
              <a:t>A</a:t>
            </a:r>
            <a:r>
              <a:rPr lang="en-US" sz="5200" dirty="0" smtClean="0"/>
              <a:t>n Endearing Relationship with God. </a:t>
            </a:r>
          </a:p>
          <a:p>
            <a:pPr marL="0" indent="0">
              <a:buNone/>
            </a:pPr>
            <a:r>
              <a:rPr lang="en-US" sz="5200" dirty="0" smtClean="0">
                <a:solidFill>
                  <a:schemeClr val="tx2"/>
                </a:solidFill>
              </a:rPr>
              <a:t>Jesus replied: </a:t>
            </a:r>
            <a:r>
              <a:rPr lang="en-US" sz="5200" dirty="0" smtClean="0">
                <a:solidFill>
                  <a:schemeClr val="bg1"/>
                </a:solidFill>
              </a:rPr>
              <a:t>“Love the Lord your God with all your heart and with all your soul and with all your mind”</a:t>
            </a:r>
            <a:r>
              <a:rPr lang="en-US" sz="5200" dirty="0" smtClean="0">
                <a:solidFill>
                  <a:srgbClr val="FFFFFF"/>
                </a:solidFill>
              </a:rPr>
              <a:t>(Matthew 22:37).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1344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7" y="86627"/>
            <a:ext cx="8980371" cy="1331011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r>
              <a:rPr lang="en-US" sz="4900" dirty="0" smtClean="0">
                <a:solidFill>
                  <a:srgbClr val="FFFFFF"/>
                </a:solidFill>
              </a:rPr>
              <a:t>WAKE UP</a:t>
            </a:r>
            <a:br>
              <a:rPr lang="en-US" sz="4900" dirty="0" smtClean="0">
                <a:solidFill>
                  <a:srgbClr val="FFFFFF"/>
                </a:solidFill>
              </a:rPr>
            </a:br>
            <a:r>
              <a:rPr lang="en-US" sz="3600" dirty="0" smtClean="0">
                <a:solidFill>
                  <a:srgbClr val="FFFFFF"/>
                </a:solidFill>
              </a:rPr>
              <a:t>Romans 13:11 &amp; Ephesians 5:14</a:t>
            </a:r>
            <a:endParaRPr lang="en-US" sz="3600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626" y="1417638"/>
            <a:ext cx="8980371" cy="5368173"/>
          </a:xfrm>
          <a:solidFill>
            <a:schemeClr val="accent2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smtClean="0"/>
              <a:t>2. An </a:t>
            </a:r>
            <a:r>
              <a:rPr lang="en-US" sz="4800" dirty="0"/>
              <a:t>Exacting Discipleship in the Lord Jesus </a:t>
            </a:r>
            <a:r>
              <a:rPr lang="en-US" sz="4800" dirty="0" smtClean="0"/>
              <a:t>Christ.</a:t>
            </a:r>
          </a:p>
          <a:p>
            <a:pPr marL="0" indent="0">
              <a:buNone/>
            </a:pPr>
            <a:r>
              <a:rPr lang="en-US" sz="4800" dirty="0" smtClean="0">
                <a:solidFill>
                  <a:schemeClr val="tx2"/>
                </a:solidFill>
              </a:rPr>
              <a:t>Then He said to them all: </a:t>
            </a:r>
            <a:r>
              <a:rPr lang="en-US" sz="4800" dirty="0" smtClean="0">
                <a:solidFill>
                  <a:schemeClr val="bg1"/>
                </a:solidFill>
              </a:rPr>
              <a:t>“If anyone would come after me, he must deny himself and take up his cross daily and follow me” (</a:t>
            </a:r>
            <a:r>
              <a:rPr lang="en-US" sz="4800" dirty="0">
                <a:solidFill>
                  <a:schemeClr val="bg1"/>
                </a:solidFill>
              </a:rPr>
              <a:t>Luke 9</a:t>
            </a:r>
            <a:r>
              <a:rPr lang="en-US" sz="4800" dirty="0" smtClean="0">
                <a:solidFill>
                  <a:schemeClr val="bg1"/>
                </a:solidFill>
              </a:rPr>
              <a:t>:23).</a:t>
            </a:r>
            <a:endParaRPr lang="en-US" sz="4800" dirty="0">
              <a:solidFill>
                <a:schemeClr val="bg1"/>
              </a:solidFill>
            </a:endParaRP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294783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7" y="86627"/>
            <a:ext cx="8980371" cy="1331011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r>
              <a:rPr lang="en-US" sz="4900" dirty="0" smtClean="0">
                <a:solidFill>
                  <a:srgbClr val="FFFFFF"/>
                </a:solidFill>
              </a:rPr>
              <a:t>WAKE UP</a:t>
            </a:r>
            <a:br>
              <a:rPr lang="en-US" sz="4900" dirty="0" smtClean="0">
                <a:solidFill>
                  <a:srgbClr val="FFFFFF"/>
                </a:solidFill>
              </a:rPr>
            </a:br>
            <a:r>
              <a:rPr lang="en-US" sz="3600" dirty="0" smtClean="0">
                <a:solidFill>
                  <a:srgbClr val="FFFFFF"/>
                </a:solidFill>
              </a:rPr>
              <a:t>Romans 13:11 &amp; Ephesians 5:14</a:t>
            </a:r>
            <a:endParaRPr lang="en-US" sz="3600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626" y="1417638"/>
            <a:ext cx="8980371" cy="5368173"/>
          </a:xfrm>
          <a:solidFill>
            <a:schemeClr val="accent2"/>
          </a:solidFill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4400" dirty="0" smtClean="0"/>
              <a:t>3. An </a:t>
            </a:r>
            <a:r>
              <a:rPr lang="en-US" sz="4400" dirty="0"/>
              <a:t>Exciting Responsibility to </a:t>
            </a:r>
            <a:r>
              <a:rPr lang="en-US" sz="4400" dirty="0" smtClean="0"/>
              <a:t>reach </a:t>
            </a:r>
            <a:r>
              <a:rPr lang="en-US" sz="4400" dirty="0"/>
              <a:t>our </a:t>
            </a:r>
            <a:r>
              <a:rPr lang="en-US" sz="4400" dirty="0" smtClean="0"/>
              <a:t>World for Christ.</a:t>
            </a:r>
          </a:p>
          <a:p>
            <a:pPr marL="0" indent="0">
              <a:buNone/>
            </a:pPr>
            <a:r>
              <a:rPr lang="en-US" sz="4400" dirty="0" smtClean="0">
                <a:solidFill>
                  <a:srgbClr val="1F497D"/>
                </a:solidFill>
              </a:rPr>
              <a:t>He said to them: </a:t>
            </a:r>
            <a:r>
              <a:rPr lang="en-US" sz="4400" dirty="0" smtClean="0">
                <a:solidFill>
                  <a:schemeClr val="bg1"/>
                </a:solidFill>
              </a:rPr>
              <a:t>“It is not for you to know the times or dates the Father has set by His </a:t>
            </a:r>
            <a:r>
              <a:rPr lang="en-US" sz="4400" dirty="0">
                <a:solidFill>
                  <a:schemeClr val="bg1"/>
                </a:solidFill>
              </a:rPr>
              <a:t>o</a:t>
            </a:r>
            <a:r>
              <a:rPr lang="en-US" sz="4400" dirty="0" smtClean="0">
                <a:solidFill>
                  <a:schemeClr val="bg1"/>
                </a:solidFill>
              </a:rPr>
              <a:t>wn authority. But you will receive power when the Holy Spirit comes on you; and you will be my witnesses in Jerusalem, and in all Judea and Samaria, and to the ends of the earth.” (Acts 1:7 &amp; 8)</a:t>
            </a:r>
            <a:endParaRPr lang="en-US" sz="44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0617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53" y="105878"/>
            <a:ext cx="8970745" cy="1311760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r>
              <a:rPr lang="en-US" sz="4900" dirty="0" smtClean="0">
                <a:solidFill>
                  <a:srgbClr val="FFFFFF"/>
                </a:solidFill>
              </a:rPr>
              <a:t>WASH UP</a:t>
            </a:r>
            <a:br>
              <a:rPr lang="en-US" sz="4900" dirty="0" smtClean="0">
                <a:solidFill>
                  <a:srgbClr val="FFFFFF"/>
                </a:solidFill>
              </a:rPr>
            </a:br>
            <a:r>
              <a:rPr lang="en-US" sz="3600" dirty="0" smtClean="0">
                <a:solidFill>
                  <a:srgbClr val="FFFFFF"/>
                </a:solidFill>
              </a:rPr>
              <a:t>Romans </a:t>
            </a:r>
            <a:r>
              <a:rPr lang="en-US" sz="3600" dirty="0">
                <a:solidFill>
                  <a:srgbClr val="FFFFFF"/>
                </a:solidFill>
              </a:rPr>
              <a:t>13:12a &amp; 13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253" y="1417638"/>
            <a:ext cx="8970745" cy="5329671"/>
          </a:xfrm>
          <a:solidFill>
            <a:schemeClr val="accent2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5400" dirty="0" smtClean="0"/>
              <a:t>Put away deeds of darkness:</a:t>
            </a:r>
          </a:p>
          <a:p>
            <a:pPr marL="514350" indent="-514350">
              <a:buAutoNum type="arabicPeriod"/>
            </a:pPr>
            <a:r>
              <a:rPr lang="en-US" sz="5400" dirty="0" smtClean="0"/>
              <a:t>Drunkenness</a:t>
            </a:r>
          </a:p>
          <a:p>
            <a:pPr marL="514350" indent="-514350">
              <a:buAutoNum type="arabicPeriod"/>
            </a:pPr>
            <a:r>
              <a:rPr lang="en-US" sz="5400" dirty="0" smtClean="0"/>
              <a:t>Discontentment</a:t>
            </a:r>
          </a:p>
          <a:p>
            <a:pPr marL="514350" indent="-514350">
              <a:buAutoNum type="arabicPeriod"/>
            </a:pPr>
            <a:r>
              <a:rPr lang="en-US" sz="5400" dirty="0" smtClean="0"/>
              <a:t>Dissension </a:t>
            </a:r>
          </a:p>
          <a:p>
            <a:pPr marL="0" indent="0">
              <a:buNone/>
            </a:pPr>
            <a:endParaRPr lang="en-US" sz="5400" dirty="0" smtClean="0"/>
          </a:p>
          <a:p>
            <a:pPr marL="514350" indent="-514350">
              <a:buFont typeface="+mj-lt"/>
              <a:buAutoNum type="arabicPeriod"/>
            </a:pP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4966172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53" y="105878"/>
            <a:ext cx="8970745" cy="1311760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r>
              <a:rPr lang="en-US" sz="4900" dirty="0" smtClean="0">
                <a:solidFill>
                  <a:srgbClr val="FFFFFF"/>
                </a:solidFill>
              </a:rPr>
              <a:t>DRESS UP</a:t>
            </a:r>
            <a:br>
              <a:rPr lang="en-US" sz="4900" dirty="0" smtClean="0">
                <a:solidFill>
                  <a:srgbClr val="FFFFFF"/>
                </a:solidFill>
              </a:rPr>
            </a:br>
            <a:r>
              <a:rPr lang="en-US" sz="3600" dirty="0" smtClean="0">
                <a:solidFill>
                  <a:srgbClr val="FFFFFF"/>
                </a:solidFill>
              </a:rPr>
              <a:t>Romans </a:t>
            </a:r>
            <a:r>
              <a:rPr lang="en-US" sz="3600" dirty="0">
                <a:solidFill>
                  <a:srgbClr val="FFFFFF"/>
                </a:solidFill>
              </a:rPr>
              <a:t>13:12b &amp; 14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253" y="1417638"/>
            <a:ext cx="8970745" cy="5329671"/>
          </a:xfrm>
          <a:solidFill>
            <a:schemeClr val="accent2"/>
          </a:solidFill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5400" dirty="0" smtClean="0"/>
              <a:t>Put on the full </a:t>
            </a:r>
            <a:r>
              <a:rPr lang="en-US" sz="5400" dirty="0"/>
              <a:t>a</a:t>
            </a:r>
            <a:r>
              <a:rPr lang="en-US" sz="5400" dirty="0" smtClean="0"/>
              <a:t>rmor </a:t>
            </a:r>
            <a:r>
              <a:rPr lang="en-US" sz="5400" dirty="0"/>
              <a:t>of light for protection and </a:t>
            </a:r>
            <a:r>
              <a:rPr lang="en-US" sz="5400" dirty="0" smtClean="0"/>
              <a:t>warfare (Romans 13:12b)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5200" dirty="0" smtClean="0"/>
              <a:t>Clothe with Christ </a:t>
            </a:r>
            <a:r>
              <a:rPr lang="mr-IN" sz="5200" dirty="0" smtClean="0"/>
              <a:t>–</a:t>
            </a:r>
            <a:r>
              <a:rPr lang="en-US" sz="5200" dirty="0" smtClean="0"/>
              <a:t>the fullness </a:t>
            </a:r>
            <a:r>
              <a:rPr lang="en-US" sz="5200" dirty="0"/>
              <a:t>of God in Christ for a full </a:t>
            </a:r>
            <a:r>
              <a:rPr lang="en-US" sz="5200" dirty="0" smtClean="0"/>
              <a:t>life (Romans 13:14)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3750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53" y="105878"/>
            <a:ext cx="8970745" cy="1311760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LESSONS TO LEARN AND TO </a:t>
            </a:r>
            <a:r>
              <a:rPr lang="en-US" dirty="0" smtClean="0">
                <a:solidFill>
                  <a:srgbClr val="FFFFFF"/>
                </a:solidFill>
              </a:rPr>
              <a:t>OBEY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253" y="1417638"/>
            <a:ext cx="8970745" cy="5329671"/>
          </a:xfrm>
          <a:solidFill>
            <a:schemeClr val="accent3"/>
          </a:solidFill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sz="6500" dirty="0" smtClean="0">
                <a:solidFill>
                  <a:schemeClr val="tx2"/>
                </a:solidFill>
              </a:rPr>
              <a:t>It’s what </a:t>
            </a:r>
            <a:r>
              <a:rPr lang="en-US" sz="6500" dirty="0">
                <a:solidFill>
                  <a:schemeClr val="tx2"/>
                </a:solidFill>
              </a:rPr>
              <a:t>you feed your mind! If you want to wake up early, you will </a:t>
            </a:r>
            <a:r>
              <a:rPr lang="en-US" sz="6500" dirty="0" smtClean="0">
                <a:solidFill>
                  <a:schemeClr val="tx2"/>
                </a:solidFill>
              </a:rPr>
              <a:t>be disciplined </a:t>
            </a:r>
            <a:r>
              <a:rPr lang="en-US" sz="6500" dirty="0">
                <a:solidFill>
                  <a:schemeClr val="tx2"/>
                </a:solidFill>
              </a:rPr>
              <a:t>to sleep early and wake up early to work, school or </a:t>
            </a:r>
            <a:r>
              <a:rPr lang="en-US" sz="6500" dirty="0" smtClean="0">
                <a:solidFill>
                  <a:schemeClr val="tx2"/>
                </a:solidFill>
              </a:rPr>
              <a:t>wherever! Likewise </a:t>
            </a:r>
            <a:r>
              <a:rPr lang="en-US" sz="6500" dirty="0">
                <a:solidFill>
                  <a:schemeClr val="tx2"/>
                </a:solidFill>
              </a:rPr>
              <a:t>when you </a:t>
            </a:r>
            <a:r>
              <a:rPr lang="en-US" sz="6500" dirty="0" smtClean="0">
                <a:solidFill>
                  <a:schemeClr val="tx2"/>
                </a:solidFill>
              </a:rPr>
              <a:t>are determined to live for Christ, you want to </a:t>
            </a:r>
            <a:r>
              <a:rPr lang="en-US" sz="6500" dirty="0">
                <a:solidFill>
                  <a:schemeClr val="tx2"/>
                </a:solidFill>
              </a:rPr>
              <a:t>know the time, wake up, wash up, dress </a:t>
            </a:r>
            <a:r>
              <a:rPr lang="en-US" sz="6500" dirty="0" smtClean="0">
                <a:solidFill>
                  <a:schemeClr val="tx2"/>
                </a:solidFill>
              </a:rPr>
              <a:t>up</a:t>
            </a:r>
            <a:r>
              <a:rPr lang="en-US" sz="6500" dirty="0">
                <a:solidFill>
                  <a:schemeClr val="tx2"/>
                </a:solidFill>
              </a:rPr>
              <a:t> </a:t>
            </a:r>
            <a:r>
              <a:rPr lang="en-US" sz="6500" dirty="0" smtClean="0">
                <a:solidFill>
                  <a:schemeClr val="tx2"/>
                </a:solidFill>
              </a:rPr>
              <a:t>and not feed </a:t>
            </a:r>
            <a:r>
              <a:rPr lang="en-US" sz="6500" dirty="0">
                <a:solidFill>
                  <a:schemeClr val="tx2"/>
                </a:solidFill>
              </a:rPr>
              <a:t>the sinful desires of the flesh</a:t>
            </a:r>
            <a:r>
              <a:rPr lang="en-US" sz="6500" dirty="0" smtClean="0">
                <a:solidFill>
                  <a:schemeClr val="tx2"/>
                </a:solidFill>
              </a:rPr>
              <a:t>!</a:t>
            </a:r>
          </a:p>
          <a:p>
            <a:pPr marL="0" indent="0">
              <a:buNone/>
            </a:pPr>
            <a:endParaRPr lang="en-US" sz="65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sz="6500" dirty="0" smtClean="0">
                <a:solidFill>
                  <a:schemeClr val="tx2"/>
                </a:solidFill>
              </a:rPr>
              <a:t>The </a:t>
            </a:r>
            <a:r>
              <a:rPr lang="en-US" sz="6500" dirty="0">
                <a:solidFill>
                  <a:schemeClr val="tx2"/>
                </a:solidFill>
              </a:rPr>
              <a:t>day is bright, the vision is clear and the sight is </a:t>
            </a:r>
            <a:r>
              <a:rPr lang="en-US" sz="6500" dirty="0" smtClean="0">
                <a:solidFill>
                  <a:schemeClr val="tx2"/>
                </a:solidFill>
              </a:rPr>
              <a:t>colorful</a:t>
            </a:r>
            <a:r>
              <a:rPr lang="en-US" sz="6500" dirty="0">
                <a:solidFill>
                  <a:schemeClr val="tx2"/>
                </a:solidFill>
              </a:rPr>
              <a:t>! In order to die to sin and live for Christ, we need to live in the </a:t>
            </a:r>
            <a:r>
              <a:rPr lang="en-US" sz="6500" dirty="0" smtClean="0">
                <a:solidFill>
                  <a:schemeClr val="tx2"/>
                </a:solidFill>
              </a:rPr>
              <a:t>light (</a:t>
            </a:r>
            <a:r>
              <a:rPr lang="en-US" sz="6500" dirty="0">
                <a:solidFill>
                  <a:schemeClr val="tx2"/>
                </a:solidFill>
              </a:rPr>
              <a:t>daylight). We need to know the time, wake up, wash up and dress up for </a:t>
            </a:r>
            <a:r>
              <a:rPr lang="en-US" sz="6500" dirty="0" smtClean="0">
                <a:solidFill>
                  <a:schemeClr val="tx2"/>
                </a:solidFill>
              </a:rPr>
              <a:t>dawn </a:t>
            </a:r>
            <a:r>
              <a:rPr lang="en-US" sz="6500" dirty="0">
                <a:solidFill>
                  <a:schemeClr val="tx2"/>
                </a:solidFill>
              </a:rPr>
              <a:t>is coming and night will soon be over! Let's live our days </a:t>
            </a:r>
            <a:r>
              <a:rPr lang="en-US" sz="6500" dirty="0" smtClean="0">
                <a:solidFill>
                  <a:schemeClr val="tx2"/>
                </a:solidFill>
              </a:rPr>
              <a:t>in the light </a:t>
            </a:r>
            <a:r>
              <a:rPr lang="en-US" sz="6500" smtClean="0">
                <a:solidFill>
                  <a:schemeClr val="tx2"/>
                </a:solidFill>
              </a:rPr>
              <a:t>for Christ</a:t>
            </a:r>
            <a:r>
              <a:rPr lang="en-US" sz="6500">
                <a:solidFill>
                  <a:schemeClr val="tx2"/>
                </a:solidFill>
              </a:rPr>
              <a:t>!</a:t>
            </a:r>
            <a:endParaRPr lang="en-US" sz="6500" dirty="0">
              <a:solidFill>
                <a:schemeClr val="tx2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40673069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</TotalTime>
  <Words>672</Words>
  <Application>Microsoft Macintosh PowerPoint</Application>
  <PresentationFormat>On-screen Show (4:3)</PresentationFormat>
  <Paragraphs>72</Paragraphs>
  <Slides>14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WALKING IN THE LIGHT</vt:lpstr>
      <vt:lpstr>REASONS WHY CHRIST  IS COMING BACK SOON</vt:lpstr>
      <vt:lpstr>HOW THEN SHOULD WE LIVE?</vt:lpstr>
      <vt:lpstr>KNOW THE TIME ROMANS 13:11</vt:lpstr>
      <vt:lpstr>KNOW THE TIME Romans 13:11</vt:lpstr>
      <vt:lpstr>KNOW THE TIME Romans 13:11</vt:lpstr>
      <vt:lpstr>WAKE UP Romans 13:11 &amp; Ephesians 5:14</vt:lpstr>
      <vt:lpstr>WAKE UP Romans 13:11 &amp; Ephesians 5:14</vt:lpstr>
      <vt:lpstr>WAKE UP Romans 13:11 &amp; Ephesians 5:14</vt:lpstr>
      <vt:lpstr>WAKE UP Romans 13:11 &amp; Ephesians 5:14</vt:lpstr>
      <vt:lpstr>WAKE UP Romans 13:11 &amp; Ephesians 5:14</vt:lpstr>
      <vt:lpstr>WASH UP Romans 13:12a &amp; 13</vt:lpstr>
      <vt:lpstr>DRESS UP Romans 13:12b &amp; 14</vt:lpstr>
      <vt:lpstr>LESSONS TO LEARN AND TO OBEY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LIVING IN THE LIGHT OF CHRIST’S RETURN</dc:title>
  <dc:creator>Edwin Lam</dc:creator>
  <cp:lastModifiedBy>Edwin Lam</cp:lastModifiedBy>
  <cp:revision>35</cp:revision>
  <dcterms:created xsi:type="dcterms:W3CDTF">2018-04-27T01:21:32Z</dcterms:created>
  <dcterms:modified xsi:type="dcterms:W3CDTF">2018-06-11T23:31:53Z</dcterms:modified>
</cp:coreProperties>
</file>