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396" r:id="rId2"/>
    <p:sldId id="369" r:id="rId3"/>
    <p:sldId id="370" r:id="rId4"/>
    <p:sldId id="371" r:id="rId5"/>
    <p:sldId id="397" r:id="rId6"/>
    <p:sldId id="373" r:id="rId7"/>
    <p:sldId id="374" r:id="rId8"/>
    <p:sldId id="411" r:id="rId9"/>
    <p:sldId id="376" r:id="rId10"/>
    <p:sldId id="413" r:id="rId11"/>
    <p:sldId id="378" r:id="rId12"/>
    <p:sldId id="414" r:id="rId13"/>
    <p:sldId id="380" r:id="rId14"/>
    <p:sldId id="381" r:id="rId15"/>
    <p:sldId id="382" r:id="rId16"/>
    <p:sldId id="415" r:id="rId17"/>
    <p:sldId id="384" r:id="rId18"/>
    <p:sldId id="402" r:id="rId19"/>
    <p:sldId id="386" r:id="rId20"/>
    <p:sldId id="387" r:id="rId21"/>
    <p:sldId id="388" r:id="rId22"/>
    <p:sldId id="416" r:id="rId23"/>
    <p:sldId id="390" r:id="rId24"/>
    <p:sldId id="417" r:id="rId25"/>
    <p:sldId id="392" r:id="rId26"/>
    <p:sldId id="401" r:id="rId27"/>
    <p:sldId id="410" r:id="rId28"/>
  </p:sldIdLst>
  <p:sldSz cx="9144000" cy="5143500" type="screen16x9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9900CC"/>
    <a:srgbClr val="800080"/>
    <a:srgbClr val="993300"/>
    <a:srgbClr val="663300"/>
    <a:srgbClr val="0000CC"/>
    <a:srgbClr val="CC0000"/>
    <a:srgbClr val="006600"/>
    <a:srgbClr val="660066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436" autoAdjust="0"/>
    <p:restoredTop sz="94660"/>
  </p:normalViewPr>
  <p:slideViewPr>
    <p:cSldViewPr>
      <p:cViewPr varScale="1">
        <p:scale>
          <a:sx n="111" d="100"/>
          <a:sy n="111" d="100"/>
        </p:scale>
        <p:origin x="-1176" y="-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1672F2-20EC-4606-AA35-298DB33E191A}" type="datetimeFigureOut">
              <a:rPr lang="en-SG" smtClean="0"/>
              <a:t>26/8/2017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3ECB0-2755-41EC-BFE2-BC35C16F758E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1554622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6B5204-1079-468F-BD24-A911A2DE8401}" type="datetimeFigureOut">
              <a:rPr lang="en-SG" smtClean="0"/>
              <a:t>26/8/2017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34BBE3-F274-4A14-9341-9B8DC75CFA30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797329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34BBE3-F274-4A14-9341-9B8DC75CFA30}" type="slidenum">
              <a:rPr lang="en-SG" smtClean="0"/>
              <a:t>19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60583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34BBE3-F274-4A14-9341-9B8DC75CFA30}" type="slidenum">
              <a:rPr lang="en-SG" smtClean="0"/>
              <a:t>20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60583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9C478-4B84-4CFA-A023-9B3B7FA478EA}" type="datetimeFigureOut">
              <a:rPr lang="en-SG" smtClean="0"/>
              <a:t>26/8/2017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AA193-B7EF-496F-8C96-A4F6D077225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60311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9C478-4B84-4CFA-A023-9B3B7FA478EA}" type="datetimeFigureOut">
              <a:rPr lang="en-SG" smtClean="0"/>
              <a:t>26/8/2017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AA193-B7EF-496F-8C96-A4F6D077225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179257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9C478-4B84-4CFA-A023-9B3B7FA478EA}" type="datetimeFigureOut">
              <a:rPr lang="en-SG" smtClean="0"/>
              <a:t>26/8/2017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AA193-B7EF-496F-8C96-A4F6D077225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028265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9C478-4B84-4CFA-A023-9B3B7FA478EA}" type="datetimeFigureOut">
              <a:rPr lang="en-SG" smtClean="0"/>
              <a:t>26/8/2017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AA193-B7EF-496F-8C96-A4F6D077225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38409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9C478-4B84-4CFA-A023-9B3B7FA478EA}" type="datetimeFigureOut">
              <a:rPr lang="en-SG" smtClean="0"/>
              <a:t>26/8/2017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AA193-B7EF-496F-8C96-A4F6D077225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18635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9C478-4B84-4CFA-A023-9B3B7FA478EA}" type="datetimeFigureOut">
              <a:rPr lang="en-SG" smtClean="0"/>
              <a:t>26/8/2017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AA193-B7EF-496F-8C96-A4F6D077225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427365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9C478-4B84-4CFA-A023-9B3B7FA478EA}" type="datetimeFigureOut">
              <a:rPr lang="en-SG" smtClean="0"/>
              <a:t>26/8/2017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AA193-B7EF-496F-8C96-A4F6D077225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018046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9C478-4B84-4CFA-A023-9B3B7FA478EA}" type="datetimeFigureOut">
              <a:rPr lang="en-SG" smtClean="0"/>
              <a:t>26/8/2017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AA193-B7EF-496F-8C96-A4F6D077225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702569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9C478-4B84-4CFA-A023-9B3B7FA478EA}" type="datetimeFigureOut">
              <a:rPr lang="en-SG" smtClean="0"/>
              <a:t>26/8/2017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AA193-B7EF-496F-8C96-A4F6D077225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75133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9C478-4B84-4CFA-A023-9B3B7FA478EA}" type="datetimeFigureOut">
              <a:rPr lang="en-SG" smtClean="0"/>
              <a:t>26/8/2017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AA193-B7EF-496F-8C96-A4F6D077225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33519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9C478-4B84-4CFA-A023-9B3B7FA478EA}" type="datetimeFigureOut">
              <a:rPr lang="en-SG" smtClean="0"/>
              <a:t>26/8/2017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AA193-B7EF-496F-8C96-A4F6D077225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34420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C9C478-4B84-4CFA-A023-9B3B7FA478EA}" type="datetimeFigureOut">
              <a:rPr lang="en-SG" smtClean="0"/>
              <a:t>26/8/2017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5AA193-B7EF-496F-8C96-A4F6D077225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9640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" y="742950"/>
            <a:ext cx="7924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800" b="1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Staying </a:t>
            </a:r>
            <a:r>
              <a:rPr lang="en-SG" sz="2800" b="1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True</a:t>
            </a:r>
          </a:p>
          <a:p>
            <a:pPr algn="ctr"/>
            <a:endParaRPr lang="en-US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8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Jude </a:t>
            </a:r>
            <a:r>
              <a:rPr lang="en-US" sz="2800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1-25</a:t>
            </a:r>
            <a:endParaRPr lang="en-SG" sz="2800" dirty="0">
              <a:solidFill>
                <a:srgbClr val="99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1" y="2419350"/>
            <a:ext cx="3962400" cy="2097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6244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09550"/>
            <a:ext cx="7924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“The greatest cause of atheism in the world today is Christians who acknowledge Jesus with their lips but deny him by their lifestyle. That is what the </a:t>
            </a:r>
          </a:p>
          <a:p>
            <a:r>
              <a:rPr lang="en-US" sz="2400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unbelieving world finds unbelievable”</a:t>
            </a:r>
            <a:endParaRPr lang="en-SG" sz="2400" dirty="0">
              <a:solidFill>
                <a:srgbClr val="8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6400" y="4019550"/>
            <a:ext cx="716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SG" sz="24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“I like your Christ, I do not like your Christians. </a:t>
            </a:r>
            <a:endParaRPr lang="en-SG" sz="2400" dirty="0" smtClean="0">
              <a:solidFill>
                <a:srgbClr val="66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SG" sz="2400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 </a:t>
            </a:r>
            <a:r>
              <a:rPr lang="en-SG" sz="24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Christians are so unlike your Christ</a:t>
            </a:r>
            <a:r>
              <a:rPr lang="en-SG" sz="2400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.” - Gandhi</a:t>
            </a:r>
            <a:endParaRPr lang="en-SG" sz="2400" dirty="0">
              <a:solidFill>
                <a:srgbClr val="66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400" y="1971992"/>
            <a:ext cx="8001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ase"/>
            <a:r>
              <a:rPr lang="en-SG" sz="24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“I </a:t>
            </a:r>
            <a:r>
              <a:rPr lang="en-SG" sz="24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really enjoy all of your religious posts on Facebook. Ever consider modifying your behaviour to match them</a:t>
            </a:r>
            <a:r>
              <a:rPr lang="en-SG" sz="24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?”</a:t>
            </a:r>
            <a:r>
              <a:rPr lang="en-SG" sz="24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</p:txBody>
      </p:sp>
      <p:sp>
        <p:nvSpPr>
          <p:cNvPr id="5" name="Rectangle 4"/>
          <p:cNvSpPr/>
          <p:nvPr/>
        </p:nvSpPr>
        <p:spPr>
          <a:xfrm>
            <a:off x="381000" y="2995771"/>
            <a:ext cx="72233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SG" sz="24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“Going </a:t>
            </a:r>
            <a:r>
              <a:rPr lang="en-SG" sz="24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church doesn't make you a Christian any more than going to a garage makes you </a:t>
            </a:r>
            <a:r>
              <a:rPr lang="en-SG" sz="24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car.”</a:t>
            </a:r>
            <a:endParaRPr lang="en-SG" sz="240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6287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285750"/>
            <a:ext cx="83820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Jude 1:3-4</a:t>
            </a:r>
            <a:endParaRPr lang="en-SG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SG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   Beloved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although I was very eager to write to you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about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common salvation,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I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found it necessary to write appealing to you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        to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contend for the faith </a:t>
            </a: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        that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was once for all delivered to the saints.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  For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certain people </a:t>
            </a:r>
            <a:r>
              <a:rPr lang="en-SG" sz="2400" b="1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have</a:t>
            </a:r>
            <a:r>
              <a:rPr lang="en-SG" sz="24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b="1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crept in unnoticed </a:t>
            </a:r>
            <a:endParaRPr lang="en-SG" sz="2400" b="1" dirty="0" smtClean="0">
              <a:solidFill>
                <a:srgbClr val="66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who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long ago were designated for this condemnation,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en-SG" sz="2400" b="1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ungodly </a:t>
            </a:r>
            <a:r>
              <a:rPr lang="en-SG" sz="2400" b="1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people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who </a:t>
            </a:r>
            <a:r>
              <a:rPr lang="en-SG" sz="24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pervert the grace of our God into sensuality </a:t>
            </a:r>
            <a:endParaRPr lang="en-SG" sz="2400" b="1" dirty="0" smtClean="0">
              <a:solidFill>
                <a:srgbClr val="CC00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b="1" dirty="0" smtClean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4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deny our only Master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Lord, Jesus Christ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SG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4654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1286" y="1276350"/>
            <a:ext cx="560011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Influence (Environment) Then &amp; Now</a:t>
            </a:r>
          </a:p>
          <a:p>
            <a:pPr algn="ctr"/>
            <a:endParaRPr lang="en-US" sz="800" dirty="0" smtClean="0">
              <a:solidFill>
                <a:srgbClr val="66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400" b="1" dirty="0" smtClean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Godly living </a:t>
            </a:r>
            <a:r>
              <a:rPr lang="en-US" sz="2400" dirty="0" smtClean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US" sz="2400" b="1" dirty="0" smtClean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 as King</a:t>
            </a:r>
          </a:p>
          <a:p>
            <a:pPr algn="ctr"/>
            <a:r>
              <a:rPr lang="en-US" sz="2400" dirty="0" smtClean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are not taken seriously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44" b="12500"/>
          <a:stretch/>
        </p:blipFill>
        <p:spPr>
          <a:xfrm>
            <a:off x="2981325" y="2800350"/>
            <a:ext cx="3190875" cy="166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78158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3671523" y="2343150"/>
            <a:ext cx="16398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Key Idea 1</a:t>
            </a:r>
            <a:endParaRPr lang="en-SG" sz="2400" dirty="0">
              <a:solidFill>
                <a:srgbClr val="99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671523" y="2910185"/>
            <a:ext cx="16398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Key Idea 2</a:t>
            </a:r>
            <a:endParaRPr lang="en-SG" sz="2400" dirty="0">
              <a:solidFill>
                <a:srgbClr val="99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980192" y="2910185"/>
            <a:ext cx="16398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Key Idea 4</a:t>
            </a:r>
            <a:endParaRPr lang="en-SG" sz="2400" dirty="0">
              <a:solidFill>
                <a:srgbClr val="99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977327" y="2343150"/>
            <a:ext cx="16398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Key Idea 3</a:t>
            </a:r>
            <a:endParaRPr lang="en-SG" sz="2400" dirty="0">
              <a:solidFill>
                <a:srgbClr val="99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417993" y="2427128"/>
            <a:ext cx="1587534" cy="830997"/>
          </a:xfrm>
          <a:prstGeom prst="rect">
            <a:avLst/>
          </a:prstGeom>
          <a:noFill/>
          <a:ln w="28575">
            <a:solidFill>
              <a:srgbClr val="6633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Four Key Ideas</a:t>
            </a:r>
            <a:endParaRPr lang="en-SG" sz="2400" b="1" dirty="0">
              <a:solidFill>
                <a:srgbClr val="66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657600" y="1504950"/>
            <a:ext cx="19112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Instruction 1</a:t>
            </a:r>
            <a:endParaRPr lang="en-SG" sz="2400" dirty="0">
              <a:solidFill>
                <a:srgbClr val="00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709792" y="3867150"/>
            <a:ext cx="19112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Instruction 2</a:t>
            </a:r>
            <a:endParaRPr lang="en-SG" sz="2400" dirty="0">
              <a:solidFill>
                <a:srgbClr val="00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318371" y="3862685"/>
            <a:ext cx="19112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Instruction 3</a:t>
            </a:r>
            <a:endParaRPr lang="en-SG" sz="2400" dirty="0">
              <a:solidFill>
                <a:srgbClr val="00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14400" y="3721953"/>
            <a:ext cx="2098041" cy="830997"/>
          </a:xfrm>
          <a:prstGeom prst="rect">
            <a:avLst/>
          </a:prstGeom>
          <a:noFill/>
          <a:ln w="28575">
            <a:solidFill>
              <a:srgbClr val="0033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Three Key </a:t>
            </a:r>
          </a:p>
          <a:p>
            <a:pPr algn="ctr"/>
            <a:r>
              <a:rPr lang="en-US" sz="2400" b="1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Instructions</a:t>
            </a:r>
            <a:endParaRPr lang="en-SG" sz="2400" b="1" dirty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209800" y="742950"/>
            <a:ext cx="3276600" cy="461665"/>
          </a:xfrm>
          <a:prstGeom prst="rect">
            <a:avLst/>
          </a:prstGeom>
          <a:noFill/>
          <a:ln w="28575">
            <a:solidFill>
              <a:srgbClr val="66006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One Basic Key Truth</a:t>
            </a:r>
            <a:endParaRPr lang="en-SG" sz="2400" b="1" dirty="0">
              <a:solidFill>
                <a:srgbClr val="66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44" b="12500"/>
          <a:stretch/>
        </p:blipFill>
        <p:spPr>
          <a:xfrm>
            <a:off x="6031649" y="742950"/>
            <a:ext cx="2194227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2129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 animBg="1"/>
      <p:bldP spid="26" grpId="0"/>
      <p:bldP spid="27" grpId="0"/>
      <p:bldP spid="28" grpId="0"/>
      <p:bldP spid="29" grpId="0" animBg="1"/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209550"/>
            <a:ext cx="85344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Jude 1:5-7</a:t>
            </a:r>
            <a:endParaRPr lang="en-SG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SG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 Now I want to remind you, although you once fully knew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it,</a:t>
            </a: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that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Jesus, who saved a </a:t>
            </a:r>
            <a:r>
              <a:rPr lang="en-SG" sz="24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people out of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land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</a:t>
            </a: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en-SG" sz="2400" b="1" dirty="0" smtClean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Egypt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afterward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destroyed those who </a:t>
            </a:r>
            <a:r>
              <a:rPr lang="en-SG" sz="24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did not believe</a:t>
            </a: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       And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SG" sz="2400" b="1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angels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who did not stay within their own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position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authority, but </a:t>
            </a:r>
            <a:r>
              <a:rPr lang="en-SG" sz="2400" b="1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left their proper dwelling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he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 kept in eternal chains under gloomy darkness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until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judgment of the great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day - </a:t>
            </a: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    just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</a:t>
            </a:r>
            <a:r>
              <a:rPr lang="en-SG" sz="24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Sodom</a:t>
            </a:r>
            <a:r>
              <a:rPr lang="en-SG" sz="24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b="1" dirty="0" smtClean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4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Gomorrah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surrounding cities,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which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likewise indulged in sexual</a:t>
            </a:r>
            <a:r>
              <a:rPr lang="en-SG" sz="2400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immorality</a:t>
            </a:r>
            <a:r>
              <a:rPr lang="en-SG" sz="2400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pursued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unnatural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desire, serve as an example by undergoing a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punishment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eternal fire.</a:t>
            </a:r>
          </a:p>
        </p:txBody>
      </p:sp>
    </p:spTree>
    <p:extLst>
      <p:ext uri="{BB962C8B-B14F-4D97-AF65-F5344CB8AC3E}">
        <p14:creationId xmlns:p14="http://schemas.microsoft.com/office/powerpoint/2010/main" val="30877431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5800" y="209550"/>
            <a:ext cx="7772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Jude 1:11</a:t>
            </a:r>
            <a:endParaRPr lang="en-SG" sz="24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SG" sz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Woe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them!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For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walked in the way of </a:t>
            </a:r>
            <a:r>
              <a:rPr lang="en-SG" sz="24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Cain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abandoned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themselves for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sake of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gain to </a:t>
            </a:r>
            <a:r>
              <a:rPr lang="en-SG" sz="2400" b="1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Balaam's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error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&amp;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perished in </a:t>
            </a:r>
            <a:r>
              <a:rPr lang="en-SG" sz="2400" b="1" dirty="0" err="1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Korah's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rebellion.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7205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76400" y="1516618"/>
            <a:ext cx="2819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Problem from</a:t>
            </a:r>
          </a:p>
          <a:p>
            <a:r>
              <a:rPr lang="en-US" sz="2400" b="1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past to present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3305" y="1581150"/>
            <a:ext cx="873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1:5-16</a:t>
            </a:r>
            <a:endParaRPr lang="en-SG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307107"/>
            <a:ext cx="2285414" cy="120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0770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285750"/>
            <a:ext cx="87630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Jude 1:8-10</a:t>
            </a:r>
            <a:endParaRPr lang="en-SG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SG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  Yet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like manner these people also,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relying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their dreams </a:t>
            </a: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</a:t>
            </a:r>
            <a:r>
              <a:rPr lang="en-SG" sz="2400" b="1" dirty="0" smtClean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defile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flesh, </a:t>
            </a:r>
            <a:r>
              <a:rPr lang="en-SG" sz="2400" b="1" dirty="0" smtClean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reject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authority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&amp; </a:t>
            </a:r>
            <a:r>
              <a:rPr lang="en-SG" sz="2400" b="1" dirty="0" smtClean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blaspheme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glorious ones.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 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But when the archangel Michael, contending with the devil, </a:t>
            </a: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was disputing about the body of Moses,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did not presume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to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pronounce a blasphemous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judgment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but said, "The Lord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rebuke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you." </a:t>
            </a: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     But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these people </a:t>
            </a:r>
            <a:r>
              <a:rPr lang="en-SG" sz="24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blaspheme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all that they do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 </a:t>
            </a: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understand &amp;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are destroyed by all that they,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like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unreasoning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animals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understand instinctively. </a:t>
            </a:r>
          </a:p>
        </p:txBody>
      </p:sp>
    </p:spTree>
    <p:extLst>
      <p:ext uri="{BB962C8B-B14F-4D97-AF65-F5344CB8AC3E}">
        <p14:creationId xmlns:p14="http://schemas.microsoft.com/office/powerpoint/2010/main" val="7859898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76400" y="1516618"/>
            <a:ext cx="251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Problem from</a:t>
            </a:r>
          </a:p>
          <a:p>
            <a:r>
              <a:rPr lang="en-US" sz="24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past to present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3305" y="1581150"/>
            <a:ext cx="873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1:5-16</a:t>
            </a:r>
            <a:endParaRPr lang="en-SG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638800" y="1504950"/>
            <a:ext cx="24608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 Disregard &amp; </a:t>
            </a:r>
          </a:p>
          <a:p>
            <a:r>
              <a:rPr lang="en-US" sz="2400" b="1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disrespect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307107"/>
            <a:ext cx="2285414" cy="1209511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5534933" y="393278"/>
            <a:ext cx="2698940" cy="1111672"/>
            <a:chOff x="-93173" y="2244864"/>
            <a:chExt cx="3064973" cy="1267600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729" t="12422" r="50541" b="3656"/>
            <a:stretch/>
          </p:blipFill>
          <p:spPr>
            <a:xfrm>
              <a:off x="1906376" y="2324907"/>
              <a:ext cx="977901" cy="1107514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894" r="55476"/>
            <a:stretch/>
          </p:blipFill>
          <p:spPr>
            <a:xfrm>
              <a:off x="-93173" y="2244864"/>
              <a:ext cx="1100746" cy="126760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819400" y="2244864"/>
              <a:ext cx="152400" cy="2506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</p:spTree>
    <p:extLst>
      <p:ext uri="{BB962C8B-B14F-4D97-AF65-F5344CB8AC3E}">
        <p14:creationId xmlns:p14="http://schemas.microsoft.com/office/powerpoint/2010/main" val="41049629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285750"/>
            <a:ext cx="80772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Jude 1:12-13</a:t>
            </a:r>
            <a:endParaRPr lang="en-SG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SG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 These are </a:t>
            </a:r>
            <a:r>
              <a:rPr lang="en-SG" sz="24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blemishes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your </a:t>
            </a:r>
            <a:r>
              <a:rPr lang="en-SG" sz="24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love feasts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as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feast with you without fear,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looking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after themselves;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</a:t>
            </a:r>
            <a:r>
              <a:rPr lang="en-SG" sz="2400" b="1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waterless clouds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swept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along by winds;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</a:t>
            </a:r>
            <a:r>
              <a:rPr lang="en-SG" sz="24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fruitless trees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late autumn, twice dead,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uprooted;</a:t>
            </a: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           </a:t>
            </a:r>
            <a:r>
              <a:rPr lang="en-SG" sz="2400" b="1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wild waves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the sea,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casting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up the foam of their own shame;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</a:t>
            </a:r>
            <a:r>
              <a:rPr lang="en-SG" sz="24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wandering stars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whom the gloom of utter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darkness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 been reserved forever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SG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56396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76400" y="1516618"/>
            <a:ext cx="251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Problem from</a:t>
            </a:r>
          </a:p>
          <a:p>
            <a:r>
              <a:rPr lang="en-US" sz="24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past to present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3305" y="1581150"/>
            <a:ext cx="873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1:5-16</a:t>
            </a:r>
            <a:endParaRPr lang="en-SG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791201" y="1504950"/>
            <a:ext cx="21335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 Disregard &amp; </a:t>
            </a:r>
          </a:p>
          <a:p>
            <a:r>
              <a:rPr lang="en-US" sz="2400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disrespect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307107"/>
            <a:ext cx="2285414" cy="120951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76400" y="2578953"/>
            <a:ext cx="2819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 Not true to its</a:t>
            </a:r>
          </a:p>
          <a:p>
            <a:r>
              <a:rPr lang="en-US" sz="2400" b="1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design/purpose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40" b="27514"/>
          <a:stretch/>
        </p:blipFill>
        <p:spPr>
          <a:xfrm>
            <a:off x="1321831" y="3638550"/>
            <a:ext cx="1268969" cy="97190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16" t="14482" r="19974" b="44467"/>
          <a:stretch/>
        </p:blipFill>
        <p:spPr>
          <a:xfrm>
            <a:off x="2743200" y="3638550"/>
            <a:ext cx="1595450" cy="965497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5534933" y="393278"/>
            <a:ext cx="2698940" cy="1111672"/>
            <a:chOff x="-93173" y="2244864"/>
            <a:chExt cx="3064973" cy="126760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729" t="12422" r="50541" b="3656"/>
            <a:stretch/>
          </p:blipFill>
          <p:spPr>
            <a:xfrm>
              <a:off x="1906376" y="2324907"/>
              <a:ext cx="977901" cy="1107514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894" r="55476"/>
            <a:stretch/>
          </p:blipFill>
          <p:spPr>
            <a:xfrm>
              <a:off x="-93173" y="2244864"/>
              <a:ext cx="1100746" cy="1267600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2819400" y="2244864"/>
              <a:ext cx="152400" cy="2506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</p:spTree>
    <p:extLst>
      <p:ext uri="{BB962C8B-B14F-4D97-AF65-F5344CB8AC3E}">
        <p14:creationId xmlns:p14="http://schemas.microsoft.com/office/powerpoint/2010/main" val="1126363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33350"/>
            <a:ext cx="86868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“We cannot pray in love &amp; live in hate &amp; still think we are worshipping God.</a:t>
            </a:r>
          </a:p>
          <a:p>
            <a:endParaRPr lang="en-US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Let us suppose we are back in the days of the high priest, who took</a:t>
            </a:r>
          </a:p>
          <a:p>
            <a:r>
              <a:rPr lang="en-US" sz="20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incense &amp; went behind the veil &amp; offered it. And let us suppose that </a:t>
            </a:r>
          </a:p>
          <a:p>
            <a:r>
              <a:rPr lang="en-US" sz="20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rubber had been available in those days. Let us suppose that chips of </a:t>
            </a:r>
          </a:p>
          <a:p>
            <a:r>
              <a:rPr lang="en-US" sz="20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rubber had been mixed with the incense, so that instead of the pure </a:t>
            </a:r>
          </a:p>
          <a:p>
            <a:r>
              <a:rPr lang="en-US" sz="20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smoke of the spices filling the temple with sweet perfume, there had </a:t>
            </a:r>
          </a:p>
          <a:p>
            <a:r>
              <a:rPr lang="en-US" sz="20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been the black, angry, rancid smell of rubber mixed in it. How could a </a:t>
            </a:r>
          </a:p>
          <a:p>
            <a:r>
              <a:rPr lang="en-US" sz="20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priest worship God by mixing with the sweet smelling ingredients some </a:t>
            </a:r>
          </a:p>
          <a:p>
            <a:r>
              <a:rPr lang="en-US" sz="20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foul ingredient that would be a stench in the nostrils of priest &amp; people?</a:t>
            </a:r>
          </a:p>
          <a:p>
            <a:endParaRPr lang="en-US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 how can we worship God acceptably when there is within our nature something that, when it catches fire, gives off not a fragrance but a smell? How can we hope to worship God acceptably when there is something in our nature which is undisciplined, uncorrected, unpurged, unpurified – which is evil &amp; which will not &amp; cannot worship </a:t>
            </a:r>
            <a:r>
              <a:rPr lang="en-US" sz="200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 acceptably?”</a:t>
            </a:r>
            <a:endParaRPr lang="en-US" sz="2000" dirty="0" smtClean="0">
              <a:solidFill>
                <a:srgbClr val="66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A.W. Tozer </a:t>
            </a:r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7967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209550"/>
            <a:ext cx="85344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Jude 1:5-7</a:t>
            </a:r>
            <a:endParaRPr lang="en-SG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SG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 Now I want to remind you, although you once fully knew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it,</a:t>
            </a: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that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Jesus, who saved a </a:t>
            </a:r>
            <a:r>
              <a:rPr lang="en-SG" sz="2400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people out of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land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r>
              <a:rPr lang="en-SG" sz="2400" dirty="0" smtClean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Egypt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afterward </a:t>
            </a:r>
            <a:r>
              <a:rPr lang="en-SG" sz="2400" b="1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destroyed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those who </a:t>
            </a:r>
            <a:r>
              <a:rPr lang="en-SG" sz="2400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did not believe</a:t>
            </a: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       And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SG" sz="2400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angels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who did not stay within their own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position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authority, but </a:t>
            </a:r>
            <a:r>
              <a:rPr lang="en-SG" sz="2400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left their proper dwelling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he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 kept in eternal chains under gloomy darkness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until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SG" sz="2400" b="1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judgment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 the great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day - </a:t>
            </a: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    just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</a:t>
            </a:r>
            <a:r>
              <a:rPr lang="en-SG" sz="2400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Sodom</a:t>
            </a:r>
            <a:r>
              <a:rPr lang="en-SG" sz="2400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400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Gomorrah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surrounding cities,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which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likewise indulged in sexual</a:t>
            </a:r>
            <a:r>
              <a:rPr lang="en-SG" sz="2400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immorality</a:t>
            </a:r>
            <a:r>
              <a:rPr lang="en-SG" sz="2400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pursued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unnatural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desire, serve as an example by undergoing a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en-SG" sz="2400" b="1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punishment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eternal fire.</a:t>
            </a:r>
          </a:p>
        </p:txBody>
      </p:sp>
    </p:spTree>
    <p:extLst>
      <p:ext uri="{BB962C8B-B14F-4D97-AF65-F5344CB8AC3E}">
        <p14:creationId xmlns:p14="http://schemas.microsoft.com/office/powerpoint/2010/main" val="11522467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5800" y="209550"/>
            <a:ext cx="7772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Jude 1:11, 14-15</a:t>
            </a:r>
            <a:endParaRPr lang="en-SG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SG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 </a:t>
            </a:r>
            <a:r>
              <a:rPr lang="en-SG" sz="2400" b="1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Woe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them!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For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walked in the way of </a:t>
            </a:r>
            <a:r>
              <a:rPr lang="en-SG" sz="2400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Cain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abandoned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themselves for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sake of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gain to </a:t>
            </a:r>
            <a:r>
              <a:rPr lang="en-SG" sz="2400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Balaam's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error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&amp; </a:t>
            </a:r>
            <a:r>
              <a:rPr lang="en-SG" sz="2400" b="1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perished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</a:t>
            </a:r>
            <a:r>
              <a:rPr lang="en-SG" sz="2400" dirty="0" err="1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Korah's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rebellion.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 It was also about these that </a:t>
            </a:r>
            <a:r>
              <a:rPr lang="en-SG" sz="2400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Enoch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the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seventh from Adam, </a:t>
            </a:r>
            <a:r>
              <a:rPr lang="en-SG" sz="2400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prophesied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saying,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"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Behold, the Lord came with ten thousands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of his holy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ones,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AutoNum type="arabicPlain" startAt="15"/>
            </a:pP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to </a:t>
            </a:r>
            <a:r>
              <a:rPr lang="en-SG" sz="2400" b="1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execute judgment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all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to </a:t>
            </a:r>
            <a:r>
              <a:rPr lang="en-SG" sz="2400" b="1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convict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all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the ungodly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all their deeds of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ungodliness…" </a:t>
            </a:r>
            <a:endParaRPr lang="en-SG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7931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76400" y="1516618"/>
            <a:ext cx="251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Problem from</a:t>
            </a:r>
          </a:p>
          <a:p>
            <a:r>
              <a:rPr lang="en-US" sz="24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past to present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3305" y="1581150"/>
            <a:ext cx="873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1:5-16</a:t>
            </a:r>
            <a:endParaRPr lang="en-SG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791201" y="1504950"/>
            <a:ext cx="21335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 Disregard &amp; </a:t>
            </a:r>
          </a:p>
          <a:p>
            <a:r>
              <a:rPr lang="en-US" sz="2400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disrespect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307107"/>
            <a:ext cx="2285414" cy="120951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76400" y="2578953"/>
            <a:ext cx="2819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 Not true to its</a:t>
            </a:r>
          </a:p>
          <a:p>
            <a:r>
              <a:rPr lang="en-US" sz="24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design/purpose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40" b="27514"/>
          <a:stretch/>
        </p:blipFill>
        <p:spPr>
          <a:xfrm>
            <a:off x="1321831" y="3638550"/>
            <a:ext cx="1268969" cy="97190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16" t="14482" r="19974" b="44467"/>
          <a:stretch/>
        </p:blipFill>
        <p:spPr>
          <a:xfrm>
            <a:off x="2743200" y="3638550"/>
            <a:ext cx="1595450" cy="965497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5534933" y="393278"/>
            <a:ext cx="2698940" cy="1111672"/>
            <a:chOff x="-93173" y="2244864"/>
            <a:chExt cx="3064973" cy="126760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729" t="12422" r="50541" b="3656"/>
            <a:stretch/>
          </p:blipFill>
          <p:spPr>
            <a:xfrm>
              <a:off x="1906376" y="2324907"/>
              <a:ext cx="977901" cy="1107514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894" r="55476"/>
            <a:stretch/>
          </p:blipFill>
          <p:spPr>
            <a:xfrm>
              <a:off x="-93173" y="2244864"/>
              <a:ext cx="1100746" cy="1267600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2819400" y="2244864"/>
              <a:ext cx="152400" cy="2506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5638800" y="2578953"/>
            <a:ext cx="289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d. Sure judgment </a:t>
            </a:r>
          </a:p>
          <a:p>
            <a:r>
              <a:rPr lang="en-US" sz="2400" b="1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in the future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0" t="2926" r="2633" b="3268"/>
          <a:stretch/>
        </p:blipFill>
        <p:spPr>
          <a:xfrm>
            <a:off x="6504223" y="3603388"/>
            <a:ext cx="1278614" cy="971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3033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285750"/>
            <a:ext cx="83820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Jude 1:3-4</a:t>
            </a:r>
            <a:endParaRPr lang="en-SG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SG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   Beloved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although I was very eager to write to you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about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common salvation,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I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found it necessary to write appealing to you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        to </a:t>
            </a:r>
            <a:r>
              <a:rPr lang="en-SG" sz="2400" b="1" dirty="0" smtClean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contend for </a:t>
            </a:r>
            <a:r>
              <a:rPr lang="en-SG" sz="24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faith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        that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was once for all </a:t>
            </a:r>
            <a:r>
              <a:rPr lang="en-SG" sz="24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delivered to the saints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  For certain people have crept in unnoticed </a:t>
            </a: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who long ago were designated for this condemnation, </a:t>
            </a: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ungodly people, </a:t>
            </a: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who pervert the grace of our God into sensuality </a:t>
            </a: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&amp; deny our only Master &amp; Lord, Jesus Christ.</a:t>
            </a:r>
          </a:p>
        </p:txBody>
      </p:sp>
    </p:spTree>
    <p:extLst>
      <p:ext uri="{BB962C8B-B14F-4D97-AF65-F5344CB8AC3E}">
        <p14:creationId xmlns:p14="http://schemas.microsoft.com/office/powerpoint/2010/main" val="21924659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09800" y="1516618"/>
            <a:ext cx="236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Problem from</a:t>
            </a:r>
          </a:p>
          <a:p>
            <a:pPr algn="ctr"/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past to present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76800" y="2354818"/>
            <a:ext cx="2579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d. Sure judgment </a:t>
            </a:r>
          </a:p>
          <a:p>
            <a:pPr algn="ctr"/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the future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67000" y="2354818"/>
            <a:ext cx="1904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 Disregard </a:t>
            </a:r>
          </a:p>
          <a:p>
            <a:pPr algn="ctr"/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disrespect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05200" y="678418"/>
            <a:ext cx="30034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Keep true </a:t>
            </a:r>
          </a:p>
          <a:p>
            <a:pPr algn="ctr"/>
            <a:r>
              <a:rPr lang="en-US" sz="2400" dirty="0" smtClean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the Christian Faith </a:t>
            </a:r>
            <a:endParaRPr lang="en-SG" sz="2400" dirty="0">
              <a:solidFill>
                <a:srgbClr val="00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876800" y="1516618"/>
            <a:ext cx="24268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 Not true to its design/purpose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9410" y="819150"/>
            <a:ext cx="7425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1:3-4</a:t>
            </a:r>
            <a:endParaRPr lang="en-SG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3305" y="1581150"/>
            <a:ext cx="7809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1:5-16</a:t>
            </a:r>
            <a:endParaRPr lang="en-SG" sz="16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343" y="560605"/>
            <a:ext cx="1711285" cy="8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0750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351889"/>
            <a:ext cx="4191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SG" sz="2000" b="1" dirty="0" smtClean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Religious faith</a:t>
            </a:r>
          </a:p>
          <a:p>
            <a:r>
              <a:rPr lang="en-SG" sz="2000" dirty="0" smtClean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</a:t>
            </a:r>
            <a:r>
              <a:rPr lang="en-SG" sz="2000" dirty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circumstances in my </a:t>
            </a:r>
            <a:endParaRPr lang="en-SG" sz="2000" dirty="0" smtClean="0">
              <a:solidFill>
                <a:srgbClr val="A5002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000" dirty="0" smtClean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life </a:t>
            </a:r>
            <a:r>
              <a:rPr lang="en-SG" sz="2000" dirty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 wrong, I am angry at God </a:t>
            </a:r>
            <a:endParaRPr lang="en-SG" sz="2000" dirty="0" smtClean="0">
              <a:solidFill>
                <a:srgbClr val="A5002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000" dirty="0" smtClean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 myself</a:t>
            </a:r>
          </a:p>
          <a:p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</a:t>
            </a:r>
            <a:r>
              <a:rPr lang="en-SG" sz="2000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am criticized, I am furious or devastated, because it is critical that I </a:t>
            </a:r>
            <a:r>
              <a:rPr lang="en-SG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feel good about myself</a:t>
            </a:r>
          </a:p>
          <a:p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000" dirty="0" smtClean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My </a:t>
            </a:r>
            <a:r>
              <a:rPr lang="en-SG" sz="2000" dirty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prayer life consists largely of petition, </a:t>
            </a:r>
            <a:r>
              <a:rPr lang="en-SG" sz="2000" dirty="0" smtClean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I pray </a:t>
            </a:r>
            <a:r>
              <a:rPr lang="en-SG" sz="2000" dirty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I am in </a:t>
            </a:r>
            <a:r>
              <a:rPr lang="en-SG" sz="2000" dirty="0" smtClean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need</a:t>
            </a:r>
            <a:r>
              <a:rPr lang="en-SG" sz="2000" dirty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My main purpose </a:t>
            </a:r>
            <a:r>
              <a:rPr lang="en-SG" sz="2000" dirty="0" smtClean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control. 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0" y="361950"/>
            <a:ext cx="4191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SG" sz="2000" b="1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Gospel centred faith</a:t>
            </a:r>
          </a:p>
          <a:p>
            <a:pPr algn="r"/>
            <a:r>
              <a:rPr lang="en-SG" sz="20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</a:t>
            </a:r>
            <a:r>
              <a:rPr lang="en-SG" sz="20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circumstances in my life go wrong, I struggle, but I know </a:t>
            </a:r>
            <a:r>
              <a:rPr lang="en-SG" sz="20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that God </a:t>
            </a:r>
            <a:r>
              <a:rPr lang="en-SG" sz="20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 allow this for my </a:t>
            </a:r>
            <a:r>
              <a:rPr lang="en-SG" sz="20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training</a:t>
            </a:r>
            <a:br>
              <a:rPr lang="en-SG" sz="20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SG" sz="2000" dirty="0" smtClean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SG" sz="20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</a:t>
            </a:r>
            <a:r>
              <a:rPr lang="en-SG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am criticized, I struggle, </a:t>
            </a:r>
            <a:r>
              <a:rPr lang="en-SG" sz="20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but my identity </a:t>
            </a:r>
            <a:r>
              <a:rPr lang="en-SG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</a:t>
            </a:r>
            <a:r>
              <a:rPr lang="en-SG" sz="20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built on </a:t>
            </a:r>
            <a:r>
              <a:rPr lang="en-SG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God’s love for me in Christ.</a:t>
            </a:r>
          </a:p>
          <a:p>
            <a:pPr algn="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SG" sz="20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My </a:t>
            </a:r>
            <a:r>
              <a:rPr lang="en-SG" sz="20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prayer life consists </a:t>
            </a:r>
            <a:r>
              <a:rPr lang="en-SG" sz="20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also </a:t>
            </a:r>
            <a:r>
              <a:rPr lang="en-SG" sz="20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praise </a:t>
            </a:r>
            <a:r>
              <a:rPr lang="en-SG" sz="20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0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adoration. My main purpose is fellowship with God</a:t>
            </a:r>
            <a:r>
              <a:rPr lang="en-SG" sz="20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SG" sz="200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0" y="4472285"/>
            <a:ext cx="66370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Extracted from Tim Keller’s “Religion vs Gospel”</a:t>
            </a:r>
            <a:endParaRPr lang="en-SG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6795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351889"/>
            <a:ext cx="41910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SG" sz="2000" b="1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Religious faith</a:t>
            </a:r>
          </a:p>
          <a:p>
            <a:r>
              <a:rPr lang="en-SG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My </a:t>
            </a:r>
            <a:r>
              <a:rPr lang="en-SG" sz="2000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self-view swings between two poles. </a:t>
            </a:r>
            <a:r>
              <a:rPr lang="en-SG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</a:t>
            </a:r>
            <a:r>
              <a:rPr lang="en-SG" sz="2000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am living up to my standards, I feel confident, </a:t>
            </a:r>
            <a:r>
              <a:rPr lang="en-SG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tend </a:t>
            </a:r>
            <a:r>
              <a:rPr lang="en-SG" sz="2000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be proud </a:t>
            </a:r>
            <a:r>
              <a:rPr lang="en-SG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000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unsympathetic to failing people. </a:t>
            </a:r>
            <a:r>
              <a:rPr lang="en-SG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</a:t>
            </a:r>
            <a:r>
              <a:rPr lang="en-SG" sz="2000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am </a:t>
            </a:r>
            <a:r>
              <a:rPr lang="en-SG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 up to standard, I </a:t>
            </a:r>
            <a:r>
              <a:rPr lang="en-SG" sz="2000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feel </a:t>
            </a:r>
            <a:r>
              <a:rPr lang="en-SG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like </a:t>
            </a:r>
            <a:r>
              <a:rPr lang="en-SG" sz="2000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failure</a:t>
            </a:r>
            <a:r>
              <a:rPr lang="en-SG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000" dirty="0" smtClean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My </a:t>
            </a:r>
            <a:r>
              <a:rPr lang="en-SG" sz="2000" dirty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identity </a:t>
            </a:r>
            <a:r>
              <a:rPr lang="en-SG" sz="2000" dirty="0" smtClean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000" dirty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self-worth are based mainly on how hard I work, or how </a:t>
            </a:r>
            <a:r>
              <a:rPr lang="en-SG" sz="2000" dirty="0" smtClean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good I am - &amp; </a:t>
            </a:r>
            <a:r>
              <a:rPr lang="en-SG" sz="2000" dirty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</a:t>
            </a:r>
            <a:r>
              <a:rPr lang="en-SG" sz="2000" dirty="0" smtClean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tend look </a:t>
            </a:r>
            <a:r>
              <a:rPr lang="en-SG" sz="2000" dirty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down </a:t>
            </a:r>
            <a:endParaRPr lang="en-SG" sz="2000" dirty="0" smtClean="0">
              <a:solidFill>
                <a:srgbClr val="A5002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000" dirty="0" smtClean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</a:t>
            </a:r>
            <a:r>
              <a:rPr lang="en-SG" sz="2000" dirty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those I perceive as </a:t>
            </a:r>
            <a:r>
              <a:rPr lang="en-SG" sz="2000" dirty="0" smtClean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lazy or </a:t>
            </a:r>
            <a:r>
              <a:rPr lang="en-SG" sz="2000" dirty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immoral</a:t>
            </a:r>
            <a:r>
              <a:rPr lang="en-SG" sz="2000" dirty="0" smtClean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SG" sz="2000" dirty="0">
              <a:solidFill>
                <a:srgbClr val="A5002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0" y="361950"/>
            <a:ext cx="41910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SG" sz="2000" b="1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Gospel centred faith</a:t>
            </a:r>
          </a:p>
          <a:p>
            <a:pPr algn="r"/>
            <a:r>
              <a:rPr lang="en-SG" sz="20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My </a:t>
            </a:r>
            <a:r>
              <a:rPr lang="en-SG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self-view is </a:t>
            </a:r>
            <a:r>
              <a:rPr lang="en-SG" sz="20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based </a:t>
            </a:r>
            <a:r>
              <a:rPr lang="en-SG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</a:t>
            </a:r>
            <a:r>
              <a:rPr lang="en-SG" sz="20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Christ. </a:t>
            </a:r>
          </a:p>
          <a:p>
            <a:pPr algn="r"/>
            <a:r>
              <a:rPr lang="en-SG" sz="20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</a:t>
            </a:r>
            <a:r>
              <a:rPr lang="en-SG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 </a:t>
            </a:r>
            <a:r>
              <a:rPr lang="en-SG" sz="20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sinful &amp; </a:t>
            </a:r>
            <a:r>
              <a:rPr lang="en-SG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lost, yet accepted in Christ. I am so bad </a:t>
            </a:r>
            <a:r>
              <a:rPr lang="en-SG" sz="20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am so loved that he </a:t>
            </a:r>
            <a:r>
              <a:rPr lang="en-SG" sz="20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died </a:t>
            </a:r>
            <a:r>
              <a:rPr lang="en-SG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me. </a:t>
            </a:r>
            <a:r>
              <a:rPr lang="en-SG" sz="20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 is why </a:t>
            </a:r>
          </a:p>
          <a:p>
            <a:pPr algn="r"/>
            <a:r>
              <a:rPr lang="en-SG" sz="20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am humble &amp; confident </a:t>
            </a:r>
            <a:r>
              <a:rPr lang="en-SG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 </a:t>
            </a:r>
            <a:endParaRPr lang="en-SG" sz="2000" dirty="0" smtClean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SG" sz="20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SG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same time.</a:t>
            </a:r>
          </a:p>
          <a:p>
            <a:pPr algn="r"/>
            <a:endParaRPr lang="en-SG" sz="20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SG" sz="20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My </a:t>
            </a:r>
            <a:r>
              <a:rPr lang="en-SG" sz="20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identity </a:t>
            </a:r>
            <a:r>
              <a:rPr lang="en-SG" sz="20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0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self-worth </a:t>
            </a:r>
            <a:endParaRPr lang="en-SG" sz="2000" dirty="0" smtClean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SG" sz="20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are </a:t>
            </a:r>
            <a:r>
              <a:rPr lang="en-SG" sz="2000" dirty="0" err="1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centered</a:t>
            </a:r>
            <a:r>
              <a:rPr lang="en-SG" sz="20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on </a:t>
            </a:r>
            <a:r>
              <a:rPr lang="en-SG" sz="20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Jesus </a:t>
            </a:r>
            <a:r>
              <a:rPr lang="en-SG" sz="20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who died </a:t>
            </a:r>
            <a:endParaRPr lang="en-SG" sz="2000" dirty="0" smtClean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SG" sz="20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me. </a:t>
            </a:r>
            <a:r>
              <a:rPr lang="en-SG" sz="20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am saved by </a:t>
            </a:r>
            <a:r>
              <a:rPr lang="en-SG" sz="20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grace </a:t>
            </a:r>
            <a:r>
              <a:rPr lang="en-SG" sz="20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 </a:t>
            </a:r>
            <a:endParaRPr lang="en-SG" sz="2000" dirty="0" smtClean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SG" sz="20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</a:t>
            </a:r>
            <a:r>
              <a:rPr lang="en-SG" sz="20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can’t look down on </a:t>
            </a:r>
            <a:r>
              <a:rPr lang="en-SG" sz="20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others. </a:t>
            </a:r>
          </a:p>
          <a:p>
            <a:pPr algn="r"/>
            <a:r>
              <a:rPr lang="en-SG" sz="20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Only </a:t>
            </a:r>
            <a:r>
              <a:rPr lang="en-SG" sz="20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by </a:t>
            </a:r>
            <a:r>
              <a:rPr lang="en-SG" sz="20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grace </a:t>
            </a:r>
            <a:r>
              <a:rPr lang="en-SG" sz="20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 I what I am.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9200" y="4472285"/>
            <a:ext cx="66370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Extracted from Tim Keller’s “Religion vs Gospel”</a:t>
            </a:r>
            <a:endParaRPr lang="en-SG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686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289500"/>
            <a:ext cx="82296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Jude 1:17-23</a:t>
            </a:r>
            <a:endParaRPr lang="en-SG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SG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17 </a:t>
            </a:r>
            <a:r>
              <a:rPr lang="en-SG" sz="2400" b="1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But</a:t>
            </a:r>
            <a:r>
              <a:rPr lang="en-SG" sz="24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b="1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 must remember, beloved, the predictions of the apostles of our Lord Jesus Christ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18 They said to you, "</a:t>
            </a:r>
            <a:r>
              <a:rPr lang="en-SG" sz="24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the last time there will be scoffers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following their own ungodly passions." 19 It is these who </a:t>
            </a:r>
            <a:r>
              <a:rPr lang="en-SG" sz="24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cause divisions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SG" sz="24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worldly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people, </a:t>
            </a:r>
            <a:r>
              <a:rPr lang="en-SG" sz="24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devoid of the Spirit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SG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 But you, beloved, build yourselves up in your most holy faith; pray in the Holy Spirit; 21 keep yourselves in the love of God, waiting for the mercy of our Lord Jesus Christ that leads to eternal life. </a:t>
            </a:r>
          </a:p>
        </p:txBody>
      </p:sp>
    </p:spTree>
    <p:extLst>
      <p:ext uri="{BB962C8B-B14F-4D97-AF65-F5344CB8AC3E}">
        <p14:creationId xmlns:p14="http://schemas.microsoft.com/office/powerpoint/2010/main" val="34739400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09800" y="1516618"/>
            <a:ext cx="236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Problem from</a:t>
            </a:r>
          </a:p>
          <a:p>
            <a:pPr algn="ctr"/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past to present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67000" y="2354818"/>
            <a:ext cx="1904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 Disregard </a:t>
            </a:r>
          </a:p>
          <a:p>
            <a:pPr algn="ctr"/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disrespect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05200" y="678418"/>
            <a:ext cx="30034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Keep true </a:t>
            </a:r>
          </a:p>
          <a:p>
            <a:pPr algn="ctr"/>
            <a:r>
              <a:rPr lang="en-US" sz="2400" dirty="0" smtClean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the Christian Faith </a:t>
            </a:r>
            <a:endParaRPr lang="en-SG" sz="2400" dirty="0">
              <a:solidFill>
                <a:srgbClr val="00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47800" y="3193018"/>
            <a:ext cx="26911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Keep watch</a:t>
            </a:r>
            <a:endParaRPr lang="en-US" sz="2400" b="1" dirty="0">
              <a:solidFill>
                <a:srgbClr val="CC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4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against subtle bad influences</a:t>
            </a:r>
            <a:endParaRPr lang="en-SG" sz="2400" dirty="0">
              <a:solidFill>
                <a:srgbClr val="CC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9410" y="819150"/>
            <a:ext cx="6687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1:3-4</a:t>
            </a:r>
            <a:endParaRPr lang="en-SG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3305" y="1581150"/>
            <a:ext cx="7809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1:5-16</a:t>
            </a:r>
            <a:endParaRPr lang="en-SG" sz="16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7200" y="333375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1:17-23</a:t>
            </a:r>
            <a:endParaRPr lang="en-SG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343" y="560605"/>
            <a:ext cx="1711285" cy="85564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848" y="3360440"/>
            <a:ext cx="1446952" cy="96391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876800" y="2354818"/>
            <a:ext cx="2579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d. Sure judgment </a:t>
            </a:r>
          </a:p>
          <a:p>
            <a:pPr algn="ctr"/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the future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76800" y="1516618"/>
            <a:ext cx="24268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 Not true to its design/purpose</a:t>
            </a:r>
          </a:p>
        </p:txBody>
      </p:sp>
    </p:spTree>
    <p:extLst>
      <p:ext uri="{BB962C8B-B14F-4D97-AF65-F5344CB8AC3E}">
        <p14:creationId xmlns:p14="http://schemas.microsoft.com/office/powerpoint/2010/main" val="40799505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289500"/>
            <a:ext cx="80772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Jude 1:17-23</a:t>
            </a:r>
            <a:endParaRPr lang="en-SG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SG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 </a:t>
            </a:r>
            <a:r>
              <a:rPr lang="en-SG" sz="2400" b="1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But you, beloved, </a:t>
            </a:r>
          </a:p>
          <a:p>
            <a:r>
              <a:rPr lang="en-SG" sz="2400" b="1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build yourselves up in </a:t>
            </a:r>
            <a:r>
              <a:rPr lang="en-SG" sz="24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 most holy </a:t>
            </a:r>
            <a:r>
              <a:rPr lang="en-SG" sz="2400" b="1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faith</a:t>
            </a:r>
            <a:r>
              <a:rPr lang="en-SG" sz="24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  <a:endParaRPr lang="en-SG" sz="2400" dirty="0" smtClean="0">
              <a:solidFill>
                <a:srgbClr val="66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en-SG" sz="2400" b="1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pray </a:t>
            </a:r>
            <a:r>
              <a:rPr lang="en-SG" sz="2400" b="1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the Holy Spirit</a:t>
            </a:r>
            <a:r>
              <a:rPr lang="en-SG" sz="24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  <a:endParaRPr lang="en-SG" sz="2400" dirty="0" smtClean="0">
              <a:solidFill>
                <a:srgbClr val="66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 </a:t>
            </a:r>
            <a:r>
              <a:rPr lang="en-SG" sz="2400" b="1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keep yourselves in the love of God</a:t>
            </a:r>
            <a:r>
              <a:rPr lang="en-SG" sz="24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endParaRPr lang="en-SG" sz="2400" dirty="0" smtClean="0">
              <a:solidFill>
                <a:srgbClr val="66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</a:t>
            </a:r>
            <a:r>
              <a:rPr lang="en-SG" sz="24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waiting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the mercy of our Lord Jesus Christ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that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leads to eternal life.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SG" sz="24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have mercy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those who doubt;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 </a:t>
            </a:r>
            <a:r>
              <a:rPr lang="en-SG" sz="24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save others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by snatching them out of the fire;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to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others show mercy with fear,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hating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even the garment stained by the flesh. </a:t>
            </a:r>
          </a:p>
        </p:txBody>
      </p:sp>
    </p:spTree>
    <p:extLst>
      <p:ext uri="{BB962C8B-B14F-4D97-AF65-F5344CB8AC3E}">
        <p14:creationId xmlns:p14="http://schemas.microsoft.com/office/powerpoint/2010/main" val="3983783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1921002"/>
            <a:ext cx="1205476" cy="11841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09800" y="1516618"/>
            <a:ext cx="236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Problem from</a:t>
            </a:r>
          </a:p>
          <a:p>
            <a:pPr algn="ctr"/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past to present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76800" y="2354818"/>
            <a:ext cx="2579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d. Sure judgment </a:t>
            </a:r>
          </a:p>
          <a:p>
            <a:pPr algn="ctr"/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the future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67000" y="2354818"/>
            <a:ext cx="1904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 Disregard </a:t>
            </a:r>
          </a:p>
          <a:p>
            <a:pPr algn="ctr"/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disrespect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05200" y="678418"/>
            <a:ext cx="30034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Keep true </a:t>
            </a:r>
          </a:p>
          <a:p>
            <a:pPr algn="ctr"/>
            <a:r>
              <a:rPr lang="en-US" sz="2400" dirty="0" smtClean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the Christian Faith </a:t>
            </a:r>
            <a:endParaRPr lang="en-SG" sz="2400" dirty="0">
              <a:solidFill>
                <a:srgbClr val="00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47800" y="3193018"/>
            <a:ext cx="26911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Keep watch</a:t>
            </a:r>
            <a:endParaRPr lang="en-US" sz="2400" b="1" dirty="0">
              <a:solidFill>
                <a:srgbClr val="CC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4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against subtle bad influences</a:t>
            </a:r>
            <a:endParaRPr lang="en-SG" sz="2400" dirty="0">
              <a:solidFill>
                <a:srgbClr val="CC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656080" y="3193018"/>
            <a:ext cx="2954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Keep firm</a:t>
            </a:r>
          </a:p>
          <a:p>
            <a:pPr algn="ctr"/>
            <a:r>
              <a:rPr lang="en-US" sz="24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our faith, His love &amp; prayer</a:t>
            </a:r>
            <a:endParaRPr lang="en-SG" sz="2400" dirty="0">
              <a:solidFill>
                <a:srgbClr val="0000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876800" y="1516618"/>
            <a:ext cx="24268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 Not true to its design/purpose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9410" y="819150"/>
            <a:ext cx="6687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1:3-4</a:t>
            </a:r>
            <a:endParaRPr lang="en-SG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3305" y="1581150"/>
            <a:ext cx="7809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1:5-16</a:t>
            </a:r>
            <a:endParaRPr lang="en-SG" sz="16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7200" y="333375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1:17-23</a:t>
            </a:r>
            <a:endParaRPr lang="en-SG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343" y="560605"/>
            <a:ext cx="1711285" cy="85564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848" y="3360440"/>
            <a:ext cx="1446952" cy="9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9505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285750"/>
            <a:ext cx="8458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Jude 1:1-2, 24-25</a:t>
            </a:r>
            <a:endParaRPr lang="en-SG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SG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Jude, a servant of Jesus Christ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brother of James,</a:t>
            </a: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To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those who are </a:t>
            </a:r>
            <a:r>
              <a:rPr lang="en-SG" sz="24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called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SG" sz="24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beloved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God the Father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&amp; </a:t>
            </a:r>
            <a:r>
              <a:rPr lang="en-SG" sz="24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kept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for Jesus Christ:</a:t>
            </a: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May mercy, peace,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love be multiplied to you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endParaRPr lang="en-SG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24 Now </a:t>
            </a:r>
            <a:r>
              <a:rPr lang="en-SG" sz="24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him who is able to keep you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from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stumbling</a:t>
            </a: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&amp;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present you blameless before the presence of his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glory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 great joy,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the only God, our </a:t>
            </a:r>
            <a:r>
              <a:rPr lang="en-SG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Savior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through Jesus Christ our Lord,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be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glory, majesty, dominion,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authority, before all time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</a:p>
          <a:p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now &amp;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forever. Amen. </a:t>
            </a:r>
          </a:p>
        </p:txBody>
      </p:sp>
    </p:spTree>
    <p:extLst>
      <p:ext uri="{BB962C8B-B14F-4D97-AF65-F5344CB8AC3E}">
        <p14:creationId xmlns:p14="http://schemas.microsoft.com/office/powerpoint/2010/main" val="6645635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76400" y="1516618"/>
            <a:ext cx="251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Problem from</a:t>
            </a:r>
          </a:p>
          <a:p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past to present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02794" y="2354818"/>
            <a:ext cx="2579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d. Sure judgment </a:t>
            </a:r>
          </a:p>
          <a:p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in the future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05200" y="678418"/>
            <a:ext cx="30034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Keep true </a:t>
            </a:r>
          </a:p>
          <a:p>
            <a:pPr algn="ctr"/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the Christian Faith </a:t>
            </a:r>
            <a:endParaRPr lang="en-SG" sz="24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47800" y="3193018"/>
            <a:ext cx="26911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Keep watch</a:t>
            </a:r>
            <a:endParaRPr lang="en-US" sz="2400" b="1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against subtle bad influences</a:t>
            </a:r>
            <a:endParaRPr lang="en-SG" sz="24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963547" y="209550"/>
            <a:ext cx="4123053" cy="461665"/>
          </a:xfrm>
          <a:prstGeom prst="rect">
            <a:avLst/>
          </a:prstGeom>
          <a:ln w="19050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sz="2400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are called, loved &amp; </a:t>
            </a:r>
            <a:r>
              <a:rPr lang="en-US" sz="2400" b="1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kept</a:t>
            </a:r>
            <a:r>
              <a:rPr lang="en-US" sz="2400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56080" y="3193018"/>
            <a:ext cx="2954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Keep firm</a:t>
            </a:r>
          </a:p>
          <a:p>
            <a:pPr algn="ctr"/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our faith, His love &amp; prayer</a:t>
            </a:r>
            <a:endParaRPr lang="en-SG" sz="24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743200" y="4400550"/>
            <a:ext cx="4568879" cy="461665"/>
          </a:xfrm>
          <a:prstGeom prst="rect">
            <a:avLst/>
          </a:prstGeom>
          <a:ln w="19050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sz="2400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 is </a:t>
            </a:r>
            <a:r>
              <a:rPr lang="en-US" sz="2400" b="1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en-US" sz="2400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Keeper</a:t>
            </a:r>
            <a:r>
              <a:rPr lang="en-US" sz="2400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 our souls</a:t>
            </a:r>
            <a:endParaRPr lang="en-SG" sz="2400" dirty="0">
              <a:solidFill>
                <a:srgbClr val="800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676400" y="2350353"/>
            <a:ext cx="25030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 Not true to its</a:t>
            </a:r>
          </a:p>
          <a:p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design/purpose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9410" y="285750"/>
            <a:ext cx="7425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1:1-2</a:t>
            </a:r>
            <a:endParaRPr lang="en-SG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9410" y="819150"/>
            <a:ext cx="6687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1:3-4</a:t>
            </a:r>
            <a:endParaRPr lang="en-SG" sz="16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3305" y="1581150"/>
            <a:ext cx="7809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1:5-16</a:t>
            </a:r>
            <a:endParaRPr lang="en-SG" sz="16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7200" y="3333750"/>
            <a:ext cx="8931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1:17-23</a:t>
            </a:r>
            <a:endParaRPr lang="en-SG" sz="16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7200" y="447675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1:24-25</a:t>
            </a:r>
            <a:endParaRPr lang="en-SG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54"/>
          <a:stretch/>
        </p:blipFill>
        <p:spPr>
          <a:xfrm>
            <a:off x="4267200" y="1716672"/>
            <a:ext cx="1431243" cy="184567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791201" y="1504950"/>
            <a:ext cx="21335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 Disregard &amp; </a:t>
            </a:r>
          </a:p>
          <a:p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disrespect</a:t>
            </a:r>
          </a:p>
        </p:txBody>
      </p:sp>
    </p:spTree>
    <p:extLst>
      <p:ext uri="{BB962C8B-B14F-4D97-AF65-F5344CB8AC3E}">
        <p14:creationId xmlns:p14="http://schemas.microsoft.com/office/powerpoint/2010/main" val="9860750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76400" y="1516618"/>
            <a:ext cx="251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Problem from</a:t>
            </a:r>
          </a:p>
          <a:p>
            <a:r>
              <a:rPr lang="en-US" sz="24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past to present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02794" y="2354818"/>
            <a:ext cx="2579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d. Sure judgment </a:t>
            </a:r>
          </a:p>
          <a:p>
            <a:r>
              <a:rPr lang="en-US" sz="24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in the future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05200" y="678418"/>
            <a:ext cx="30034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Keep true </a:t>
            </a:r>
          </a:p>
          <a:p>
            <a:pPr algn="ctr"/>
            <a:r>
              <a:rPr lang="en-US" sz="2400" dirty="0" smtClean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the Christian Faith </a:t>
            </a:r>
            <a:endParaRPr lang="en-SG" sz="2400" dirty="0">
              <a:solidFill>
                <a:srgbClr val="00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47800" y="3193018"/>
            <a:ext cx="26911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Keep watch</a:t>
            </a:r>
            <a:endParaRPr lang="en-US" sz="2400" b="1" dirty="0">
              <a:solidFill>
                <a:srgbClr val="CC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4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against subtle bad influences</a:t>
            </a:r>
            <a:endParaRPr lang="en-SG" sz="2400" dirty="0">
              <a:solidFill>
                <a:srgbClr val="CC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963547" y="209550"/>
            <a:ext cx="4123053" cy="461665"/>
          </a:xfrm>
          <a:prstGeom prst="rect">
            <a:avLst/>
          </a:prstGeom>
          <a:ln w="19050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sz="2400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are called, loved &amp; </a:t>
            </a:r>
            <a:r>
              <a:rPr lang="en-US" sz="2400" b="1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kept</a:t>
            </a:r>
            <a:r>
              <a:rPr lang="en-US" sz="2400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56080" y="3193018"/>
            <a:ext cx="2954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Keep firm</a:t>
            </a:r>
          </a:p>
          <a:p>
            <a:pPr algn="ctr"/>
            <a:r>
              <a:rPr lang="en-US" sz="24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our faith, His love &amp; prayer</a:t>
            </a:r>
            <a:endParaRPr lang="en-SG" sz="2400" dirty="0">
              <a:solidFill>
                <a:srgbClr val="0000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743200" y="4400550"/>
            <a:ext cx="4568879" cy="461665"/>
          </a:xfrm>
          <a:prstGeom prst="rect">
            <a:avLst/>
          </a:prstGeom>
          <a:ln w="19050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sz="2400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 is </a:t>
            </a:r>
            <a:r>
              <a:rPr lang="en-US" sz="2400" b="1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en-US" sz="2400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Keeper</a:t>
            </a:r>
            <a:r>
              <a:rPr lang="en-US" sz="2400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 our souls</a:t>
            </a:r>
            <a:endParaRPr lang="en-SG" sz="2400" dirty="0">
              <a:solidFill>
                <a:srgbClr val="800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676400" y="2350353"/>
            <a:ext cx="25030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 Not true to its</a:t>
            </a:r>
          </a:p>
          <a:p>
            <a:r>
              <a:rPr lang="en-US" sz="24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design/purpose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9410" y="285750"/>
            <a:ext cx="6687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1:1-2</a:t>
            </a:r>
            <a:endParaRPr lang="en-SG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9410" y="819150"/>
            <a:ext cx="6687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1:3-4</a:t>
            </a:r>
            <a:endParaRPr lang="en-SG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3305" y="1581150"/>
            <a:ext cx="7809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1:5-16</a:t>
            </a:r>
            <a:endParaRPr lang="en-SG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7200" y="3333750"/>
            <a:ext cx="8931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1:17-23</a:t>
            </a:r>
            <a:endParaRPr lang="en-SG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7200" y="4476750"/>
            <a:ext cx="8931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1:24-25</a:t>
            </a:r>
            <a:endParaRPr lang="en-SG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54"/>
          <a:stretch/>
        </p:blipFill>
        <p:spPr>
          <a:xfrm>
            <a:off x="4267200" y="1716672"/>
            <a:ext cx="1431243" cy="184567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791201" y="1504950"/>
            <a:ext cx="21335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 Disregard &amp; </a:t>
            </a:r>
          </a:p>
          <a:p>
            <a:r>
              <a:rPr lang="en-US" sz="2400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disrespect</a:t>
            </a:r>
          </a:p>
        </p:txBody>
      </p:sp>
    </p:spTree>
    <p:extLst>
      <p:ext uri="{BB962C8B-B14F-4D97-AF65-F5344CB8AC3E}">
        <p14:creationId xmlns:p14="http://schemas.microsoft.com/office/powerpoint/2010/main" val="29879841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1444</TotalTime>
  <Words>1843</Words>
  <Application>Microsoft Office PowerPoint</Application>
  <PresentationFormat>On-screen Show (16:9)</PresentationFormat>
  <Paragraphs>300</Paragraphs>
  <Slides>27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Chien Chong</dc:creator>
  <cp:lastModifiedBy>Lim Chien Chong</cp:lastModifiedBy>
  <cp:revision>125</cp:revision>
  <cp:lastPrinted>2017-05-19T04:25:43Z</cp:lastPrinted>
  <dcterms:created xsi:type="dcterms:W3CDTF">2017-05-10T13:46:39Z</dcterms:created>
  <dcterms:modified xsi:type="dcterms:W3CDTF">2017-08-26T14:19:23Z</dcterms:modified>
</cp:coreProperties>
</file>