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30" r:id="rId3"/>
    <p:sldId id="340" r:id="rId4"/>
    <p:sldId id="259" r:id="rId5"/>
    <p:sldId id="310" r:id="rId6"/>
    <p:sldId id="319" r:id="rId7"/>
    <p:sldId id="320" r:id="rId8"/>
    <p:sldId id="327" r:id="rId9"/>
    <p:sldId id="328" r:id="rId10"/>
    <p:sldId id="321" r:id="rId11"/>
    <p:sldId id="322" r:id="rId12"/>
    <p:sldId id="323" r:id="rId13"/>
    <p:sldId id="313" r:id="rId14"/>
    <p:sldId id="329" r:id="rId15"/>
    <p:sldId id="342" r:id="rId16"/>
    <p:sldId id="325" r:id="rId17"/>
    <p:sldId id="314" r:id="rId18"/>
    <p:sldId id="324" r:id="rId19"/>
    <p:sldId id="345" r:id="rId20"/>
    <p:sldId id="315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9900CC"/>
    <a:srgbClr val="CC00CC"/>
    <a:srgbClr val="800000"/>
    <a:srgbClr val="003300"/>
    <a:srgbClr val="3333FF"/>
    <a:srgbClr val="660066"/>
    <a:srgbClr val="FF99FF"/>
    <a:srgbClr val="FF66F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10" autoAdjust="0"/>
    <p:restoredTop sz="94650" autoAdjust="0"/>
  </p:normalViewPr>
  <p:slideViewPr>
    <p:cSldViewPr>
      <p:cViewPr varScale="1">
        <p:scale>
          <a:sx n="138" d="100"/>
          <a:sy n="138" d="100"/>
        </p:scale>
        <p:origin x="378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134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F127D-9E73-4B01-B298-A2C3ECD20A90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0B968-3D72-4675-A44E-EEFE886440A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5849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42483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3980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6274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67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9502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3107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5338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7528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5177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5326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0505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6D35D-F93A-4685-95A9-40B9184B54F2}" type="datetimeFigureOut">
              <a:rPr lang="en-SG" smtClean="0"/>
              <a:t>5/8/2023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F693E-A1BA-48D1-8AB0-5E8E35C5E18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6339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1680" y="360000"/>
            <a:ext cx="5760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</a:t>
            </a:r>
          </a:p>
          <a:p>
            <a:pPr algn="ctr"/>
            <a:r>
              <a:rPr lang="en-US" sz="2800" b="1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Looking Up </a:t>
            </a:r>
            <a:endParaRPr lang="en-SG" sz="2800" b="1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Hosea 7:1-16</a:t>
            </a:r>
            <a:endParaRPr lang="en-SG" sz="24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2BE97-E5EA-53DB-8018-8D147F7770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62"/>
          <a:stretch/>
        </p:blipFill>
        <p:spPr>
          <a:xfrm>
            <a:off x="3029732" y="2228217"/>
            <a:ext cx="308453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62365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000" y="540000"/>
            <a:ext cx="48965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dirty="0" err="1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6:1</a:t>
            </a:r>
          </a:p>
          <a:p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Come, </a:t>
            </a:r>
            <a:r>
              <a:rPr lang="en-US" sz="20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 us return to the Lord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for he has torn us, that he may heal us; he has struck us down, and he will bind us up.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SG" sz="2000" dirty="0" err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6:6</a:t>
            </a:r>
          </a:p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For </a:t>
            </a:r>
            <a:r>
              <a:rPr lang="en-US" sz="20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desire steadfast love 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not</a:t>
            </a:r>
          </a:p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sacrifice, the </a:t>
            </a:r>
            <a:r>
              <a:rPr lang="en-US" sz="20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of God </a:t>
            </a:r>
          </a:p>
          <a:p>
            <a:r>
              <a:rPr lang="en-US" sz="20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rather than burnt offerings.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SG" sz="2000" dirty="0" err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6:7</a:t>
            </a:r>
          </a:p>
          <a:p>
            <a:r>
              <a: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 like Adam they </a:t>
            </a:r>
            <a:r>
              <a:rPr lang="en-US" sz="20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transgressed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</a:t>
            </a:r>
          </a:p>
          <a:p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covenant; there they </a:t>
            </a:r>
            <a:r>
              <a:rPr lang="en-US" sz="20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dealt faithlessly </a:t>
            </a:r>
          </a:p>
          <a:p>
            <a:r>
              <a:rPr lang="en-US" sz="20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me.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00000" y="720000"/>
            <a:ext cx="3420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Israel professed to return to the Lord &amp; expected Him to heal</a:t>
            </a:r>
            <a:endParaRPr lang="en-SG" sz="24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en-US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restated what </a:t>
            </a:r>
          </a:p>
          <a:p>
            <a:pPr algn="r"/>
            <a:r>
              <a:rPr lang="en-US" sz="24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desires &amp; values</a:t>
            </a:r>
            <a:endParaRPr lang="en-SG" sz="24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explained where</a:t>
            </a:r>
          </a:p>
          <a:p>
            <a:pPr algn="r"/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how they have failed</a:t>
            </a:r>
            <a:endParaRPr lang="en-SG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01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000" y="540000"/>
            <a:ext cx="48965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dirty="0" err="1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6:1</a:t>
            </a:r>
          </a:p>
          <a:p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Come, </a:t>
            </a:r>
            <a:r>
              <a:rPr lang="en-US" sz="20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 us return to the Lord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for he has torn us, that he may heal us; he has struck us down, and he will bind us up.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SG" sz="2000" dirty="0" err="1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6:6</a:t>
            </a:r>
          </a:p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For </a:t>
            </a:r>
            <a:r>
              <a:rPr lang="en-US" sz="20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desire steadfast love 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not</a:t>
            </a:r>
          </a:p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sacrifice, the </a:t>
            </a:r>
            <a:r>
              <a:rPr lang="en-US" sz="20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of God </a:t>
            </a:r>
          </a:p>
          <a:p>
            <a:r>
              <a:rPr lang="en-US" sz="20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rather than burnt offerings.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SG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SG" sz="2000" dirty="0" err="1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6:7</a:t>
            </a:r>
          </a:p>
          <a:p>
            <a:r>
              <a:rPr lang="en-SG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 like Adam they </a:t>
            </a:r>
            <a:r>
              <a:rPr lang="en-US" sz="20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transgressed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</a:t>
            </a:r>
          </a:p>
          <a:p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covenant; there they </a:t>
            </a:r>
            <a:r>
              <a:rPr lang="en-US" sz="20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dealt faithlessly </a:t>
            </a:r>
          </a:p>
          <a:p>
            <a:r>
              <a:rPr lang="en-US" sz="20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me.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BF866-4B87-4449-6DF7-D3AAEA5E15CE}"/>
              </a:ext>
            </a:extLst>
          </p:cNvPr>
          <p:cNvSpPr/>
          <p:nvPr/>
        </p:nvSpPr>
        <p:spPr>
          <a:xfrm>
            <a:off x="6156176" y="540000"/>
            <a:ext cx="26638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SG" sz="20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</a:t>
            </a:r>
            <a:r>
              <a:rPr lang="en-SG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7:10 </a:t>
            </a:r>
          </a:p>
          <a:p>
            <a:pPr algn="r"/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pride of Israel testifies to his face; yet </a:t>
            </a:r>
            <a:r>
              <a:rPr lang="en-US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do not return to the Lord </a:t>
            </a:r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 God, nor seek him, for all this.</a:t>
            </a:r>
          </a:p>
          <a:p>
            <a:pPr algn="r"/>
            <a:endParaRPr lang="en-US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 7:14, 16</a:t>
            </a:r>
          </a:p>
          <a:p>
            <a:pPr algn="r"/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</a:t>
            </a:r>
            <a:r>
              <a:rPr lang="en-US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cry to me from the heart </a:t>
            </a:r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…They </a:t>
            </a:r>
            <a:r>
              <a:rPr lang="en-US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return, but not upward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561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78216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</a:t>
            </a:r>
            <a:r>
              <a:rPr lang="en-US" sz="24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failed to see 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seriousness of their sins       </a:t>
            </a:r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1680" y="411510"/>
            <a:ext cx="576064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</a:t>
            </a:r>
          </a:p>
          <a:p>
            <a:pPr algn="ctr"/>
            <a:r>
              <a:rPr lang="en-US" sz="2400" b="1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Looking Up </a:t>
            </a:r>
            <a:endParaRPr lang="en-SG" sz="2400" b="1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Hosea 7:1-16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4270325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Israel </a:t>
            </a:r>
            <a:r>
              <a:rPr lang="en-US" sz="2400" b="1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failed to seek </a:t>
            </a:r>
            <a:r>
              <a:rPr lang="en-US" sz="24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with their hearts      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(7:13-16)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3526243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Israel </a:t>
            </a:r>
            <a:r>
              <a:rPr lang="en-US" sz="2400" b="1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failed to seal </a:t>
            </a:r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 influences that were bad    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(7:10-12)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2038077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Israel </a:t>
            </a:r>
            <a:r>
              <a:rPr lang="en-US" sz="24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failed to seize </a:t>
            </a:r>
            <a:r>
              <a:rPr lang="en-US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opportunities to turn back  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(7:1-2)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34201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640960" cy="469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Israel failed to seize the opportunities to turn back (7:1-2) 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6:11	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 restore the fortunes of my people </a:t>
            </a:r>
            <a:endParaRPr lang="en-SG" sz="2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7:1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 would heal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Israel,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the iniquity of Ephraim is revealed,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and the evil deeds of Samaria,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 they deal falsely;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		the thief breaks in,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		and the bandits raid outside.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US" sz="2000" b="1" i="0" dirty="0">
                <a:solidFill>
                  <a:srgbClr val="CC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do not consider</a:t>
            </a:r>
            <a:b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CC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that I remember all their evil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 their deeds surround them;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they are before my face.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31" b="10405"/>
          <a:stretch/>
        </p:blipFill>
        <p:spPr>
          <a:xfrm>
            <a:off x="5400000" y="1620000"/>
            <a:ext cx="2489038" cy="2395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878687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0000" y="972000"/>
            <a:ext cx="490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 looking up when…</a:t>
            </a:r>
            <a:endParaRPr lang="en-SG" sz="24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9592" y="4212000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sz="28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seize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opportunities to turn back </a:t>
            </a:r>
            <a:endParaRPr lang="en-SG" sz="28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Block Arc 62"/>
          <p:cNvSpPr/>
          <p:nvPr/>
        </p:nvSpPr>
        <p:spPr>
          <a:xfrm rot="5400000">
            <a:off x="4856929" y="1775479"/>
            <a:ext cx="2166446" cy="2160240"/>
          </a:xfrm>
          <a:prstGeom prst="blockArc">
            <a:avLst>
              <a:gd name="adj1" fmla="val 10800000"/>
              <a:gd name="adj2" fmla="val 21599495"/>
              <a:gd name="adj3" fmla="val 32502"/>
            </a:avLst>
          </a:prstGeom>
          <a:solidFill>
            <a:schemeClr val="bg1"/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4" name="Block Arc 63"/>
          <p:cNvSpPr/>
          <p:nvPr/>
        </p:nvSpPr>
        <p:spPr>
          <a:xfrm rot="5400000">
            <a:off x="3056729" y="1775479"/>
            <a:ext cx="2166446" cy="2160240"/>
          </a:xfrm>
          <a:prstGeom prst="blockArc">
            <a:avLst>
              <a:gd name="adj1" fmla="val 10800000"/>
              <a:gd name="adj2" fmla="val 21599495"/>
              <a:gd name="adj3" fmla="val 32502"/>
            </a:avLst>
          </a:prstGeom>
          <a:solidFill>
            <a:schemeClr val="bg1"/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699792" y="3214198"/>
            <a:ext cx="5760640" cy="72462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6" name="Rectangle 65"/>
          <p:cNvSpPr/>
          <p:nvPr/>
        </p:nvSpPr>
        <p:spPr>
          <a:xfrm>
            <a:off x="2699792" y="1772376"/>
            <a:ext cx="3384376" cy="72462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/>
          <p:cNvCxnSpPr/>
          <p:nvPr/>
        </p:nvCxnSpPr>
        <p:spPr>
          <a:xfrm>
            <a:off x="1475656" y="3938822"/>
            <a:ext cx="6295190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1475656" y="1772376"/>
            <a:ext cx="4608512" cy="6206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948264" y="3214198"/>
            <a:ext cx="82258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979712" y="2497000"/>
            <a:ext cx="2304256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1979712" y="3209470"/>
            <a:ext cx="2304256" cy="4728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148064" y="2497000"/>
            <a:ext cx="936104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159490" y="3194582"/>
            <a:ext cx="924678" cy="19616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6821" r="7576" b="14781"/>
          <a:stretch/>
        </p:blipFill>
        <p:spPr>
          <a:xfrm rot="5400000">
            <a:off x="3707905" y="2589323"/>
            <a:ext cx="532553" cy="532554"/>
          </a:xfrm>
          <a:prstGeom prst="ellipse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6821" r="7576" b="14781"/>
          <a:stretch/>
        </p:blipFill>
        <p:spPr>
          <a:xfrm rot="5400000">
            <a:off x="5508105" y="2589323"/>
            <a:ext cx="532553" cy="532554"/>
          </a:xfrm>
          <a:prstGeom prst="ellipse">
            <a:avLst/>
          </a:prstGeom>
        </p:spPr>
      </p:pic>
      <p:cxnSp>
        <p:nvCxnSpPr>
          <p:cNvPr id="114" name="Straight Arrow Connector 113"/>
          <p:cNvCxnSpPr/>
          <p:nvPr/>
        </p:nvCxnSpPr>
        <p:spPr>
          <a:xfrm>
            <a:off x="4788024" y="3558991"/>
            <a:ext cx="1656184" cy="0"/>
          </a:xfrm>
          <a:prstGeom prst="straightConnector1">
            <a:avLst/>
          </a:prstGeom>
          <a:ln w="19050">
            <a:solidFill>
              <a:srgbClr val="CC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Arc 114"/>
          <p:cNvSpPr/>
          <p:nvPr/>
        </p:nvSpPr>
        <p:spPr>
          <a:xfrm>
            <a:off x="3949080" y="2207477"/>
            <a:ext cx="914400" cy="914400"/>
          </a:xfrm>
          <a:prstGeom prst="arc">
            <a:avLst/>
          </a:prstGeom>
          <a:ln w="19050">
            <a:solidFill>
              <a:srgbClr val="9933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6" name="Arc 115"/>
          <p:cNvSpPr/>
          <p:nvPr/>
        </p:nvSpPr>
        <p:spPr>
          <a:xfrm>
            <a:off x="5753460" y="2207477"/>
            <a:ext cx="914400" cy="914400"/>
          </a:xfrm>
          <a:prstGeom prst="arc">
            <a:avLst/>
          </a:prstGeom>
          <a:ln w="19050">
            <a:solidFill>
              <a:srgbClr val="9933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8" name="Multiply 117"/>
          <p:cNvSpPr/>
          <p:nvPr/>
        </p:nvSpPr>
        <p:spPr>
          <a:xfrm rot="2700000">
            <a:off x="4492412" y="2086608"/>
            <a:ext cx="457200" cy="502394"/>
          </a:xfrm>
          <a:prstGeom prst="mathMultiply">
            <a:avLst>
              <a:gd name="adj1" fmla="val 0"/>
            </a:avLst>
          </a:prstGeom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9" name="Multiply 118"/>
          <p:cNvSpPr/>
          <p:nvPr/>
        </p:nvSpPr>
        <p:spPr>
          <a:xfrm rot="2700000">
            <a:off x="6302864" y="2086609"/>
            <a:ext cx="457200" cy="502394"/>
          </a:xfrm>
          <a:prstGeom prst="mathMultiply">
            <a:avLst>
              <a:gd name="adj1" fmla="val 0"/>
            </a:avLst>
          </a:prstGeom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TextBox 5"/>
          <p:cNvSpPr txBox="1"/>
          <p:nvPr/>
        </p:nvSpPr>
        <p:spPr>
          <a:xfrm>
            <a:off x="1286513" y="2348175"/>
            <a:ext cx="909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</a:p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</a:t>
            </a:r>
          </a:p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1520" y="25200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Israel failed to seize the opportunities to turn back (7:1-2) 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17751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80112" y="1131590"/>
            <a:ext cx="2664296" cy="24478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520" y="252000"/>
            <a:ext cx="8640960" cy="396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failed to see the seriousness of their sins 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By their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make the </a:t>
            </a:r>
            <a:r>
              <a:rPr lang="en-US" sz="2000" b="1" i="0" dirty="0">
                <a:solidFill>
                  <a:srgbClr val="CC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king glad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and the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princes 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their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treachery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the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 of our king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defTabSz="180000">
              <a:lnSpc>
                <a:spcPts val="2800"/>
              </a:lnSpc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the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princes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became sick with the heat of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he stretched out his hand with mockers.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of them are hot as an oven,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and they devour their rulers.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 their kings have fallen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and none of them calls upon me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6485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71296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failed to see the seriousness of their sins 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2 Kings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(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Jeroboam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which was 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sight of the Lord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(14:24) 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Zachariah</a:t>
            </a:r>
            <a:r>
              <a:rPr lang="en-SG" sz="2000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son reigned in his stead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(14:29)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which was 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sight of the Lord,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(15:9)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And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Shallum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son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Jabesh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conspired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against him, &amp;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smote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before the people, &amp; </a:t>
            </a:r>
            <a:r>
              <a:rPr lang="en-SG" sz="20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slew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him, &amp; reigned in his stead.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(15:10)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For </a:t>
            </a:r>
            <a:r>
              <a:rPr lang="en-SG" sz="2000" b="1" dirty="0" err="1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Menahem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son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Gadi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smote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Shallum the son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Jabesh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in Samaria, &amp;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slew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him, &amp; reigned in his stead.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(15:14)</a:t>
            </a: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which was </a:t>
            </a:r>
            <a:r>
              <a:rPr lang="en-SG" sz="20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sight of the Lord: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(15:18)</a:t>
            </a:r>
          </a:p>
        </p:txBody>
      </p:sp>
    </p:spTree>
    <p:extLst>
      <p:ext uri="{BB962C8B-B14F-4D97-AF65-F5344CB8AC3E}">
        <p14:creationId xmlns:p14="http://schemas.microsoft.com/office/powerpoint/2010/main" val="213007367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71296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failed to see the seriousness of their sins 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2 Kings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(</a:t>
            </a:r>
            <a:r>
              <a:rPr lang="en-SG" sz="2000" b="1" dirty="0" err="1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Pekahiah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which was </a:t>
            </a:r>
            <a:r>
              <a:rPr lang="en-SG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sight of the Lord: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(15:24)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But </a:t>
            </a:r>
            <a:r>
              <a:rPr lang="en-SG" sz="2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Pekah</a:t>
            </a:r>
            <a:r>
              <a:rPr lang="en-SG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son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Remaliah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 captain of his, conspired against 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him, &amp; 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smote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 in Samaria…&amp; he 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killed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him, &amp; reigned in his 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room.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(15:25)</a:t>
            </a: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which was </a:t>
            </a:r>
            <a:r>
              <a:rPr lang="en-S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sight of the Lord: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(15:28)</a:t>
            </a:r>
          </a:p>
          <a:p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And </a:t>
            </a:r>
            <a:r>
              <a:rPr lang="en-SG" sz="2000" b="1" dirty="0" err="1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Hoshea</a:t>
            </a:r>
            <a:r>
              <a:rPr lang="en-SG" sz="2000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son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made a conspiracy against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Pekah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son </a:t>
            </a: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of </a:t>
            </a:r>
            <a:r>
              <a:rPr lang="en-SG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Remaliah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&amp; 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smote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him, &amp; 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slew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him, &amp; reigned in his stead,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(15:30)</a:t>
            </a:r>
          </a:p>
          <a:p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which was </a:t>
            </a:r>
            <a:r>
              <a:rPr lang="en-SG" sz="2000" b="1" dirty="0">
                <a:solidFill>
                  <a:srgbClr val="CC9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evil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sight of the Lord, </a:t>
            </a: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(17:2)</a:t>
            </a:r>
          </a:p>
        </p:txBody>
      </p:sp>
    </p:spTree>
    <p:extLst>
      <p:ext uri="{BB962C8B-B14F-4D97-AF65-F5344CB8AC3E}">
        <p14:creationId xmlns:p14="http://schemas.microsoft.com/office/powerpoint/2010/main" val="218804711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640960" cy="4323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failed to see the seriousness of their sins 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16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are all </a:t>
            </a:r>
            <a:r>
              <a:rPr lang="en-US" sz="2000" b="1" i="0" dirty="0">
                <a:solidFill>
                  <a:srgbClr val="CC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adulterers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they are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 a heated oven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whose baker ceases to stir the fire,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		from the kneading of the dough until it is leavened.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with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hearts like an oven </a:t>
            </a:r>
          </a:p>
          <a:p>
            <a:pPr defTabSz="18000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approach their intrigue;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all night their anger smolders;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	in the morning </a:t>
            </a:r>
          </a:p>
          <a:p>
            <a:pPr defTabSz="18000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blazes like a flaming fire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of them are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 as an oven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and they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devour their rulers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197579"/>
            <a:ext cx="3585592" cy="2390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02720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6409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failed to see the seriousness of their sins 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Ephraim mixes himself with the peoples;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Ephraim is a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cake not turned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Strangers devour his strength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and </a:t>
            </a:r>
            <a:r>
              <a:rPr lang="en-US" sz="2000" b="1" i="0" dirty="0">
                <a:solidFill>
                  <a:srgbClr val="99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knows it not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gray hairs are sprinkled upon him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and 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knows it not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180000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8"/>
          <a:stretch/>
        </p:blipFill>
        <p:spPr>
          <a:xfrm>
            <a:off x="6588224" y="843558"/>
            <a:ext cx="1568889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654" y="3147814"/>
            <a:ext cx="2166636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17224" r="8448" b="20978"/>
          <a:stretch/>
        </p:blipFill>
        <p:spPr>
          <a:xfrm>
            <a:off x="802230" y="3519714"/>
            <a:ext cx="3265714" cy="121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61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0000" y="972000"/>
            <a:ext cx="4737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 looking up when…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87624" y="413676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sz="28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see </a:t>
            </a:r>
            <a:r>
              <a:rPr lang="en-US" sz="28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seriousness of our sins</a:t>
            </a:r>
            <a:endParaRPr lang="en-SG" sz="28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Block Arc 62"/>
          <p:cNvSpPr/>
          <p:nvPr/>
        </p:nvSpPr>
        <p:spPr>
          <a:xfrm rot="5400000">
            <a:off x="4856929" y="1775479"/>
            <a:ext cx="2166446" cy="2160240"/>
          </a:xfrm>
          <a:prstGeom prst="blockArc">
            <a:avLst>
              <a:gd name="adj1" fmla="val 10800000"/>
              <a:gd name="adj2" fmla="val 21599495"/>
              <a:gd name="adj3" fmla="val 32502"/>
            </a:avLst>
          </a:prstGeom>
          <a:solidFill>
            <a:schemeClr val="bg1"/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4" name="Block Arc 63"/>
          <p:cNvSpPr/>
          <p:nvPr/>
        </p:nvSpPr>
        <p:spPr>
          <a:xfrm rot="5400000">
            <a:off x="3056729" y="1775479"/>
            <a:ext cx="2166446" cy="2160240"/>
          </a:xfrm>
          <a:prstGeom prst="blockArc">
            <a:avLst>
              <a:gd name="adj1" fmla="val 10800000"/>
              <a:gd name="adj2" fmla="val 21599495"/>
              <a:gd name="adj3" fmla="val 32502"/>
            </a:avLst>
          </a:prstGeom>
          <a:solidFill>
            <a:schemeClr val="bg1"/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699792" y="3214198"/>
            <a:ext cx="5760640" cy="72462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6" name="Rectangle 65"/>
          <p:cNvSpPr/>
          <p:nvPr/>
        </p:nvSpPr>
        <p:spPr>
          <a:xfrm>
            <a:off x="2699792" y="1772376"/>
            <a:ext cx="3384376" cy="72462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/>
          <p:cNvCxnSpPr/>
          <p:nvPr/>
        </p:nvCxnSpPr>
        <p:spPr>
          <a:xfrm>
            <a:off x="1475656" y="3938822"/>
            <a:ext cx="6295190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475656" y="1778582"/>
            <a:ext cx="460851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948264" y="3214198"/>
            <a:ext cx="82258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979712" y="2497000"/>
            <a:ext cx="2304256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1979712" y="3209470"/>
            <a:ext cx="2304256" cy="4728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148064" y="2497000"/>
            <a:ext cx="936104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159490" y="3194582"/>
            <a:ext cx="924678" cy="19616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6821" r="7576" b="14781"/>
          <a:stretch/>
        </p:blipFill>
        <p:spPr>
          <a:xfrm rot="5400000">
            <a:off x="3707905" y="2589323"/>
            <a:ext cx="532553" cy="532554"/>
          </a:xfrm>
          <a:prstGeom prst="ellipse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6821" r="7576" b="14781"/>
          <a:stretch/>
        </p:blipFill>
        <p:spPr>
          <a:xfrm rot="5400000">
            <a:off x="5508105" y="2589323"/>
            <a:ext cx="532553" cy="532554"/>
          </a:xfrm>
          <a:prstGeom prst="ellipse">
            <a:avLst/>
          </a:prstGeom>
        </p:spPr>
      </p:pic>
      <p:sp>
        <p:nvSpPr>
          <p:cNvPr id="115" name="Arc 114"/>
          <p:cNvSpPr/>
          <p:nvPr/>
        </p:nvSpPr>
        <p:spPr>
          <a:xfrm>
            <a:off x="3949080" y="2207477"/>
            <a:ext cx="914400" cy="9144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6" name="Arc 115"/>
          <p:cNvSpPr/>
          <p:nvPr/>
        </p:nvSpPr>
        <p:spPr>
          <a:xfrm>
            <a:off x="5753460" y="2207477"/>
            <a:ext cx="914400" cy="9144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8" name="Multiply 117"/>
          <p:cNvSpPr/>
          <p:nvPr/>
        </p:nvSpPr>
        <p:spPr>
          <a:xfrm rot="2700000">
            <a:off x="4492412" y="2086608"/>
            <a:ext cx="457200" cy="502394"/>
          </a:xfrm>
          <a:prstGeom prst="mathMultiply">
            <a:avLst>
              <a:gd name="adj1" fmla="val 0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9" name="Multiply 118"/>
          <p:cNvSpPr/>
          <p:nvPr/>
        </p:nvSpPr>
        <p:spPr>
          <a:xfrm rot="2700000">
            <a:off x="6302864" y="2086609"/>
            <a:ext cx="457200" cy="502394"/>
          </a:xfrm>
          <a:prstGeom prst="mathMultiply">
            <a:avLst>
              <a:gd name="adj1" fmla="val 0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TextBox 5"/>
          <p:cNvSpPr txBox="1"/>
          <p:nvPr/>
        </p:nvSpPr>
        <p:spPr>
          <a:xfrm>
            <a:off x="1286513" y="2348175"/>
            <a:ext cx="909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</a:p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</a:t>
            </a:r>
          </a:p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831164" y="3353236"/>
            <a:ext cx="3888431" cy="411511"/>
            <a:chOff x="3327108" y="3426324"/>
            <a:chExt cx="3888431" cy="411511"/>
          </a:xfrm>
        </p:grpSpPr>
        <p:cxnSp>
          <p:nvCxnSpPr>
            <p:cNvPr id="25" name="Curved Connector 24"/>
            <p:cNvCxnSpPr/>
            <p:nvPr/>
          </p:nvCxnSpPr>
          <p:spPr>
            <a:xfrm rot="2700000" flipH="1">
              <a:off x="3301373" y="3452059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/>
            <p:nvPr/>
          </p:nvCxnSpPr>
          <p:spPr>
            <a:xfrm rot="2700000" flipH="1">
              <a:off x="3805429" y="3452059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urved Connector 26"/>
            <p:cNvCxnSpPr/>
            <p:nvPr/>
          </p:nvCxnSpPr>
          <p:spPr>
            <a:xfrm rot="2700000" flipH="1">
              <a:off x="4309485" y="3452059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urved Connector 27"/>
            <p:cNvCxnSpPr/>
            <p:nvPr/>
          </p:nvCxnSpPr>
          <p:spPr>
            <a:xfrm rot="2700000" flipH="1">
              <a:off x="4813541" y="3452059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/>
            <p:cNvCxnSpPr/>
            <p:nvPr/>
          </p:nvCxnSpPr>
          <p:spPr>
            <a:xfrm rot="2700000" flipH="1">
              <a:off x="5317597" y="3452059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29"/>
            <p:cNvCxnSpPr/>
            <p:nvPr/>
          </p:nvCxnSpPr>
          <p:spPr>
            <a:xfrm rot="2700000" flipH="1">
              <a:off x="5821653" y="3452059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30"/>
            <p:cNvCxnSpPr/>
            <p:nvPr/>
          </p:nvCxnSpPr>
          <p:spPr>
            <a:xfrm rot="2700000" flipH="1">
              <a:off x="6325708" y="3452060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urved Connector 31"/>
            <p:cNvCxnSpPr/>
            <p:nvPr/>
          </p:nvCxnSpPr>
          <p:spPr>
            <a:xfrm rot="2700000" flipH="1">
              <a:off x="6829764" y="3452060"/>
              <a:ext cx="411510" cy="360040"/>
            </a:xfrm>
            <a:prstGeom prst="curvedConnector3">
              <a:avLst/>
            </a:prstGeom>
            <a:ln w="38100">
              <a:solidFill>
                <a:srgbClr val="0000CC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251520" y="25200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Israel failed to see the seriousness of their sins (7:3-9)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6948264" y="3214198"/>
            <a:ext cx="82258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24911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640960" cy="4148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Israel failed to seal off influences that were bad (7:10-12)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8 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Ephraim 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mixes himself with the peoples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		Ephraim is a cake not turned.</a:t>
            </a:r>
          </a:p>
          <a:p>
            <a:pPr defTabSz="180000"/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Ephraim 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like a dove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silly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without sense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calling to Egypt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going to Assyria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they go, I will spread over them my net;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I will bring them down like birds of the heavens;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I will discipline them according to the report </a:t>
            </a:r>
          </a:p>
          <a:p>
            <a:pPr defTabSz="180000">
              <a:lnSpc>
                <a:spcPts val="2800"/>
              </a:lnSpc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made to their congregation.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33" b="9605"/>
          <a:stretch/>
        </p:blipFill>
        <p:spPr>
          <a:xfrm>
            <a:off x="6480000" y="1923678"/>
            <a:ext cx="2029799" cy="2133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0865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71296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2 Kings 17:3-6</a:t>
            </a:r>
          </a:p>
          <a:p>
            <a:pPr defTabSz="180000"/>
            <a:r>
              <a:rPr lang="en-SG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l" defTabSz="180000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Against him came up Shalmaneser king of Assyria. 	And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Hoshea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(king </a:t>
            </a:r>
          </a:p>
          <a:p>
            <a:pPr algn="l" defTabSz="180000"/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of Israel)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became his vassal and paid him 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(king of Assyria)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tribute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 </a:t>
            </a:r>
          </a:p>
          <a:p>
            <a:pPr algn="l" defTabSz="18000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But the king of Assyria found treachery in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Hoshea 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(king of Israel)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l"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for he had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 messengers to So, king of Egypt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offered no </a:t>
            </a:r>
          </a:p>
          <a:p>
            <a:pPr algn="l"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tribute to the king of Assyria, as he had done year by year. Therefore </a:t>
            </a:r>
          </a:p>
          <a:p>
            <a:pPr algn="l"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the king of Assyria shut him up and bound him in prison. </a:t>
            </a:r>
          </a:p>
          <a:p>
            <a:pPr algn="l" defTabSz="18000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Then the king of Assyria invaded all the land and came to Samaria, </a:t>
            </a:r>
          </a:p>
          <a:p>
            <a:pPr algn="l"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and for three years he besieged it.</a:t>
            </a:r>
          </a:p>
          <a:p>
            <a:pPr algn="l" defTabSz="18000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In the ninth year of Hoshea, the king of Assyria captured Samaria, and </a:t>
            </a:r>
          </a:p>
          <a:p>
            <a:pPr algn="l"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he carried the Israelites away to Assyria and placed them in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Halah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</a:t>
            </a:r>
          </a:p>
          <a:p>
            <a:pPr algn="l" defTabSz="180000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on the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Habor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the river of 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Gozan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in the cities of the Medes.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4A384B-0260-8063-5DF2-109434D6A700}"/>
              </a:ext>
            </a:extLst>
          </p:cNvPr>
          <p:cNvSpPr/>
          <p:nvPr/>
        </p:nvSpPr>
        <p:spPr>
          <a:xfrm>
            <a:off x="251520" y="25200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Israel failed to seal off influences that were bad (7:10-12)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126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640960" cy="4148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Israel failed to seal off influences that were bad (7:10-12)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24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4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8 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Ephraim 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mixes himself with the peoples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		Ephraim is a cake not turned.</a:t>
            </a:r>
          </a:p>
          <a:p>
            <a:pPr defTabSz="180000"/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Ephraim 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 a dove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silly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without sense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calling to Egypt</a:t>
            </a:r>
            <a:r>
              <a:rPr lang="en-US" sz="2000" b="0" i="0" dirty="0">
                <a:solidFill>
                  <a:srgbClr val="99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going to Assyria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they go, </a:t>
            </a:r>
            <a:r>
              <a:rPr lang="en-US" sz="2000" b="1" i="0" dirty="0">
                <a:solidFill>
                  <a:srgbClr val="CC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will spread over them my net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will bring them down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 birds of the heavens;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I will discipline them according to the report </a:t>
            </a:r>
          </a:p>
          <a:p>
            <a:pPr defTabSz="180000">
              <a:lnSpc>
                <a:spcPts val="2800"/>
              </a:lnSpc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made to their congregation.</a:t>
            </a:r>
            <a:endParaRPr lang="en-SG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7" r="43303" b="9605"/>
          <a:stretch/>
        </p:blipFill>
        <p:spPr>
          <a:xfrm>
            <a:off x="6732241" y="1923678"/>
            <a:ext cx="1584176" cy="2133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243454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0000" y="972000"/>
            <a:ext cx="4737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 looking up when…</a:t>
            </a:r>
            <a:endParaRPr lang="en-SG" sz="24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Block Arc 62"/>
          <p:cNvSpPr/>
          <p:nvPr/>
        </p:nvSpPr>
        <p:spPr>
          <a:xfrm rot="5400000">
            <a:off x="4856929" y="1775479"/>
            <a:ext cx="2166446" cy="2160240"/>
          </a:xfrm>
          <a:prstGeom prst="blockArc">
            <a:avLst>
              <a:gd name="adj1" fmla="val 10800000"/>
              <a:gd name="adj2" fmla="val 21599495"/>
              <a:gd name="adj3" fmla="val 32502"/>
            </a:avLst>
          </a:prstGeom>
          <a:solidFill>
            <a:schemeClr val="bg1"/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4" name="Block Arc 63"/>
          <p:cNvSpPr/>
          <p:nvPr/>
        </p:nvSpPr>
        <p:spPr>
          <a:xfrm rot="5400000">
            <a:off x="3056729" y="1775479"/>
            <a:ext cx="2166446" cy="2160240"/>
          </a:xfrm>
          <a:prstGeom prst="blockArc">
            <a:avLst>
              <a:gd name="adj1" fmla="val 10800000"/>
              <a:gd name="adj2" fmla="val 21599495"/>
              <a:gd name="adj3" fmla="val 32502"/>
            </a:avLst>
          </a:prstGeom>
          <a:solidFill>
            <a:schemeClr val="bg1"/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699792" y="3214198"/>
            <a:ext cx="5760640" cy="72462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699792" y="1772376"/>
            <a:ext cx="3384376" cy="72462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/>
          <p:cNvCxnSpPr/>
          <p:nvPr/>
        </p:nvCxnSpPr>
        <p:spPr>
          <a:xfrm>
            <a:off x="1475656" y="3938822"/>
            <a:ext cx="6295190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475656" y="1778582"/>
            <a:ext cx="460851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948264" y="3214198"/>
            <a:ext cx="82258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979712" y="2497000"/>
            <a:ext cx="2304256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1979712" y="3209470"/>
            <a:ext cx="2304256" cy="4728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148064" y="2497000"/>
            <a:ext cx="936104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159490" y="3194582"/>
            <a:ext cx="924678" cy="19616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6821" r="7576" b="14781"/>
          <a:stretch/>
        </p:blipFill>
        <p:spPr>
          <a:xfrm rot="5400000">
            <a:off x="3707905" y="2589323"/>
            <a:ext cx="532553" cy="532554"/>
          </a:xfrm>
          <a:prstGeom prst="ellipse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6821" r="7576" b="14781"/>
          <a:stretch/>
        </p:blipFill>
        <p:spPr>
          <a:xfrm rot="5400000">
            <a:off x="5508105" y="2589323"/>
            <a:ext cx="532553" cy="532554"/>
          </a:xfrm>
          <a:prstGeom prst="ellipse">
            <a:avLst/>
          </a:prstGeom>
        </p:spPr>
      </p:pic>
      <p:sp>
        <p:nvSpPr>
          <p:cNvPr id="115" name="Arc 114"/>
          <p:cNvSpPr/>
          <p:nvPr/>
        </p:nvSpPr>
        <p:spPr>
          <a:xfrm>
            <a:off x="3949080" y="2207477"/>
            <a:ext cx="914400" cy="9144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6" name="Arc 115"/>
          <p:cNvSpPr/>
          <p:nvPr/>
        </p:nvSpPr>
        <p:spPr>
          <a:xfrm>
            <a:off x="5753460" y="2207477"/>
            <a:ext cx="914400" cy="914400"/>
          </a:xfrm>
          <a:prstGeom prst="arc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8" name="Multiply 117"/>
          <p:cNvSpPr/>
          <p:nvPr/>
        </p:nvSpPr>
        <p:spPr>
          <a:xfrm rot="2700000">
            <a:off x="4492412" y="2086608"/>
            <a:ext cx="457200" cy="502394"/>
          </a:xfrm>
          <a:prstGeom prst="mathMultiply">
            <a:avLst>
              <a:gd name="adj1" fmla="val 0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9" name="Multiply 118"/>
          <p:cNvSpPr/>
          <p:nvPr/>
        </p:nvSpPr>
        <p:spPr>
          <a:xfrm rot="2700000">
            <a:off x="6302864" y="2086609"/>
            <a:ext cx="457200" cy="502394"/>
          </a:xfrm>
          <a:prstGeom prst="mathMultiply">
            <a:avLst>
              <a:gd name="adj1" fmla="val 0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TextBox 5"/>
          <p:cNvSpPr txBox="1"/>
          <p:nvPr/>
        </p:nvSpPr>
        <p:spPr>
          <a:xfrm>
            <a:off x="1286513" y="2348175"/>
            <a:ext cx="909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</a:p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</a:t>
            </a:r>
          </a:p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</a:t>
            </a:r>
            <a:endParaRPr lang="en-S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831164" y="3353236"/>
            <a:ext cx="3888431" cy="411511"/>
            <a:chOff x="3327108" y="3426324"/>
            <a:chExt cx="3888431" cy="411511"/>
          </a:xfrm>
        </p:grpSpPr>
        <p:cxnSp>
          <p:nvCxnSpPr>
            <p:cNvPr id="25" name="Curved Connector 24"/>
            <p:cNvCxnSpPr/>
            <p:nvPr/>
          </p:nvCxnSpPr>
          <p:spPr>
            <a:xfrm rot="2700000" flipH="1">
              <a:off x="3301373" y="3452059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/>
            <p:nvPr/>
          </p:nvCxnSpPr>
          <p:spPr>
            <a:xfrm rot="2700000" flipH="1">
              <a:off x="3805429" y="3452059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urved Connector 26"/>
            <p:cNvCxnSpPr/>
            <p:nvPr/>
          </p:nvCxnSpPr>
          <p:spPr>
            <a:xfrm rot="2700000" flipH="1">
              <a:off x="4309485" y="3452059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urved Connector 27"/>
            <p:cNvCxnSpPr/>
            <p:nvPr/>
          </p:nvCxnSpPr>
          <p:spPr>
            <a:xfrm rot="2700000" flipH="1">
              <a:off x="4813541" y="3452059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/>
            <p:cNvCxnSpPr/>
            <p:nvPr/>
          </p:nvCxnSpPr>
          <p:spPr>
            <a:xfrm rot="2700000" flipH="1">
              <a:off x="5317597" y="3452059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29"/>
            <p:cNvCxnSpPr/>
            <p:nvPr/>
          </p:nvCxnSpPr>
          <p:spPr>
            <a:xfrm rot="2700000" flipH="1">
              <a:off x="5821653" y="3452059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30"/>
            <p:cNvCxnSpPr/>
            <p:nvPr/>
          </p:nvCxnSpPr>
          <p:spPr>
            <a:xfrm rot="2700000" flipH="1">
              <a:off x="6325708" y="3452060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urved Connector 31"/>
            <p:cNvCxnSpPr/>
            <p:nvPr/>
          </p:nvCxnSpPr>
          <p:spPr>
            <a:xfrm rot="2700000" flipH="1">
              <a:off x="6829764" y="3452060"/>
              <a:ext cx="411510" cy="360040"/>
            </a:xfrm>
            <a:prstGeom prst="curvedConnector3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>
            <a:off x="6948264" y="3214198"/>
            <a:ext cx="82258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948264" y="3214198"/>
            <a:ext cx="822582" cy="0"/>
          </a:xfrm>
          <a:prstGeom prst="line">
            <a:avLst/>
          </a:prstGeom>
          <a:ln w="190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ight Arrow 37"/>
          <p:cNvSpPr/>
          <p:nvPr/>
        </p:nvSpPr>
        <p:spPr>
          <a:xfrm>
            <a:off x="7268405" y="1742913"/>
            <a:ext cx="272785" cy="242316"/>
          </a:xfrm>
          <a:prstGeom prst="rightArrow">
            <a:avLst/>
          </a:prstGeom>
          <a:solidFill>
            <a:srgbClr val="FF66FF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Right Arrow 38"/>
          <p:cNvSpPr/>
          <p:nvPr/>
        </p:nvSpPr>
        <p:spPr>
          <a:xfrm>
            <a:off x="7268405" y="2233341"/>
            <a:ext cx="272785" cy="242316"/>
          </a:xfrm>
          <a:prstGeom prst="rightArrow">
            <a:avLst/>
          </a:prstGeom>
          <a:solidFill>
            <a:srgbClr val="FF66FF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Right Arrow 39"/>
          <p:cNvSpPr/>
          <p:nvPr/>
        </p:nvSpPr>
        <p:spPr>
          <a:xfrm>
            <a:off x="7268405" y="2723769"/>
            <a:ext cx="272785" cy="242316"/>
          </a:xfrm>
          <a:prstGeom prst="rightArrow">
            <a:avLst/>
          </a:prstGeom>
          <a:solidFill>
            <a:srgbClr val="FF66FF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2" name="TextBox 41"/>
          <p:cNvSpPr txBox="1"/>
          <p:nvPr/>
        </p:nvSpPr>
        <p:spPr>
          <a:xfrm>
            <a:off x="854465" y="4136762"/>
            <a:ext cx="7461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sz="28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seal off </a:t>
            </a:r>
            <a:r>
              <a:rPr lang="en-US" sz="28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influences that are bad</a:t>
            </a:r>
            <a:endParaRPr lang="en-SG" sz="28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51520" y="25200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Israel failed to seal off influences that were bad (7:10-12)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10558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520" y="252000"/>
            <a:ext cx="8640960" cy="462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0000"/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Israel failed to seek the Lord with their hearts (7:13-16)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 defTabSz="180000">
              <a:lnSpc>
                <a:spcPts val="2800"/>
              </a:lnSpc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	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Woe to them, for 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have </a:t>
            </a:r>
            <a:r>
              <a:rPr lang="en-US" sz="2000" b="1" i="0" dirty="0">
                <a:solidFill>
                  <a:srgbClr val="CC00CC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strayed from me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Destruction to them, for they have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rebelled against me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	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do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cry to me from the heart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	but they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wail upon their beds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…they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rebel against me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 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but </a:t>
            </a:r>
            <a:r>
              <a:rPr lang="en-US" sz="20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upward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pPr algn="l" defTabSz="180000"/>
            <a:endParaRPr lang="en-US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 defTabSz="180000"/>
            <a:endParaRPr lang="en-US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 defTabSz="180000"/>
            <a:endParaRPr lang="en-US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>
              <a:lnSpc>
                <a:spcPts val="2800"/>
              </a:lnSpc>
            </a:pPr>
            <a:r>
              <a:rPr lang="en-SG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10 	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pride of Israel testifies to his face; yet they do </a:t>
            </a: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return </a:t>
            </a:r>
          </a:p>
          <a:p>
            <a:pPr defTabSz="180000">
              <a:lnSpc>
                <a:spcPts val="2800"/>
              </a:lnSpc>
            </a:pPr>
            <a:r>
              <a:rPr lang="en-US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to the Lord their God, nor seek him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for all this.</a:t>
            </a:r>
          </a:p>
          <a:p>
            <a:pPr defTabSz="180000"/>
            <a:endParaRPr lang="en-SG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80000"/>
            <a:r>
              <a:rPr lang="en-S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6:1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Come, </a:t>
            </a:r>
            <a:r>
              <a:rPr lang="en-SG" sz="20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 us return </a:t>
            </a:r>
            <a:r>
              <a:rPr lang="en-SG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Lord…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r="50000"/>
          <a:stretch/>
        </p:blipFill>
        <p:spPr>
          <a:xfrm>
            <a:off x="7516835" y="915566"/>
            <a:ext cx="1231629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70815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974426"/>
            <a:ext cx="4737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A500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 looking up when…</a:t>
            </a:r>
            <a:endParaRPr lang="en-SG" sz="2400" dirty="0">
              <a:solidFill>
                <a:srgbClr val="A500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1520" y="25200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Israel failed to seek the Lord with their hearts (7:13-16)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86513" y="4136762"/>
            <a:ext cx="6597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sz="28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seek </a:t>
            </a:r>
            <a:r>
              <a:rPr lang="en-US" sz="28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with our hearts</a:t>
            </a:r>
            <a:endParaRPr lang="en-SG" sz="28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6998E6-958B-A048-34F5-E121F2C9FB48}"/>
              </a:ext>
            </a:extLst>
          </p:cNvPr>
          <p:cNvGrpSpPr/>
          <p:nvPr/>
        </p:nvGrpSpPr>
        <p:grpSpPr>
          <a:xfrm>
            <a:off x="1659600" y="1692000"/>
            <a:ext cx="7173919" cy="2195909"/>
            <a:chOff x="1286513" y="1742913"/>
            <a:chExt cx="7173919" cy="2195909"/>
          </a:xfrm>
        </p:grpSpPr>
        <p:sp>
          <p:nvSpPr>
            <p:cNvPr id="63" name="Block Arc 62"/>
            <p:cNvSpPr/>
            <p:nvPr/>
          </p:nvSpPr>
          <p:spPr>
            <a:xfrm rot="5400000">
              <a:off x="4856929" y="1775479"/>
              <a:ext cx="2166446" cy="2160240"/>
            </a:xfrm>
            <a:prstGeom prst="blockArc">
              <a:avLst>
                <a:gd name="adj1" fmla="val 10800000"/>
                <a:gd name="adj2" fmla="val 21599495"/>
                <a:gd name="adj3" fmla="val 32502"/>
              </a:avLst>
            </a:prstGeom>
            <a:solidFill>
              <a:schemeClr val="bg1"/>
            </a:solidFill>
            <a:ln w="19050">
              <a:solidFill>
                <a:srgbClr val="CC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4" name="Block Arc 63"/>
            <p:cNvSpPr/>
            <p:nvPr/>
          </p:nvSpPr>
          <p:spPr>
            <a:xfrm rot="5400000">
              <a:off x="3056729" y="1775479"/>
              <a:ext cx="2166446" cy="2160240"/>
            </a:xfrm>
            <a:prstGeom prst="blockArc">
              <a:avLst>
                <a:gd name="adj1" fmla="val 10800000"/>
                <a:gd name="adj2" fmla="val 21599495"/>
                <a:gd name="adj3" fmla="val 32502"/>
              </a:avLst>
            </a:prstGeom>
            <a:solidFill>
              <a:schemeClr val="bg1"/>
            </a:solidFill>
            <a:ln w="19050">
              <a:solidFill>
                <a:srgbClr val="CC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699792" y="3214198"/>
              <a:ext cx="5760640" cy="72462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699792" y="1772376"/>
              <a:ext cx="3384376" cy="72462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1475656" y="3938822"/>
              <a:ext cx="6295190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475656" y="1778582"/>
              <a:ext cx="4608512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948264" y="3214198"/>
              <a:ext cx="82258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1979712" y="2497000"/>
              <a:ext cx="2304256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979712" y="3209470"/>
              <a:ext cx="2304256" cy="4728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148064" y="2497000"/>
              <a:ext cx="936104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159490" y="3194582"/>
              <a:ext cx="924678" cy="19616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6821" r="7576" b="14781"/>
            <a:stretch/>
          </p:blipFill>
          <p:spPr>
            <a:xfrm rot="5400000">
              <a:off x="3707905" y="2589323"/>
              <a:ext cx="532553" cy="532554"/>
            </a:xfrm>
            <a:prstGeom prst="ellipse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6821" r="7576" b="14781"/>
            <a:stretch/>
          </p:blipFill>
          <p:spPr>
            <a:xfrm rot="5400000">
              <a:off x="5508105" y="2589323"/>
              <a:ext cx="532553" cy="532554"/>
            </a:xfrm>
            <a:prstGeom prst="ellipse">
              <a:avLst/>
            </a:prstGeom>
          </p:spPr>
        </p:pic>
        <p:sp>
          <p:nvSpPr>
            <p:cNvPr id="115" name="Arc 114"/>
            <p:cNvSpPr/>
            <p:nvPr/>
          </p:nvSpPr>
          <p:spPr>
            <a:xfrm>
              <a:off x="3949080" y="2207477"/>
              <a:ext cx="914400" cy="914400"/>
            </a:xfrm>
            <a:prstGeom prst="arc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6" name="Arc 115"/>
            <p:cNvSpPr/>
            <p:nvPr/>
          </p:nvSpPr>
          <p:spPr>
            <a:xfrm>
              <a:off x="5753460" y="2207477"/>
              <a:ext cx="914400" cy="914400"/>
            </a:xfrm>
            <a:prstGeom prst="arc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8" name="Multiply 117"/>
            <p:cNvSpPr/>
            <p:nvPr/>
          </p:nvSpPr>
          <p:spPr>
            <a:xfrm rot="2700000">
              <a:off x="4492412" y="2086608"/>
              <a:ext cx="457200" cy="502394"/>
            </a:xfrm>
            <a:prstGeom prst="mathMultiply">
              <a:avLst>
                <a:gd name="adj1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9" name="Multiply 118"/>
            <p:cNvSpPr/>
            <p:nvPr/>
          </p:nvSpPr>
          <p:spPr>
            <a:xfrm rot="2700000">
              <a:off x="6302864" y="2086609"/>
              <a:ext cx="457200" cy="502394"/>
            </a:xfrm>
            <a:prstGeom prst="mathMultiply">
              <a:avLst>
                <a:gd name="adj1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86513" y="2348175"/>
              <a:ext cx="90922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LORD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God</a:t>
              </a:r>
              <a:endPara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831164" y="3353236"/>
              <a:ext cx="3888431" cy="411511"/>
              <a:chOff x="3327108" y="3426324"/>
              <a:chExt cx="3888431" cy="411511"/>
            </a:xfrm>
          </p:grpSpPr>
          <p:cxnSp>
            <p:nvCxnSpPr>
              <p:cNvPr id="25" name="Curved Connector 24"/>
              <p:cNvCxnSpPr/>
              <p:nvPr/>
            </p:nvCxnSpPr>
            <p:spPr>
              <a:xfrm rot="2700000" flipH="1">
                <a:off x="3301373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urved Connector 25"/>
              <p:cNvCxnSpPr/>
              <p:nvPr/>
            </p:nvCxnSpPr>
            <p:spPr>
              <a:xfrm rot="2700000" flipH="1">
                <a:off x="3805429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urved Connector 26"/>
              <p:cNvCxnSpPr/>
              <p:nvPr/>
            </p:nvCxnSpPr>
            <p:spPr>
              <a:xfrm rot="2700000" flipH="1">
                <a:off x="4309485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urved Connector 27"/>
              <p:cNvCxnSpPr/>
              <p:nvPr/>
            </p:nvCxnSpPr>
            <p:spPr>
              <a:xfrm rot="2700000" flipH="1">
                <a:off x="4813541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urved Connector 28"/>
              <p:cNvCxnSpPr/>
              <p:nvPr/>
            </p:nvCxnSpPr>
            <p:spPr>
              <a:xfrm rot="2700000" flipH="1">
                <a:off x="5317597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urved Connector 29"/>
              <p:cNvCxnSpPr/>
              <p:nvPr/>
            </p:nvCxnSpPr>
            <p:spPr>
              <a:xfrm rot="2700000" flipH="1">
                <a:off x="5821653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urved Connector 30"/>
              <p:cNvCxnSpPr/>
              <p:nvPr/>
            </p:nvCxnSpPr>
            <p:spPr>
              <a:xfrm rot="2700000" flipH="1">
                <a:off x="6325708" y="3452060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urved Connector 31"/>
              <p:cNvCxnSpPr/>
              <p:nvPr/>
            </p:nvCxnSpPr>
            <p:spPr>
              <a:xfrm rot="2700000" flipH="1">
                <a:off x="6829764" y="3452060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Connector 34"/>
            <p:cNvCxnSpPr/>
            <p:nvPr/>
          </p:nvCxnSpPr>
          <p:spPr>
            <a:xfrm>
              <a:off x="6948264" y="3214198"/>
              <a:ext cx="82258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948264" y="3214198"/>
              <a:ext cx="82258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ight Arrow 37"/>
            <p:cNvSpPr/>
            <p:nvPr/>
          </p:nvSpPr>
          <p:spPr>
            <a:xfrm>
              <a:off x="7268405" y="1742913"/>
              <a:ext cx="272785" cy="24231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7268405" y="2233341"/>
              <a:ext cx="272785" cy="24231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0" name="Right Arrow 39"/>
            <p:cNvSpPr/>
            <p:nvPr/>
          </p:nvSpPr>
          <p:spPr>
            <a:xfrm>
              <a:off x="7268405" y="2723769"/>
              <a:ext cx="272785" cy="24231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1979712" y="3558991"/>
              <a:ext cx="1656184" cy="0"/>
            </a:xfrm>
            <a:prstGeom prst="straightConnector1">
              <a:avLst/>
            </a:prstGeom>
            <a:ln w="38100">
              <a:solidFill>
                <a:srgbClr val="CC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Heart 1"/>
            <p:cNvSpPr/>
            <p:nvPr/>
          </p:nvSpPr>
          <p:spPr>
            <a:xfrm>
              <a:off x="3455876" y="3450979"/>
              <a:ext cx="252028" cy="216024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2843808" y="3363838"/>
              <a:ext cx="378914" cy="360310"/>
              <a:chOff x="8134652" y="1131590"/>
              <a:chExt cx="757828" cy="720620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H="1">
                <a:off x="8172400" y="1131590"/>
                <a:ext cx="720080" cy="720620"/>
              </a:xfrm>
              <a:prstGeom prst="line">
                <a:avLst/>
              </a:prstGeom>
              <a:ln w="38100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8134652" y="1131590"/>
                <a:ext cx="757828" cy="720620"/>
              </a:xfrm>
              <a:prstGeom prst="line">
                <a:avLst/>
              </a:prstGeom>
              <a:ln w="38100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935208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C6998E6-958B-A048-34F5-E121F2C9FB48}"/>
              </a:ext>
            </a:extLst>
          </p:cNvPr>
          <p:cNvGrpSpPr/>
          <p:nvPr/>
        </p:nvGrpSpPr>
        <p:grpSpPr>
          <a:xfrm>
            <a:off x="1659600" y="1692000"/>
            <a:ext cx="7173919" cy="2195909"/>
            <a:chOff x="1286513" y="1742913"/>
            <a:chExt cx="7173919" cy="2195909"/>
          </a:xfrm>
        </p:grpSpPr>
        <p:sp>
          <p:nvSpPr>
            <p:cNvPr id="63" name="Block Arc 62"/>
            <p:cNvSpPr/>
            <p:nvPr/>
          </p:nvSpPr>
          <p:spPr>
            <a:xfrm rot="5400000">
              <a:off x="4856929" y="1775479"/>
              <a:ext cx="2166446" cy="2160240"/>
            </a:xfrm>
            <a:prstGeom prst="blockArc">
              <a:avLst>
                <a:gd name="adj1" fmla="val 10800000"/>
                <a:gd name="adj2" fmla="val 21599495"/>
                <a:gd name="adj3" fmla="val 32502"/>
              </a:avLst>
            </a:prstGeom>
            <a:solidFill>
              <a:schemeClr val="bg1"/>
            </a:solidFill>
            <a:ln w="19050">
              <a:solidFill>
                <a:srgbClr val="CC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4" name="Block Arc 63"/>
            <p:cNvSpPr/>
            <p:nvPr/>
          </p:nvSpPr>
          <p:spPr>
            <a:xfrm rot="5400000">
              <a:off x="3056729" y="1775479"/>
              <a:ext cx="2166446" cy="2160240"/>
            </a:xfrm>
            <a:prstGeom prst="blockArc">
              <a:avLst>
                <a:gd name="adj1" fmla="val 10800000"/>
                <a:gd name="adj2" fmla="val 21599495"/>
                <a:gd name="adj3" fmla="val 32502"/>
              </a:avLst>
            </a:prstGeom>
            <a:solidFill>
              <a:schemeClr val="bg1"/>
            </a:solidFill>
            <a:ln w="19050">
              <a:solidFill>
                <a:srgbClr val="CC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699792" y="3214198"/>
              <a:ext cx="5760640" cy="72462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699792" y="1772376"/>
              <a:ext cx="3384376" cy="72462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1475656" y="3938822"/>
              <a:ext cx="6295190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475656" y="1778582"/>
              <a:ext cx="4608512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948264" y="3214198"/>
              <a:ext cx="82258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1979712" y="2497000"/>
              <a:ext cx="2304256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979712" y="3209470"/>
              <a:ext cx="2304256" cy="4728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148064" y="2497000"/>
              <a:ext cx="936104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159490" y="3194582"/>
              <a:ext cx="924678" cy="19616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6821" r="7576" b="14781"/>
            <a:stretch/>
          </p:blipFill>
          <p:spPr>
            <a:xfrm rot="5400000">
              <a:off x="3707905" y="2589323"/>
              <a:ext cx="532553" cy="532554"/>
            </a:xfrm>
            <a:prstGeom prst="ellipse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6821" r="7576" b="14781"/>
            <a:stretch/>
          </p:blipFill>
          <p:spPr>
            <a:xfrm rot="5400000">
              <a:off x="5508105" y="2589323"/>
              <a:ext cx="532553" cy="532554"/>
            </a:xfrm>
            <a:prstGeom prst="ellipse">
              <a:avLst/>
            </a:prstGeom>
          </p:spPr>
        </p:pic>
        <p:sp>
          <p:nvSpPr>
            <p:cNvPr id="115" name="Arc 114"/>
            <p:cNvSpPr/>
            <p:nvPr/>
          </p:nvSpPr>
          <p:spPr>
            <a:xfrm>
              <a:off x="3949080" y="2207477"/>
              <a:ext cx="914400" cy="914400"/>
            </a:xfrm>
            <a:prstGeom prst="arc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6" name="Arc 115"/>
            <p:cNvSpPr/>
            <p:nvPr/>
          </p:nvSpPr>
          <p:spPr>
            <a:xfrm>
              <a:off x="5753460" y="2207477"/>
              <a:ext cx="914400" cy="914400"/>
            </a:xfrm>
            <a:prstGeom prst="arc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8" name="Multiply 117"/>
            <p:cNvSpPr/>
            <p:nvPr/>
          </p:nvSpPr>
          <p:spPr>
            <a:xfrm rot="2700000">
              <a:off x="4492412" y="2086608"/>
              <a:ext cx="457200" cy="502394"/>
            </a:xfrm>
            <a:prstGeom prst="mathMultiply">
              <a:avLst>
                <a:gd name="adj1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9" name="Multiply 118"/>
            <p:cNvSpPr/>
            <p:nvPr/>
          </p:nvSpPr>
          <p:spPr>
            <a:xfrm rot="2700000">
              <a:off x="6302864" y="2086609"/>
              <a:ext cx="457200" cy="502394"/>
            </a:xfrm>
            <a:prstGeom prst="mathMultiply">
              <a:avLst>
                <a:gd name="adj1" fmla="val 0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86513" y="2348175"/>
              <a:ext cx="90922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LORD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God</a:t>
              </a:r>
              <a:endPara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831164" y="3353236"/>
              <a:ext cx="3888431" cy="411511"/>
              <a:chOff x="3327108" y="3426324"/>
              <a:chExt cx="3888431" cy="411511"/>
            </a:xfrm>
          </p:grpSpPr>
          <p:cxnSp>
            <p:nvCxnSpPr>
              <p:cNvPr id="25" name="Curved Connector 24"/>
              <p:cNvCxnSpPr/>
              <p:nvPr/>
            </p:nvCxnSpPr>
            <p:spPr>
              <a:xfrm rot="2700000" flipH="1">
                <a:off x="3301373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urved Connector 25"/>
              <p:cNvCxnSpPr/>
              <p:nvPr/>
            </p:nvCxnSpPr>
            <p:spPr>
              <a:xfrm rot="2700000" flipH="1">
                <a:off x="3805429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urved Connector 26"/>
              <p:cNvCxnSpPr/>
              <p:nvPr/>
            </p:nvCxnSpPr>
            <p:spPr>
              <a:xfrm rot="2700000" flipH="1">
                <a:off x="4309485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urved Connector 27"/>
              <p:cNvCxnSpPr/>
              <p:nvPr/>
            </p:nvCxnSpPr>
            <p:spPr>
              <a:xfrm rot="2700000" flipH="1">
                <a:off x="4813541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urved Connector 28"/>
              <p:cNvCxnSpPr/>
              <p:nvPr/>
            </p:nvCxnSpPr>
            <p:spPr>
              <a:xfrm rot="2700000" flipH="1">
                <a:off x="5317597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urved Connector 29"/>
              <p:cNvCxnSpPr/>
              <p:nvPr/>
            </p:nvCxnSpPr>
            <p:spPr>
              <a:xfrm rot="2700000" flipH="1">
                <a:off x="5821653" y="3452059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urved Connector 30"/>
              <p:cNvCxnSpPr/>
              <p:nvPr/>
            </p:nvCxnSpPr>
            <p:spPr>
              <a:xfrm rot="2700000" flipH="1">
                <a:off x="6325708" y="3452060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urved Connector 31"/>
              <p:cNvCxnSpPr/>
              <p:nvPr/>
            </p:nvCxnSpPr>
            <p:spPr>
              <a:xfrm rot="2700000" flipH="1">
                <a:off x="6829764" y="3452060"/>
                <a:ext cx="411510" cy="360040"/>
              </a:xfrm>
              <a:prstGeom prst="curvedConnector3">
                <a:avLst/>
              </a:prstGeom>
              <a:ln w="381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Connector 34"/>
            <p:cNvCxnSpPr/>
            <p:nvPr/>
          </p:nvCxnSpPr>
          <p:spPr>
            <a:xfrm>
              <a:off x="6948264" y="3214198"/>
              <a:ext cx="82258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948264" y="3214198"/>
              <a:ext cx="82258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ight Arrow 37"/>
            <p:cNvSpPr/>
            <p:nvPr/>
          </p:nvSpPr>
          <p:spPr>
            <a:xfrm>
              <a:off x="7268405" y="1742913"/>
              <a:ext cx="272785" cy="24231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7268405" y="2233341"/>
              <a:ext cx="272785" cy="24231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0" name="Right Arrow 39"/>
            <p:cNvSpPr/>
            <p:nvPr/>
          </p:nvSpPr>
          <p:spPr>
            <a:xfrm>
              <a:off x="7268405" y="2723769"/>
              <a:ext cx="272785" cy="24231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1979712" y="3558991"/>
              <a:ext cx="1656184" cy="0"/>
            </a:xfrm>
            <a:prstGeom prst="straightConnector1">
              <a:avLst/>
            </a:prstGeom>
            <a:ln w="38100">
              <a:solidFill>
                <a:srgbClr val="CC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Heart 1"/>
            <p:cNvSpPr/>
            <p:nvPr/>
          </p:nvSpPr>
          <p:spPr>
            <a:xfrm>
              <a:off x="3455876" y="3450979"/>
              <a:ext cx="252028" cy="216024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2843808" y="3363838"/>
              <a:ext cx="378914" cy="360310"/>
              <a:chOff x="8134652" y="1131590"/>
              <a:chExt cx="757828" cy="720620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H="1">
                <a:off x="8172400" y="1131590"/>
                <a:ext cx="720080" cy="720620"/>
              </a:xfrm>
              <a:prstGeom prst="line">
                <a:avLst/>
              </a:prstGeom>
              <a:ln w="38100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8134652" y="1131590"/>
                <a:ext cx="757828" cy="720620"/>
              </a:xfrm>
              <a:prstGeom prst="line">
                <a:avLst/>
              </a:prstGeom>
              <a:ln w="38100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757A279-3A71-EC47-D79C-07EDF84B6859}"/>
              </a:ext>
            </a:extLst>
          </p:cNvPr>
          <p:cNvSpPr/>
          <p:nvPr/>
        </p:nvSpPr>
        <p:spPr>
          <a:xfrm>
            <a:off x="252000" y="2593601"/>
            <a:ext cx="22921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Hosea 7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B4C18F-0BEE-80BF-3DD9-298429B72DC4}"/>
              </a:ext>
            </a:extLst>
          </p:cNvPr>
          <p:cNvSpPr txBox="1"/>
          <p:nvPr/>
        </p:nvSpPr>
        <p:spPr>
          <a:xfrm>
            <a:off x="683568" y="252000"/>
            <a:ext cx="35952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 looking up…</a:t>
            </a:r>
            <a:endParaRPr lang="en-SG" sz="22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6F69D6-6303-52E3-2CCE-BEE45ED29043}"/>
              </a:ext>
            </a:extLst>
          </p:cNvPr>
          <p:cNvSpPr txBox="1"/>
          <p:nvPr/>
        </p:nvSpPr>
        <p:spPr>
          <a:xfrm>
            <a:off x="1187624" y="771550"/>
            <a:ext cx="291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not</a:t>
            </a:r>
          </a:p>
          <a:p>
            <a:pPr algn="ctr"/>
            <a:r>
              <a:rPr lang="en-US" sz="22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turning back</a:t>
            </a:r>
            <a:endParaRPr lang="en-SG" sz="22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B208D-7A00-9B6E-944B-58291F28AC1B}"/>
              </a:ext>
            </a:extLst>
          </p:cNvPr>
          <p:cNvSpPr/>
          <p:nvPr/>
        </p:nvSpPr>
        <p:spPr>
          <a:xfrm>
            <a:off x="5507624" y="4011550"/>
            <a:ext cx="28315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taking</a:t>
            </a:r>
          </a:p>
          <a:p>
            <a:pPr algn="ctr"/>
            <a:r>
              <a:rPr lang="en-US" sz="22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lightly</a:t>
            </a:r>
            <a:endParaRPr lang="en-SG" sz="22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C24D5F-470B-2CD5-6BDF-B69908646A62}"/>
              </a:ext>
            </a:extLst>
          </p:cNvPr>
          <p:cNvSpPr/>
          <p:nvPr/>
        </p:nvSpPr>
        <p:spPr>
          <a:xfrm>
            <a:off x="1187624" y="4011550"/>
            <a:ext cx="29853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not having</a:t>
            </a:r>
          </a:p>
          <a:p>
            <a:pPr algn="ctr"/>
            <a:r>
              <a:rPr lang="en-US" sz="22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change of heart</a:t>
            </a:r>
            <a:endParaRPr lang="en-SG" sz="22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CC2799-E555-3A15-2D17-165126E2FEF6}"/>
              </a:ext>
            </a:extLst>
          </p:cNvPr>
          <p:cNvSpPr/>
          <p:nvPr/>
        </p:nvSpPr>
        <p:spPr>
          <a:xfrm>
            <a:off x="5507624" y="771550"/>
            <a:ext cx="252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being</a:t>
            </a:r>
          </a:p>
          <a:p>
            <a:pPr algn="ctr"/>
            <a:r>
              <a:rPr lang="en-US" sz="22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influenced</a:t>
            </a:r>
            <a:endParaRPr lang="en-SG" sz="22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90536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533B445-AD2F-8374-F767-D5795F63E9DB}"/>
              </a:ext>
            </a:extLst>
          </p:cNvPr>
          <p:cNvSpPr txBox="1"/>
          <p:nvPr/>
        </p:nvSpPr>
        <p:spPr>
          <a:xfrm>
            <a:off x="683568" y="252000"/>
            <a:ext cx="35952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are not looking up…</a:t>
            </a:r>
            <a:endParaRPr lang="en-SG" sz="22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C9ACA1-B97C-9172-F47B-3DC0227E6B0E}"/>
              </a:ext>
            </a:extLst>
          </p:cNvPr>
          <p:cNvSpPr txBox="1"/>
          <p:nvPr/>
        </p:nvSpPr>
        <p:spPr>
          <a:xfrm>
            <a:off x="1187624" y="771550"/>
            <a:ext cx="291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not</a:t>
            </a:r>
          </a:p>
          <a:p>
            <a:pPr algn="ctr"/>
            <a:r>
              <a:rPr lang="en-US" sz="22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turning back</a:t>
            </a:r>
            <a:endParaRPr lang="en-SG" sz="22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641780-A01E-FEA3-2126-3356623873BB}"/>
              </a:ext>
            </a:extLst>
          </p:cNvPr>
          <p:cNvSpPr/>
          <p:nvPr/>
        </p:nvSpPr>
        <p:spPr>
          <a:xfrm>
            <a:off x="5507624" y="4011550"/>
            <a:ext cx="28315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taking</a:t>
            </a:r>
          </a:p>
          <a:p>
            <a:pPr algn="ctr"/>
            <a:r>
              <a:rPr lang="en-US" sz="22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lightly</a:t>
            </a:r>
            <a:endParaRPr lang="en-SG" sz="22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A5AF8D-1E3C-A983-C55B-876EBC5887D8}"/>
              </a:ext>
            </a:extLst>
          </p:cNvPr>
          <p:cNvSpPr/>
          <p:nvPr/>
        </p:nvSpPr>
        <p:spPr>
          <a:xfrm>
            <a:off x="1187624" y="4011550"/>
            <a:ext cx="29853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not having</a:t>
            </a:r>
          </a:p>
          <a:p>
            <a:pPr algn="ctr"/>
            <a:r>
              <a:rPr lang="en-US" sz="22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change of heart</a:t>
            </a:r>
            <a:endParaRPr lang="en-SG" sz="22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ACFF77-990E-A6B4-FB84-DBC38FC51547}"/>
              </a:ext>
            </a:extLst>
          </p:cNvPr>
          <p:cNvSpPr/>
          <p:nvPr/>
        </p:nvSpPr>
        <p:spPr>
          <a:xfrm>
            <a:off x="5507624" y="771550"/>
            <a:ext cx="252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being</a:t>
            </a:r>
          </a:p>
          <a:p>
            <a:pPr algn="ctr"/>
            <a:r>
              <a:rPr lang="en-US" sz="22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influenced</a:t>
            </a:r>
            <a:endParaRPr lang="en-SG" sz="22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36854" y="794557"/>
            <a:ext cx="29160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Seize </a:t>
            </a:r>
            <a:r>
              <a:rPr lang="en-US" sz="22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opportunity </a:t>
            </a:r>
          </a:p>
          <a:p>
            <a:r>
              <a:rPr lang="en-US" sz="22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turn back </a:t>
            </a:r>
            <a:endParaRPr lang="en-SG" sz="22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56854" y="4034557"/>
            <a:ext cx="283157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 </a:t>
            </a:r>
            <a:r>
              <a:rPr lang="en-US" sz="22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seriousness of our sins</a:t>
            </a:r>
            <a:endParaRPr lang="en-SG" sz="22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36854" y="4034557"/>
            <a:ext cx="2985334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</a:t>
            </a:r>
            <a:r>
              <a:rPr lang="en-US" sz="22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Lord </a:t>
            </a:r>
          </a:p>
          <a:p>
            <a:r>
              <a:rPr lang="en-US" sz="22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our hearts</a:t>
            </a:r>
            <a:endParaRPr lang="en-SG" sz="22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56854" y="794557"/>
            <a:ext cx="252000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Seal</a:t>
            </a:r>
            <a:r>
              <a:rPr lang="en-US" sz="22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 influences </a:t>
            </a:r>
          </a:p>
          <a:p>
            <a:r>
              <a:rPr lang="en-US" sz="22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are bad </a:t>
            </a:r>
            <a:endParaRPr lang="en-SG" sz="22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2000" y="2593601"/>
            <a:ext cx="22921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Hosea 7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C59B02-CB0E-DD4E-6E83-20BCA5AB48FC}"/>
              </a:ext>
            </a:extLst>
          </p:cNvPr>
          <p:cNvGrpSpPr/>
          <p:nvPr/>
        </p:nvGrpSpPr>
        <p:grpSpPr>
          <a:xfrm>
            <a:off x="1659391" y="1638195"/>
            <a:ext cx="7017065" cy="2254906"/>
            <a:chOff x="1659391" y="1638195"/>
            <a:chExt cx="7017065" cy="2254906"/>
          </a:xfrm>
        </p:grpSpPr>
        <p:sp>
          <p:nvSpPr>
            <p:cNvPr id="63" name="Block Arc 62"/>
            <p:cNvSpPr/>
            <p:nvPr/>
          </p:nvSpPr>
          <p:spPr>
            <a:xfrm rot="5400000">
              <a:off x="5229807" y="1729758"/>
              <a:ext cx="2166446" cy="2160240"/>
            </a:xfrm>
            <a:prstGeom prst="blockArc">
              <a:avLst>
                <a:gd name="adj1" fmla="val 10800000"/>
                <a:gd name="adj2" fmla="val 21599495"/>
                <a:gd name="adj3" fmla="val 32502"/>
              </a:avLst>
            </a:prstGeom>
            <a:solidFill>
              <a:schemeClr val="bg1"/>
            </a:solidFill>
            <a:ln w="19050">
              <a:solidFill>
                <a:srgbClr val="CC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4" name="Block Arc 63"/>
            <p:cNvSpPr/>
            <p:nvPr/>
          </p:nvSpPr>
          <p:spPr>
            <a:xfrm rot="5400000">
              <a:off x="3429607" y="1729758"/>
              <a:ext cx="2166446" cy="2160240"/>
            </a:xfrm>
            <a:prstGeom prst="blockArc">
              <a:avLst>
                <a:gd name="adj1" fmla="val 10800000"/>
                <a:gd name="adj2" fmla="val 21599495"/>
                <a:gd name="adj3" fmla="val 32502"/>
              </a:avLst>
            </a:prstGeom>
            <a:solidFill>
              <a:schemeClr val="bg1"/>
            </a:solidFill>
            <a:ln w="19050">
              <a:solidFill>
                <a:srgbClr val="CC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915816" y="3168477"/>
              <a:ext cx="5760640" cy="72462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072670" y="1726655"/>
              <a:ext cx="3384376" cy="72462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1848534" y="3893101"/>
              <a:ext cx="6295190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848534" y="1732861"/>
              <a:ext cx="4608512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7321142" y="3168477"/>
              <a:ext cx="822582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2352590" y="2451279"/>
              <a:ext cx="2304256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2352590" y="3163749"/>
              <a:ext cx="2304256" cy="4728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520942" y="2451279"/>
              <a:ext cx="936104" cy="0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532368" y="3148861"/>
              <a:ext cx="924678" cy="19616"/>
            </a:xfrm>
            <a:prstGeom prst="line">
              <a:avLst/>
            </a:prstGeom>
            <a:ln w="19050">
              <a:solidFill>
                <a:srgbClr val="CC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6821" r="7576" b="14781"/>
            <a:stretch/>
          </p:blipFill>
          <p:spPr>
            <a:xfrm rot="5400000">
              <a:off x="4080783" y="2543602"/>
              <a:ext cx="532553" cy="532554"/>
            </a:xfrm>
            <a:prstGeom prst="ellipse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6821" r="7576" b="14781"/>
            <a:stretch/>
          </p:blipFill>
          <p:spPr>
            <a:xfrm rot="5400000">
              <a:off x="5880983" y="2543602"/>
              <a:ext cx="532553" cy="532554"/>
            </a:xfrm>
            <a:prstGeom prst="ellipse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4656846" y="3307515"/>
              <a:ext cx="2376263" cy="411511"/>
              <a:chOff x="4839276" y="3426324"/>
              <a:chExt cx="2376263" cy="411511"/>
            </a:xfrm>
          </p:grpSpPr>
          <p:cxnSp>
            <p:nvCxnSpPr>
              <p:cNvPr id="99" name="Curved Connector 98"/>
              <p:cNvCxnSpPr/>
              <p:nvPr/>
            </p:nvCxnSpPr>
            <p:spPr>
              <a:xfrm rot="2700000" flipH="1">
                <a:off x="4813541" y="3452059"/>
                <a:ext cx="411510" cy="360040"/>
              </a:xfrm>
              <a:prstGeom prst="curvedConnector3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Curved Connector 100"/>
              <p:cNvCxnSpPr/>
              <p:nvPr/>
            </p:nvCxnSpPr>
            <p:spPr>
              <a:xfrm rot="2700000" flipH="1">
                <a:off x="5821653" y="3452059"/>
                <a:ext cx="411510" cy="360040"/>
              </a:xfrm>
              <a:prstGeom prst="curvedConnector3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urved Connector 104"/>
              <p:cNvCxnSpPr/>
              <p:nvPr/>
            </p:nvCxnSpPr>
            <p:spPr>
              <a:xfrm rot="2700000" flipH="1">
                <a:off x="6829764" y="3452060"/>
                <a:ext cx="411510" cy="360040"/>
              </a:xfrm>
              <a:prstGeom prst="curvedConnector3">
                <a:avLst/>
              </a:prstGeom>
              <a:ln w="19050">
                <a:solidFill>
                  <a:srgbClr val="3333FF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4" name="Straight Arrow Connector 113"/>
            <p:cNvCxnSpPr/>
            <p:nvPr/>
          </p:nvCxnSpPr>
          <p:spPr>
            <a:xfrm flipH="1">
              <a:off x="2064558" y="3513270"/>
              <a:ext cx="1656184" cy="0"/>
            </a:xfrm>
            <a:prstGeom prst="straightConnector1">
              <a:avLst/>
            </a:prstGeom>
            <a:ln w="38100">
              <a:solidFill>
                <a:srgbClr val="CC000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Arc 114"/>
            <p:cNvSpPr/>
            <p:nvPr/>
          </p:nvSpPr>
          <p:spPr>
            <a:xfrm>
              <a:off x="4321958" y="2161756"/>
              <a:ext cx="914400" cy="914400"/>
            </a:xfrm>
            <a:prstGeom prst="arc">
              <a:avLst/>
            </a:prstGeom>
            <a:ln w="38100">
              <a:solidFill>
                <a:srgbClr val="9933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6" name="Arc 115"/>
            <p:cNvSpPr/>
            <p:nvPr/>
          </p:nvSpPr>
          <p:spPr>
            <a:xfrm>
              <a:off x="6126338" y="2161756"/>
              <a:ext cx="914400" cy="914400"/>
            </a:xfrm>
            <a:prstGeom prst="arc">
              <a:avLst/>
            </a:prstGeom>
            <a:ln w="38100">
              <a:solidFill>
                <a:srgbClr val="9933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20" name="Right Arrow 119"/>
            <p:cNvSpPr/>
            <p:nvPr/>
          </p:nvSpPr>
          <p:spPr>
            <a:xfrm>
              <a:off x="7641283" y="1697192"/>
              <a:ext cx="272785" cy="242316"/>
            </a:xfrm>
            <a:prstGeom prst="rightArrow">
              <a:avLst/>
            </a:prstGeom>
            <a:noFill/>
            <a:ln w="19050"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21" name="Right Arrow 120"/>
            <p:cNvSpPr/>
            <p:nvPr/>
          </p:nvSpPr>
          <p:spPr>
            <a:xfrm>
              <a:off x="7641283" y="2187620"/>
              <a:ext cx="272785" cy="242316"/>
            </a:xfrm>
            <a:prstGeom prst="rightArrow">
              <a:avLst/>
            </a:prstGeom>
            <a:noFill/>
            <a:ln w="19050"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22" name="Right Arrow 121"/>
            <p:cNvSpPr/>
            <p:nvPr/>
          </p:nvSpPr>
          <p:spPr>
            <a:xfrm>
              <a:off x="7641283" y="2678048"/>
              <a:ext cx="272785" cy="242316"/>
            </a:xfrm>
            <a:prstGeom prst="rightArrow">
              <a:avLst/>
            </a:prstGeom>
            <a:noFill/>
            <a:ln w="19050"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59391" y="2302454"/>
              <a:ext cx="90922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LORD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God</a:t>
              </a:r>
              <a:endParaRPr lang="en-S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Heart 37"/>
            <p:cNvSpPr/>
            <p:nvPr/>
          </p:nvSpPr>
          <p:spPr>
            <a:xfrm>
              <a:off x="3828754" y="3405258"/>
              <a:ext cx="252028" cy="216024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7556643" y="1638195"/>
              <a:ext cx="378914" cy="360310"/>
              <a:chOff x="8134652" y="1131590"/>
              <a:chExt cx="757828" cy="720620"/>
            </a:xfrm>
          </p:grpSpPr>
          <p:cxnSp>
            <p:nvCxnSpPr>
              <p:cNvPr id="9" name="Straight Connector 8"/>
              <p:cNvCxnSpPr/>
              <p:nvPr/>
            </p:nvCxnSpPr>
            <p:spPr>
              <a:xfrm flipH="1">
                <a:off x="8172400" y="1131590"/>
                <a:ext cx="720080" cy="720620"/>
              </a:xfrm>
              <a:prstGeom prst="line">
                <a:avLst/>
              </a:prstGeom>
              <a:ln w="38100">
                <a:solidFill>
                  <a:srgbClr val="66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134652" y="1131590"/>
                <a:ext cx="757828" cy="720620"/>
              </a:xfrm>
              <a:prstGeom prst="line">
                <a:avLst/>
              </a:prstGeom>
              <a:ln w="38100">
                <a:solidFill>
                  <a:srgbClr val="66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556643" y="2150905"/>
              <a:ext cx="378914" cy="360310"/>
              <a:chOff x="8134652" y="1131590"/>
              <a:chExt cx="757828" cy="720620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 flipH="1">
                <a:off x="8172400" y="1131590"/>
                <a:ext cx="720080" cy="720620"/>
              </a:xfrm>
              <a:prstGeom prst="line">
                <a:avLst/>
              </a:prstGeom>
              <a:ln w="38100">
                <a:solidFill>
                  <a:srgbClr val="66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8134652" y="1131590"/>
                <a:ext cx="757828" cy="720620"/>
              </a:xfrm>
              <a:prstGeom prst="line">
                <a:avLst/>
              </a:prstGeom>
              <a:ln w="38100">
                <a:solidFill>
                  <a:srgbClr val="66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>
              <a:off x="7556643" y="2619051"/>
              <a:ext cx="378914" cy="360310"/>
              <a:chOff x="8134652" y="1131590"/>
              <a:chExt cx="757828" cy="720620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 flipH="1">
                <a:off x="8172400" y="1131590"/>
                <a:ext cx="720080" cy="720620"/>
              </a:xfrm>
              <a:prstGeom prst="line">
                <a:avLst/>
              </a:prstGeom>
              <a:ln w="38100">
                <a:solidFill>
                  <a:srgbClr val="66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8134652" y="1131590"/>
                <a:ext cx="757828" cy="720620"/>
              </a:xfrm>
              <a:prstGeom prst="line">
                <a:avLst/>
              </a:prstGeom>
              <a:ln w="38100">
                <a:solidFill>
                  <a:srgbClr val="66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ight Arrow 11"/>
            <p:cNvSpPr/>
            <p:nvPr/>
          </p:nvSpPr>
          <p:spPr>
            <a:xfrm flipH="1">
              <a:off x="7321142" y="3246109"/>
              <a:ext cx="576066" cy="539947"/>
            </a:xfrm>
            <a:prstGeom prst="rightArrow">
              <a:avLst/>
            </a:prstGeom>
            <a:no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83568" y="252000"/>
            <a:ext cx="7757252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will start looking up when we keep looking up</a:t>
            </a:r>
            <a:endParaRPr lang="en-SG" sz="2200" b="1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FBC012D-1B44-F156-4F71-1ACEA9424BC5}"/>
              </a:ext>
            </a:extLst>
          </p:cNvPr>
          <p:cNvGrpSpPr/>
          <p:nvPr/>
        </p:nvGrpSpPr>
        <p:grpSpPr>
          <a:xfrm>
            <a:off x="2808000" y="1800000"/>
            <a:ext cx="756000" cy="1260000"/>
            <a:chOff x="2808000" y="1800000"/>
            <a:chExt cx="756000" cy="1260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E552495-F8B1-74FD-8DF6-363163A54A76}"/>
                </a:ext>
              </a:extLst>
            </p:cNvPr>
            <p:cNvSpPr/>
            <p:nvPr/>
          </p:nvSpPr>
          <p:spPr>
            <a:xfrm>
              <a:off x="3060000" y="1800000"/>
              <a:ext cx="252000" cy="1260000"/>
            </a:xfrm>
            <a:prstGeom prst="rect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CF59863-95F9-C67E-4880-EACA2F4D64BE}"/>
                </a:ext>
              </a:extLst>
            </p:cNvPr>
            <p:cNvSpPr/>
            <p:nvPr/>
          </p:nvSpPr>
          <p:spPr>
            <a:xfrm rot="5400000">
              <a:off x="3060000" y="1800000"/>
              <a:ext cx="252000" cy="756000"/>
            </a:xfrm>
            <a:prstGeom prst="rect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238114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  <p:bldP spid="5" grpId="0"/>
      <p:bldP spid="7" grpId="0"/>
      <p:bldP spid="4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</TotalTime>
  <Words>1840</Words>
  <Application>Microsoft Office PowerPoint</Application>
  <PresentationFormat>On-screen Show (16:9)</PresentationFormat>
  <Paragraphs>192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Chien Chong</dc:creator>
  <cp:lastModifiedBy>Lim Chien Chong</cp:lastModifiedBy>
  <cp:revision>140</cp:revision>
  <dcterms:created xsi:type="dcterms:W3CDTF">2019-01-05T03:45:57Z</dcterms:created>
  <dcterms:modified xsi:type="dcterms:W3CDTF">2023-08-05T17:56:26Z</dcterms:modified>
</cp:coreProperties>
</file>