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8" r:id="rId3"/>
    <p:sldId id="257" r:id="rId4"/>
    <p:sldId id="259" r:id="rId5"/>
    <p:sldId id="263" r:id="rId6"/>
    <p:sldId id="283" r:id="rId7"/>
    <p:sldId id="285" r:id="rId8"/>
    <p:sldId id="286" r:id="rId9"/>
    <p:sldId id="260" r:id="rId10"/>
    <p:sldId id="290" r:id="rId11"/>
    <p:sldId id="288" r:id="rId12"/>
    <p:sldId id="266" r:id="rId13"/>
    <p:sldId id="267" r:id="rId14"/>
    <p:sldId id="268" r:id="rId15"/>
    <p:sldId id="262" r:id="rId16"/>
    <p:sldId id="280" r:id="rId17"/>
    <p:sldId id="281" r:id="rId18"/>
    <p:sldId id="282" r:id="rId19"/>
    <p:sldId id="270" r:id="rId20"/>
    <p:sldId id="271" r:id="rId21"/>
    <p:sldId id="265" r:id="rId22"/>
    <p:sldId id="272" r:id="rId23"/>
    <p:sldId id="273" r:id="rId24"/>
    <p:sldId id="274" r:id="rId25"/>
    <p:sldId id="292" r:id="rId26"/>
    <p:sldId id="291" r:id="rId27"/>
    <p:sldId id="275" r:id="rId28"/>
    <p:sldId id="276" r:id="rId29"/>
    <p:sldId id="277" r:id="rId30"/>
    <p:sldId id="278" r:id="rId31"/>
    <p:sldId id="279"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FF0000"/>
    <a:srgbClr val="800080"/>
    <a:srgbClr val="660066"/>
    <a:srgbClr val="800000"/>
    <a:srgbClr val="000066"/>
    <a:srgbClr val="003300"/>
    <a:srgbClr val="CC0000"/>
    <a:srgbClr val="9933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26" y="64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2F127D-9E73-4B01-B298-A2C3ECD20A90}" type="datetimeFigureOut">
              <a:rPr lang="en-SG" smtClean="0"/>
              <a:t>1/7/2023</a:t>
            </a:fld>
            <a:endParaRPr lang="en-SG"/>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C0B968-3D72-4675-A44E-EEFE886440A9}" type="slidenum">
              <a:rPr lang="en-SG" smtClean="0"/>
              <a:t>‹#›</a:t>
            </a:fld>
            <a:endParaRPr lang="en-SG"/>
          </a:p>
        </p:txBody>
      </p:sp>
    </p:spTree>
    <p:extLst>
      <p:ext uri="{BB962C8B-B14F-4D97-AF65-F5344CB8AC3E}">
        <p14:creationId xmlns:p14="http://schemas.microsoft.com/office/powerpoint/2010/main" val="958495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EAC0B968-3D72-4675-A44E-EEFE886440A9}" type="slidenum">
              <a:rPr lang="en-SG" smtClean="0"/>
              <a:t>2</a:t>
            </a:fld>
            <a:endParaRPr lang="en-SG"/>
          </a:p>
        </p:txBody>
      </p:sp>
    </p:spTree>
    <p:extLst>
      <p:ext uri="{BB962C8B-B14F-4D97-AF65-F5344CB8AC3E}">
        <p14:creationId xmlns:p14="http://schemas.microsoft.com/office/powerpoint/2010/main" val="1488421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SG"/>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16A6D35D-F93A-4685-95A9-40B9184B54F2}" type="datetimeFigureOut">
              <a:rPr lang="en-SG" smtClean="0"/>
              <a:t>1/7/2023</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4042483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16A6D35D-F93A-4685-95A9-40B9184B54F2}" type="datetimeFigureOut">
              <a:rPr lang="en-SG" smtClean="0"/>
              <a:t>1/7/2023</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1039800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6D35D-F93A-4685-95A9-40B9184B54F2}" type="datetimeFigureOut">
              <a:rPr lang="en-SG" smtClean="0"/>
              <a:t>1/7/2023</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4262743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16A6D35D-F93A-4685-95A9-40B9184B54F2}" type="datetimeFigureOut">
              <a:rPr lang="en-SG" smtClean="0"/>
              <a:t>1/7/2023</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327678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16A6D35D-F93A-4685-95A9-40B9184B54F2}" type="datetimeFigureOut">
              <a:rPr lang="en-SG" smtClean="0"/>
              <a:t>1/7/2023</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269502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16A6D35D-F93A-4685-95A9-40B9184B54F2}" type="datetimeFigureOut">
              <a:rPr lang="en-SG" smtClean="0"/>
              <a:t>1/7/2023</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831073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A6D35D-F93A-4685-95A9-40B9184B54F2}" type="datetimeFigureOut">
              <a:rPr lang="en-SG" smtClean="0"/>
              <a:t>1/7/2023</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2225338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A6D35D-F93A-4685-95A9-40B9184B54F2}" type="datetimeFigureOut">
              <a:rPr lang="en-SG" smtClean="0"/>
              <a:t>1/7/2023</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247528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A6D35D-F93A-4685-95A9-40B9184B54F2}" type="datetimeFigureOut">
              <a:rPr lang="en-SG" smtClean="0"/>
              <a:t>1/7/2023</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4251774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16A6D35D-F93A-4685-95A9-40B9184B54F2}" type="datetimeFigureOut">
              <a:rPr lang="en-SG" smtClean="0"/>
              <a:t>1/7/2023</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653264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16A6D35D-F93A-4685-95A9-40B9184B54F2}" type="datetimeFigureOut">
              <a:rPr lang="en-SG" smtClean="0"/>
              <a:t>1/7/2023</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9CF693E-A1BA-48D1-8AB0-5E8E35C5E186}" type="slidenum">
              <a:rPr lang="en-SG" smtClean="0"/>
              <a:t>‹#›</a:t>
            </a:fld>
            <a:endParaRPr lang="en-SG"/>
          </a:p>
        </p:txBody>
      </p:sp>
    </p:spTree>
    <p:extLst>
      <p:ext uri="{BB962C8B-B14F-4D97-AF65-F5344CB8AC3E}">
        <p14:creationId xmlns:p14="http://schemas.microsoft.com/office/powerpoint/2010/main" val="2405056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6A6D35D-F93A-4685-95A9-40B9184B54F2}" type="datetimeFigureOut">
              <a:rPr lang="en-SG" smtClean="0"/>
              <a:t>1/7/2023</a:t>
            </a:fld>
            <a:endParaRPr lang="en-SG"/>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9CF693E-A1BA-48D1-8AB0-5E8E35C5E186}" type="slidenum">
              <a:rPr lang="en-SG" smtClean="0"/>
              <a:t>‹#›</a:t>
            </a:fld>
            <a:endParaRPr lang="en-SG"/>
          </a:p>
        </p:txBody>
      </p:sp>
    </p:spTree>
    <p:extLst>
      <p:ext uri="{BB962C8B-B14F-4D97-AF65-F5344CB8AC3E}">
        <p14:creationId xmlns:p14="http://schemas.microsoft.com/office/powerpoint/2010/main" val="2963399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1680" y="411510"/>
            <a:ext cx="5760640" cy="1692771"/>
          </a:xfrm>
          <a:prstGeom prst="rect">
            <a:avLst/>
          </a:prstGeom>
        </p:spPr>
        <p:txBody>
          <a:bodyPr wrap="square">
            <a:spAutoFit/>
          </a:bodyPr>
          <a:lstStyle/>
          <a:p>
            <a:pPr algn="ctr"/>
            <a:r>
              <a:rPr lang="en-US" sz="2800" b="1" dirty="0">
                <a:solidFill>
                  <a:srgbClr val="006600"/>
                </a:solidFill>
                <a:latin typeface="Tahoma" panose="020B0604030504040204" pitchFamily="34" charset="0"/>
                <a:ea typeface="Tahoma" panose="020B0604030504040204" pitchFamily="34" charset="0"/>
                <a:cs typeface="Tahoma" panose="020B0604030504040204" pitchFamily="34" charset="0"/>
              </a:rPr>
              <a:t>When an Unfaithful People</a:t>
            </a:r>
            <a:endParaRPr lang="en-SG" sz="2800" dirty="0">
              <a:solidFill>
                <a:srgbClr val="006600"/>
              </a:solidFill>
              <a:latin typeface="Tahoma" panose="020B0604030504040204" pitchFamily="34" charset="0"/>
              <a:ea typeface="Tahoma" panose="020B0604030504040204" pitchFamily="34" charset="0"/>
              <a:cs typeface="Tahoma" panose="020B0604030504040204" pitchFamily="34" charset="0"/>
            </a:endParaRPr>
          </a:p>
          <a:p>
            <a:pPr algn="ctr"/>
            <a:r>
              <a:rPr lang="en-US" sz="2800" b="1" dirty="0">
                <a:solidFill>
                  <a:srgbClr val="006600"/>
                </a:solidFill>
                <a:latin typeface="Tahoma" panose="020B0604030504040204" pitchFamily="34" charset="0"/>
                <a:ea typeface="Tahoma" panose="020B0604030504040204" pitchFamily="34" charset="0"/>
                <a:cs typeface="Tahoma" panose="020B0604030504040204" pitchFamily="34" charset="0"/>
              </a:rPr>
              <a:t>Face The Faithful God</a:t>
            </a:r>
            <a:endParaRPr lang="en-SG" sz="2800" dirty="0">
              <a:solidFill>
                <a:srgbClr val="006600"/>
              </a:solidFill>
              <a:latin typeface="Tahoma" panose="020B0604030504040204" pitchFamily="34" charset="0"/>
              <a:ea typeface="Tahoma" panose="020B0604030504040204" pitchFamily="34" charset="0"/>
              <a:cs typeface="Tahoma" panose="020B0604030504040204" pitchFamily="34" charset="0"/>
            </a:endParaRPr>
          </a:p>
          <a:p>
            <a:pPr algn="ctr"/>
            <a:endParaRPr lang="en-US" sz="2400" dirty="0">
              <a:latin typeface="Tahoma" panose="020B0604030504040204" pitchFamily="34" charset="0"/>
              <a:ea typeface="Tahoma" panose="020B0604030504040204" pitchFamily="34" charset="0"/>
              <a:cs typeface="Tahoma" panose="020B0604030504040204" pitchFamily="34" charset="0"/>
            </a:endParaRPr>
          </a:p>
          <a:p>
            <a:pPr algn="ctr"/>
            <a:r>
              <a:rPr lang="en-US" sz="2400" dirty="0">
                <a:solidFill>
                  <a:srgbClr val="003300"/>
                </a:solidFill>
                <a:latin typeface="Tahoma" panose="020B0604030504040204" pitchFamily="34" charset="0"/>
                <a:ea typeface="Tahoma" panose="020B0604030504040204" pitchFamily="34" charset="0"/>
                <a:cs typeface="Tahoma" panose="020B0604030504040204" pitchFamily="34" charset="0"/>
              </a:rPr>
              <a:t>Hosea 1:1-2:1</a:t>
            </a:r>
            <a:endParaRPr lang="en-SG" sz="2400"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2355726"/>
            <a:ext cx="4608512" cy="2304256"/>
          </a:xfrm>
          <a:prstGeom prst="rect">
            <a:avLst/>
          </a:prstGeom>
        </p:spPr>
      </p:pic>
    </p:spTree>
    <p:extLst>
      <p:ext uri="{BB962C8B-B14F-4D97-AF65-F5344CB8AC3E}">
        <p14:creationId xmlns:p14="http://schemas.microsoft.com/office/powerpoint/2010/main" val="7162365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flipV="1">
            <a:off x="683568" y="2225212"/>
            <a:ext cx="4191000" cy="645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1631892" y="1253415"/>
            <a:ext cx="1854750" cy="111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550968" y="2157769"/>
            <a:ext cx="1981200" cy="1"/>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21" idx="0"/>
          </p:cNvCxnSpPr>
          <p:nvPr/>
        </p:nvCxnSpPr>
        <p:spPr>
          <a:xfrm flipH="1">
            <a:off x="1243734" y="1254525"/>
            <a:ext cx="388159" cy="985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98045" y="1054417"/>
            <a:ext cx="1029448" cy="584775"/>
          </a:xfrm>
          <a:prstGeom prst="rect">
            <a:avLst/>
          </a:prstGeom>
          <a:noFill/>
        </p:spPr>
        <p:txBody>
          <a:bodyPr wrap="none" rtlCol="0">
            <a:spAutoFit/>
          </a:bodyPr>
          <a:lstStyle/>
          <a:p>
            <a:pPr algn="r"/>
            <a:r>
              <a:rPr lang="en-US" dirty="0">
                <a:solidFill>
                  <a:srgbClr val="663300"/>
                </a:solidFill>
                <a:latin typeface="Tahoma" panose="020B0604030504040204" pitchFamily="34" charset="0"/>
                <a:ea typeface="Tahoma" panose="020B0604030504040204" pitchFamily="34" charset="0"/>
                <a:cs typeface="Tahoma" panose="020B0604030504040204" pitchFamily="34" charset="0"/>
              </a:rPr>
              <a:t>Assyrian</a:t>
            </a:r>
          </a:p>
          <a:p>
            <a:pPr algn="r"/>
            <a:r>
              <a:rPr lang="en-US" sz="1400" dirty="0">
                <a:solidFill>
                  <a:srgbClr val="663300"/>
                </a:solidFill>
                <a:latin typeface="Tahoma" panose="020B0604030504040204" pitchFamily="34" charset="0"/>
                <a:ea typeface="Tahoma" panose="020B0604030504040204" pitchFamily="34" charset="0"/>
                <a:cs typeface="Tahoma" panose="020B0604030504040204" pitchFamily="34" charset="0"/>
              </a:rPr>
              <a:t>(722 BC)</a:t>
            </a:r>
            <a:endParaRPr lang="en-SG" sz="1400" dirty="0">
              <a:solidFill>
                <a:srgbClr val="663300"/>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5060040" y="2032665"/>
            <a:ext cx="1296252" cy="584775"/>
          </a:xfrm>
          <a:prstGeom prst="rect">
            <a:avLst/>
          </a:prstGeom>
          <a:noFill/>
        </p:spPr>
        <p:txBody>
          <a:bodyPr wrap="none" rtlCol="0">
            <a:spAutoFit/>
          </a:bodyPr>
          <a:lstStyle/>
          <a:p>
            <a:r>
              <a:rPr lang="en-US" dirty="0">
                <a:solidFill>
                  <a:srgbClr val="663300"/>
                </a:solidFill>
                <a:latin typeface="Tahoma" panose="020B0604030504040204" pitchFamily="34" charset="0"/>
                <a:ea typeface="Tahoma" panose="020B0604030504040204" pitchFamily="34" charset="0"/>
                <a:cs typeface="Tahoma" panose="020B0604030504040204" pitchFamily="34" charset="0"/>
              </a:rPr>
              <a:t>Babylonian</a:t>
            </a:r>
          </a:p>
          <a:p>
            <a:r>
              <a:rPr lang="en-US" sz="1400" dirty="0">
                <a:solidFill>
                  <a:srgbClr val="663300"/>
                </a:solidFill>
                <a:latin typeface="Tahoma" panose="020B0604030504040204" pitchFamily="34" charset="0"/>
                <a:ea typeface="Tahoma" panose="020B0604030504040204" pitchFamily="34" charset="0"/>
                <a:cs typeface="Tahoma" panose="020B0604030504040204" pitchFamily="34" charset="0"/>
              </a:rPr>
              <a:t>(586 BC)</a:t>
            </a:r>
            <a:endParaRPr lang="en-SG" sz="1400" dirty="0">
              <a:solidFill>
                <a:srgbClr val="663300"/>
              </a:solidFill>
              <a:latin typeface="Tahoma" panose="020B0604030504040204" pitchFamily="34" charset="0"/>
              <a:ea typeface="Tahoma" panose="020B0604030504040204" pitchFamily="34" charset="0"/>
              <a:cs typeface="Tahoma" panose="020B0604030504040204" pitchFamily="34" charset="0"/>
            </a:endParaRPr>
          </a:p>
        </p:txBody>
      </p:sp>
      <p:cxnSp>
        <p:nvCxnSpPr>
          <p:cNvPr id="20" name="Straight Connector 19"/>
          <p:cNvCxnSpPr/>
          <p:nvPr/>
        </p:nvCxnSpPr>
        <p:spPr>
          <a:xfrm>
            <a:off x="4874568" y="318164"/>
            <a:ext cx="0" cy="4354384"/>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550968" y="318164"/>
            <a:ext cx="4586" cy="4354384"/>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835696" y="1262166"/>
            <a:ext cx="747512" cy="369332"/>
          </a:xfrm>
          <a:prstGeom prst="rect">
            <a:avLst/>
          </a:prstGeom>
          <a:noFill/>
        </p:spPr>
        <p:txBody>
          <a:bodyPr wrap="none" rtlCol="0">
            <a:spAutoFit/>
          </a:bodyPr>
          <a:lstStyle/>
          <a:p>
            <a:r>
              <a:rPr lang="en-US" dirty="0">
                <a:solidFill>
                  <a:srgbClr val="800080"/>
                </a:solidFill>
                <a:latin typeface="Tahoma" panose="020B0604030504040204" pitchFamily="34" charset="0"/>
                <a:ea typeface="Tahoma" panose="020B0604030504040204" pitchFamily="34" charset="0"/>
                <a:cs typeface="Tahoma" panose="020B0604030504040204" pitchFamily="34" charset="0"/>
              </a:rPr>
              <a:t>Israel</a:t>
            </a:r>
            <a:endParaRPr lang="en-SG" dirty="0">
              <a:solidFill>
                <a:srgbClr val="800080"/>
              </a:solidFill>
              <a:latin typeface="Tahoma" panose="020B0604030504040204" pitchFamily="34" charset="0"/>
              <a:ea typeface="Tahoma" panose="020B0604030504040204" pitchFamily="34" charset="0"/>
              <a:cs typeface="Tahoma" panose="020B0604030504040204" pitchFamily="34" charset="0"/>
            </a:endParaRPr>
          </a:p>
        </p:txBody>
      </p:sp>
      <p:sp>
        <p:nvSpPr>
          <p:cNvPr id="26" name="TextBox 25"/>
          <p:cNvSpPr txBox="1"/>
          <p:nvPr/>
        </p:nvSpPr>
        <p:spPr>
          <a:xfrm>
            <a:off x="1835696" y="2240413"/>
            <a:ext cx="787395" cy="369332"/>
          </a:xfrm>
          <a:prstGeom prst="rect">
            <a:avLst/>
          </a:prstGeom>
          <a:noFill/>
        </p:spPr>
        <p:txBody>
          <a:bodyPr wrap="none" rtlCol="0">
            <a:spAutoFit/>
          </a:bodyPr>
          <a:lstStyle/>
          <a:p>
            <a:r>
              <a:rPr lang="en-US" dirty="0">
                <a:solidFill>
                  <a:srgbClr val="000066"/>
                </a:solidFill>
                <a:latin typeface="Tahoma" panose="020B0604030504040204" pitchFamily="34" charset="0"/>
                <a:ea typeface="Tahoma" panose="020B0604030504040204" pitchFamily="34" charset="0"/>
                <a:cs typeface="Tahoma" panose="020B0604030504040204" pitchFamily="34" charset="0"/>
              </a:rPr>
              <a:t>Judah</a:t>
            </a:r>
            <a:endParaRPr lang="en-SG" dirty="0">
              <a:solidFill>
                <a:srgbClr val="000066"/>
              </a:solidFill>
              <a:latin typeface="Tahoma" panose="020B0604030504040204" pitchFamily="34" charset="0"/>
              <a:ea typeface="Tahoma" panose="020B0604030504040204" pitchFamily="34" charset="0"/>
              <a:cs typeface="Tahoma" panose="020B0604030504040204" pitchFamily="34" charset="0"/>
            </a:endParaRPr>
          </a:p>
        </p:txBody>
      </p:sp>
      <p:sp>
        <p:nvSpPr>
          <p:cNvPr id="23" name="TextBox 22"/>
          <p:cNvSpPr txBox="1"/>
          <p:nvPr/>
        </p:nvSpPr>
        <p:spPr>
          <a:xfrm>
            <a:off x="3689292" y="326915"/>
            <a:ext cx="1062214" cy="369332"/>
          </a:xfrm>
          <a:prstGeom prst="rect">
            <a:avLst/>
          </a:prstGeom>
          <a:noFill/>
        </p:spPr>
        <p:txBody>
          <a:bodyPr wrap="none" rtlCol="0">
            <a:spAutoFit/>
          </a:bodyPr>
          <a:lstStyle/>
          <a:p>
            <a:r>
              <a:rPr lang="en-US" dirty="0">
                <a:solidFill>
                  <a:srgbClr val="003300"/>
                </a:solidFill>
                <a:latin typeface="Tahoma" panose="020B0604030504040204" pitchFamily="34" charset="0"/>
                <a:ea typeface="Tahoma" panose="020B0604030504040204" pitchFamily="34" charset="0"/>
                <a:cs typeface="Tahoma" panose="020B0604030504040204" pitchFamily="34" charset="0"/>
              </a:rPr>
              <a:t>Pre-exile</a:t>
            </a:r>
            <a:endParaRPr lang="en-SG"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6661092" y="318164"/>
            <a:ext cx="1153008" cy="369332"/>
          </a:xfrm>
          <a:prstGeom prst="rect">
            <a:avLst/>
          </a:prstGeom>
          <a:noFill/>
        </p:spPr>
        <p:txBody>
          <a:bodyPr wrap="none" rtlCol="0">
            <a:spAutoFit/>
          </a:bodyPr>
          <a:lstStyle/>
          <a:p>
            <a:r>
              <a:rPr lang="en-US" dirty="0">
                <a:solidFill>
                  <a:srgbClr val="003300"/>
                </a:solidFill>
                <a:latin typeface="Tahoma" panose="020B0604030504040204" pitchFamily="34" charset="0"/>
                <a:ea typeface="Tahoma" panose="020B0604030504040204" pitchFamily="34" charset="0"/>
                <a:cs typeface="Tahoma" panose="020B0604030504040204" pitchFamily="34" charset="0"/>
              </a:rPr>
              <a:t>Post-exile</a:t>
            </a:r>
            <a:endParaRPr lang="en-SG"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sp>
        <p:nvSpPr>
          <p:cNvPr id="29" name="TextBox 28"/>
          <p:cNvSpPr txBox="1"/>
          <p:nvPr/>
        </p:nvSpPr>
        <p:spPr>
          <a:xfrm>
            <a:off x="5361363" y="326915"/>
            <a:ext cx="656205" cy="369332"/>
          </a:xfrm>
          <a:prstGeom prst="rect">
            <a:avLst/>
          </a:prstGeom>
          <a:noFill/>
        </p:spPr>
        <p:txBody>
          <a:bodyPr wrap="none" rtlCol="0">
            <a:spAutoFit/>
          </a:bodyPr>
          <a:lstStyle/>
          <a:p>
            <a:r>
              <a:rPr lang="en-US" dirty="0">
                <a:solidFill>
                  <a:srgbClr val="003300"/>
                </a:solidFill>
                <a:latin typeface="Tahoma" panose="020B0604030504040204" pitchFamily="34" charset="0"/>
                <a:ea typeface="Tahoma" panose="020B0604030504040204" pitchFamily="34" charset="0"/>
                <a:cs typeface="Tahoma" panose="020B0604030504040204" pitchFamily="34" charset="0"/>
              </a:rPr>
              <a:t>Exile</a:t>
            </a:r>
            <a:endParaRPr lang="en-SG"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a:off x="757864" y="2240414"/>
            <a:ext cx="971740" cy="584775"/>
          </a:xfrm>
          <a:prstGeom prst="rect">
            <a:avLst/>
          </a:prstGeom>
          <a:noFill/>
        </p:spPr>
        <p:txBody>
          <a:bodyPr wrap="none" rtlCol="0">
            <a:spAutoFit/>
          </a:bodyPr>
          <a:lstStyle/>
          <a:p>
            <a:pPr algn="r"/>
            <a:r>
              <a:rPr lang="en-US" dirty="0">
                <a:solidFill>
                  <a:srgbClr val="663300"/>
                </a:solidFill>
                <a:latin typeface="Tahoma" panose="020B0604030504040204" pitchFamily="34" charset="0"/>
                <a:ea typeface="Tahoma" panose="020B0604030504040204" pitchFamily="34" charset="0"/>
                <a:cs typeface="Tahoma" panose="020B0604030504040204" pitchFamily="34" charset="0"/>
              </a:rPr>
              <a:t>Division</a:t>
            </a:r>
          </a:p>
          <a:p>
            <a:pPr algn="r"/>
            <a:r>
              <a:rPr lang="en-US" sz="1400" dirty="0">
                <a:solidFill>
                  <a:srgbClr val="663300"/>
                </a:solidFill>
                <a:latin typeface="Tahoma" panose="020B0604030504040204" pitchFamily="34" charset="0"/>
                <a:ea typeface="Tahoma" panose="020B0604030504040204" pitchFamily="34" charset="0"/>
                <a:cs typeface="Tahoma" panose="020B0604030504040204" pitchFamily="34" charset="0"/>
              </a:rPr>
              <a:t>(931 BC)</a:t>
            </a:r>
            <a:endParaRPr lang="en-SG" sz="1400" dirty="0">
              <a:solidFill>
                <a:srgbClr val="66330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p:cNvSpPr txBox="1"/>
          <p:nvPr/>
        </p:nvSpPr>
        <p:spPr>
          <a:xfrm>
            <a:off x="1835696" y="597217"/>
            <a:ext cx="1424236" cy="584775"/>
          </a:xfrm>
          <a:prstGeom prst="rect">
            <a:avLst/>
          </a:prstGeom>
          <a:noFill/>
        </p:spPr>
        <p:txBody>
          <a:bodyPr wrap="none" rtlCol="0">
            <a:spAutoFit/>
          </a:bodyPr>
          <a:lstStyle/>
          <a:p>
            <a:r>
              <a:rPr lang="en-US" dirty="0">
                <a:solidFill>
                  <a:srgbClr val="9900CC"/>
                </a:solidFill>
                <a:latin typeface="Tahoma" panose="020B0604030504040204" pitchFamily="34" charset="0"/>
                <a:ea typeface="Tahoma" panose="020B0604030504040204" pitchFamily="34" charset="0"/>
                <a:cs typeface="Tahoma" panose="020B0604030504040204" pitchFamily="34" charset="0"/>
              </a:rPr>
              <a:t>Jeroboam II</a:t>
            </a:r>
          </a:p>
          <a:p>
            <a:r>
              <a:rPr lang="en-US" sz="1400" dirty="0">
                <a:solidFill>
                  <a:srgbClr val="9900CC"/>
                </a:solidFill>
                <a:latin typeface="Tahoma" panose="020B0604030504040204" pitchFamily="34" charset="0"/>
                <a:ea typeface="Tahoma" panose="020B0604030504040204" pitchFamily="34" charset="0"/>
                <a:cs typeface="Tahoma" panose="020B0604030504040204" pitchFamily="34" charset="0"/>
              </a:rPr>
              <a:t>(793-753 BC)</a:t>
            </a:r>
            <a:endParaRPr lang="en-SG" sz="1400" dirty="0">
              <a:solidFill>
                <a:srgbClr val="9900CC"/>
              </a:solidFill>
              <a:latin typeface="Tahoma" panose="020B0604030504040204" pitchFamily="34" charset="0"/>
              <a:ea typeface="Tahoma" panose="020B0604030504040204" pitchFamily="34" charset="0"/>
              <a:cs typeface="Tahoma" panose="020B0604030504040204" pitchFamily="34" charset="0"/>
            </a:endParaRPr>
          </a:p>
        </p:txBody>
      </p:sp>
      <p:sp>
        <p:nvSpPr>
          <p:cNvPr id="22" name="TextBox 21"/>
          <p:cNvSpPr txBox="1"/>
          <p:nvPr/>
        </p:nvSpPr>
        <p:spPr>
          <a:xfrm>
            <a:off x="1835696" y="2661315"/>
            <a:ext cx="1245149" cy="584775"/>
          </a:xfrm>
          <a:prstGeom prst="rect">
            <a:avLst/>
          </a:prstGeom>
          <a:noFill/>
        </p:spPr>
        <p:txBody>
          <a:bodyPr wrap="none" rtlCol="0">
            <a:spAutoFit/>
          </a:bodyPr>
          <a:lstStyle/>
          <a:p>
            <a:r>
              <a:rPr lang="en-US" dirty="0" err="1">
                <a:solidFill>
                  <a:srgbClr val="0000CC"/>
                </a:solidFill>
                <a:latin typeface="Tahoma" panose="020B0604030504040204" pitchFamily="34" charset="0"/>
                <a:ea typeface="Tahoma" panose="020B0604030504040204" pitchFamily="34" charset="0"/>
                <a:cs typeface="Tahoma" panose="020B0604030504040204" pitchFamily="34" charset="0"/>
              </a:rPr>
              <a:t>Uzziah</a:t>
            </a:r>
            <a:endParaRPr lang="en-US" dirty="0">
              <a:solidFill>
                <a:srgbClr val="0000CC"/>
              </a:solidFill>
              <a:latin typeface="Tahoma" panose="020B0604030504040204" pitchFamily="34" charset="0"/>
              <a:ea typeface="Tahoma" panose="020B0604030504040204" pitchFamily="34" charset="0"/>
              <a:cs typeface="Tahoma" panose="020B0604030504040204" pitchFamily="34" charset="0"/>
            </a:endParaRPr>
          </a:p>
          <a:p>
            <a:r>
              <a:rPr lang="en-US" sz="1400" dirty="0">
                <a:solidFill>
                  <a:srgbClr val="0000CC"/>
                </a:solidFill>
                <a:latin typeface="Tahoma" panose="020B0604030504040204" pitchFamily="34" charset="0"/>
                <a:ea typeface="Tahoma" panose="020B0604030504040204" pitchFamily="34" charset="0"/>
                <a:cs typeface="Tahoma" panose="020B0604030504040204" pitchFamily="34" charset="0"/>
              </a:rPr>
              <a:t>(792-740 BC)</a:t>
            </a:r>
            <a:endParaRPr lang="en-SG" sz="1400" dirty="0">
              <a:solidFill>
                <a:srgbClr val="0000CC"/>
              </a:solidFill>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2275898" y="3156615"/>
            <a:ext cx="1245149" cy="584775"/>
          </a:xfrm>
          <a:prstGeom prst="rect">
            <a:avLst/>
          </a:prstGeom>
          <a:noFill/>
        </p:spPr>
        <p:txBody>
          <a:bodyPr wrap="none" rtlCol="0">
            <a:spAutoFit/>
          </a:bodyPr>
          <a:lstStyle/>
          <a:p>
            <a:r>
              <a:rPr lang="en-US" dirty="0" err="1">
                <a:solidFill>
                  <a:srgbClr val="0000CC"/>
                </a:solidFill>
                <a:latin typeface="Tahoma" panose="020B0604030504040204" pitchFamily="34" charset="0"/>
                <a:ea typeface="Tahoma" panose="020B0604030504040204" pitchFamily="34" charset="0"/>
                <a:cs typeface="Tahoma" panose="020B0604030504040204" pitchFamily="34" charset="0"/>
              </a:rPr>
              <a:t>Jotham</a:t>
            </a:r>
            <a:endParaRPr lang="en-US" dirty="0">
              <a:solidFill>
                <a:srgbClr val="0000CC"/>
              </a:solidFill>
              <a:latin typeface="Tahoma" panose="020B0604030504040204" pitchFamily="34" charset="0"/>
              <a:ea typeface="Tahoma" panose="020B0604030504040204" pitchFamily="34" charset="0"/>
              <a:cs typeface="Tahoma" panose="020B0604030504040204" pitchFamily="34" charset="0"/>
            </a:endParaRPr>
          </a:p>
          <a:p>
            <a:r>
              <a:rPr lang="en-US" sz="1400" dirty="0">
                <a:solidFill>
                  <a:srgbClr val="0000CC"/>
                </a:solidFill>
                <a:latin typeface="Tahoma" panose="020B0604030504040204" pitchFamily="34" charset="0"/>
                <a:ea typeface="Tahoma" panose="020B0604030504040204" pitchFamily="34" charset="0"/>
                <a:cs typeface="Tahoma" panose="020B0604030504040204" pitchFamily="34" charset="0"/>
              </a:rPr>
              <a:t>(750-732 BC)</a:t>
            </a:r>
            <a:endParaRPr lang="en-SG" sz="1400" dirty="0">
              <a:solidFill>
                <a:srgbClr val="0000CC"/>
              </a:solidFill>
              <a:latin typeface="Tahoma" panose="020B0604030504040204" pitchFamily="34" charset="0"/>
              <a:ea typeface="Tahoma" panose="020B0604030504040204" pitchFamily="34" charset="0"/>
              <a:cs typeface="Tahoma" panose="020B0604030504040204" pitchFamily="34" charset="0"/>
            </a:endParaRPr>
          </a:p>
        </p:txBody>
      </p:sp>
      <p:sp>
        <p:nvSpPr>
          <p:cNvPr id="31" name="TextBox 30"/>
          <p:cNvSpPr txBox="1"/>
          <p:nvPr/>
        </p:nvSpPr>
        <p:spPr>
          <a:xfrm>
            <a:off x="2781719" y="3651915"/>
            <a:ext cx="1245149" cy="584775"/>
          </a:xfrm>
          <a:prstGeom prst="rect">
            <a:avLst/>
          </a:prstGeom>
          <a:noFill/>
        </p:spPr>
        <p:txBody>
          <a:bodyPr wrap="none" rtlCol="0">
            <a:spAutoFit/>
          </a:bodyPr>
          <a:lstStyle/>
          <a:p>
            <a:r>
              <a:rPr lang="en-US" dirty="0">
                <a:solidFill>
                  <a:srgbClr val="0000CC"/>
                </a:solidFill>
                <a:latin typeface="Tahoma" panose="020B0604030504040204" pitchFamily="34" charset="0"/>
                <a:ea typeface="Tahoma" panose="020B0604030504040204" pitchFamily="34" charset="0"/>
                <a:cs typeface="Tahoma" panose="020B0604030504040204" pitchFamily="34" charset="0"/>
              </a:rPr>
              <a:t>Ahaz</a:t>
            </a:r>
          </a:p>
          <a:p>
            <a:r>
              <a:rPr lang="en-US" sz="1400" dirty="0">
                <a:solidFill>
                  <a:srgbClr val="0000CC"/>
                </a:solidFill>
                <a:latin typeface="Tahoma" panose="020B0604030504040204" pitchFamily="34" charset="0"/>
                <a:ea typeface="Tahoma" panose="020B0604030504040204" pitchFamily="34" charset="0"/>
                <a:cs typeface="Tahoma" panose="020B0604030504040204" pitchFamily="34" charset="0"/>
              </a:rPr>
              <a:t>(735-716 BC)</a:t>
            </a:r>
            <a:endParaRPr lang="en-SG" sz="1400" dirty="0">
              <a:solidFill>
                <a:srgbClr val="0000CC"/>
              </a:solidFill>
              <a:latin typeface="Tahoma" panose="020B0604030504040204" pitchFamily="34" charset="0"/>
              <a:ea typeface="Tahoma" panose="020B0604030504040204" pitchFamily="34" charset="0"/>
              <a:cs typeface="Tahoma" panose="020B0604030504040204" pitchFamily="34" charset="0"/>
            </a:endParaRPr>
          </a:p>
        </p:txBody>
      </p:sp>
      <p:sp>
        <p:nvSpPr>
          <p:cNvPr id="32" name="TextBox 31"/>
          <p:cNvSpPr txBox="1"/>
          <p:nvPr/>
        </p:nvSpPr>
        <p:spPr>
          <a:xfrm>
            <a:off x="3238919" y="4147215"/>
            <a:ext cx="1245149" cy="584775"/>
          </a:xfrm>
          <a:prstGeom prst="rect">
            <a:avLst/>
          </a:prstGeom>
          <a:noFill/>
        </p:spPr>
        <p:txBody>
          <a:bodyPr wrap="none" rtlCol="0">
            <a:spAutoFit/>
          </a:bodyPr>
          <a:lstStyle/>
          <a:p>
            <a:r>
              <a:rPr lang="en-US" dirty="0">
                <a:solidFill>
                  <a:srgbClr val="0000CC"/>
                </a:solidFill>
                <a:latin typeface="Tahoma" panose="020B0604030504040204" pitchFamily="34" charset="0"/>
                <a:ea typeface="Tahoma" panose="020B0604030504040204" pitchFamily="34" charset="0"/>
                <a:cs typeface="Tahoma" panose="020B0604030504040204" pitchFamily="34" charset="0"/>
              </a:rPr>
              <a:t>Hezekiah</a:t>
            </a:r>
          </a:p>
          <a:p>
            <a:r>
              <a:rPr lang="en-US" sz="1400" dirty="0">
                <a:solidFill>
                  <a:srgbClr val="0000CC"/>
                </a:solidFill>
                <a:latin typeface="Tahoma" panose="020B0604030504040204" pitchFamily="34" charset="0"/>
                <a:ea typeface="Tahoma" panose="020B0604030504040204" pitchFamily="34" charset="0"/>
                <a:cs typeface="Tahoma" panose="020B0604030504040204" pitchFamily="34" charset="0"/>
              </a:rPr>
              <a:t>(716-687 BC)</a:t>
            </a:r>
            <a:endParaRPr lang="en-SG" sz="1400" dirty="0">
              <a:solidFill>
                <a:srgbClr val="0000CC"/>
              </a:solidFill>
              <a:latin typeface="Tahoma" panose="020B0604030504040204" pitchFamily="34" charset="0"/>
              <a:ea typeface="Tahoma" panose="020B0604030504040204" pitchFamily="34" charset="0"/>
              <a:cs typeface="Tahoma" panose="020B0604030504040204" pitchFamily="34" charset="0"/>
            </a:endParaRPr>
          </a:p>
        </p:txBody>
      </p:sp>
      <p:sp>
        <p:nvSpPr>
          <p:cNvPr id="33" name="TextBox 32"/>
          <p:cNvSpPr txBox="1"/>
          <p:nvPr/>
        </p:nvSpPr>
        <p:spPr>
          <a:xfrm>
            <a:off x="2487571" y="1686316"/>
            <a:ext cx="1292341" cy="523220"/>
          </a:xfrm>
          <a:prstGeom prst="rect">
            <a:avLst/>
          </a:prstGeom>
          <a:noFill/>
        </p:spPr>
        <p:txBody>
          <a:bodyPr wrap="none" rtlCol="0">
            <a:spAutoFit/>
          </a:bodyPr>
          <a:lstStyle/>
          <a:p>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Hosea</a:t>
            </a:r>
            <a:endParaRPr lang="en-SG" sz="28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1" name="Right Brace 10"/>
          <p:cNvSpPr/>
          <p:nvPr/>
        </p:nvSpPr>
        <p:spPr>
          <a:xfrm rot="5400000">
            <a:off x="3062823" y="1330553"/>
            <a:ext cx="116588" cy="684099"/>
          </a:xfrm>
          <a:prstGeom prst="rightBrace">
            <a:avLst>
              <a:gd name="adj1" fmla="val 59803"/>
              <a:gd name="adj2" fmla="val 50000"/>
            </a:avLst>
          </a:prstGeom>
          <a:ln w="25400">
            <a:solidFill>
              <a:srgbClr val="CC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dirty="0"/>
          </a:p>
        </p:txBody>
      </p:sp>
      <p:sp>
        <p:nvSpPr>
          <p:cNvPr id="18" name="Rectangle 17"/>
          <p:cNvSpPr/>
          <p:nvPr/>
        </p:nvSpPr>
        <p:spPr>
          <a:xfrm>
            <a:off x="4572000" y="2700665"/>
            <a:ext cx="4320480" cy="2031325"/>
          </a:xfrm>
          <a:prstGeom prst="rect">
            <a:avLst/>
          </a:prstGeom>
          <a:solidFill>
            <a:schemeClr val="bg1"/>
          </a:solidFill>
        </p:spPr>
        <p:txBody>
          <a:bodyPr wrap="square">
            <a:spAutoFit/>
          </a:bodyPr>
          <a:lstStyle/>
          <a:p>
            <a:pPr algn="r"/>
            <a:r>
              <a:rPr lang="en-SG" b="1" dirty="0">
                <a:latin typeface="Tahoma" panose="020B0604030504040204" pitchFamily="34" charset="0"/>
                <a:ea typeface="Tahoma" panose="020B0604030504040204" pitchFamily="34" charset="0"/>
                <a:cs typeface="Tahoma" panose="020B0604030504040204" pitchFamily="34" charset="0"/>
              </a:rPr>
              <a:t>Hosea 1:1</a:t>
            </a:r>
          </a:p>
          <a:p>
            <a:pPr algn="r"/>
            <a:r>
              <a:rPr lang="en-SG" dirty="0">
                <a:latin typeface="Tahoma" panose="020B0604030504040204" pitchFamily="34" charset="0"/>
                <a:ea typeface="Tahoma" panose="020B0604030504040204" pitchFamily="34" charset="0"/>
                <a:cs typeface="Tahoma" panose="020B0604030504040204" pitchFamily="34" charset="0"/>
              </a:rPr>
              <a:t>The word of the Lord that came </a:t>
            </a:r>
          </a:p>
          <a:p>
            <a:pPr algn="r"/>
            <a:r>
              <a:rPr lang="en-SG" dirty="0">
                <a:latin typeface="Tahoma" panose="020B0604030504040204" pitchFamily="34" charset="0"/>
                <a:ea typeface="Tahoma" panose="020B0604030504040204" pitchFamily="34" charset="0"/>
                <a:cs typeface="Tahoma" panose="020B0604030504040204" pitchFamily="34" charset="0"/>
              </a:rPr>
              <a:t>to Hosea, the son of </a:t>
            </a:r>
            <a:r>
              <a:rPr lang="en-SG" dirty="0" err="1">
                <a:latin typeface="Tahoma" panose="020B0604030504040204" pitchFamily="34" charset="0"/>
                <a:ea typeface="Tahoma" panose="020B0604030504040204" pitchFamily="34" charset="0"/>
                <a:cs typeface="Tahoma" panose="020B0604030504040204" pitchFamily="34" charset="0"/>
              </a:rPr>
              <a:t>Beeri</a:t>
            </a:r>
            <a:r>
              <a:rPr lang="en-SG" dirty="0">
                <a:latin typeface="Tahoma" panose="020B0604030504040204" pitchFamily="34" charset="0"/>
                <a:ea typeface="Tahoma" panose="020B0604030504040204" pitchFamily="34" charset="0"/>
                <a:cs typeface="Tahoma" panose="020B0604030504040204" pitchFamily="34" charset="0"/>
              </a:rPr>
              <a:t>, </a:t>
            </a:r>
          </a:p>
          <a:p>
            <a:pPr algn="r"/>
            <a:r>
              <a:rPr lang="en-SG" dirty="0">
                <a:latin typeface="Tahoma" panose="020B0604030504040204" pitchFamily="34" charset="0"/>
                <a:ea typeface="Tahoma" panose="020B0604030504040204" pitchFamily="34" charset="0"/>
                <a:cs typeface="Tahoma" panose="020B0604030504040204" pitchFamily="34" charset="0"/>
              </a:rPr>
              <a:t>in the days of </a:t>
            </a:r>
            <a:r>
              <a:rPr lang="en-SG" dirty="0" err="1">
                <a:latin typeface="Tahoma" panose="020B0604030504040204" pitchFamily="34" charset="0"/>
                <a:ea typeface="Tahoma" panose="020B0604030504040204" pitchFamily="34" charset="0"/>
                <a:cs typeface="Tahoma" panose="020B0604030504040204" pitchFamily="34" charset="0"/>
              </a:rPr>
              <a:t>Uzziah</a:t>
            </a:r>
            <a:r>
              <a:rPr lang="en-SG" dirty="0">
                <a:latin typeface="Tahoma" panose="020B0604030504040204" pitchFamily="34" charset="0"/>
                <a:ea typeface="Tahoma" panose="020B0604030504040204" pitchFamily="34" charset="0"/>
                <a:cs typeface="Tahoma" panose="020B0604030504040204" pitchFamily="34" charset="0"/>
              </a:rPr>
              <a:t>, </a:t>
            </a:r>
            <a:r>
              <a:rPr lang="en-SG" dirty="0" err="1">
                <a:latin typeface="Tahoma" panose="020B0604030504040204" pitchFamily="34" charset="0"/>
                <a:ea typeface="Tahoma" panose="020B0604030504040204" pitchFamily="34" charset="0"/>
                <a:cs typeface="Tahoma" panose="020B0604030504040204" pitchFamily="34" charset="0"/>
              </a:rPr>
              <a:t>Jotham</a:t>
            </a:r>
            <a:r>
              <a:rPr lang="en-SG" dirty="0">
                <a:latin typeface="Tahoma" panose="020B0604030504040204" pitchFamily="34" charset="0"/>
                <a:ea typeface="Tahoma" panose="020B0604030504040204" pitchFamily="34" charset="0"/>
                <a:cs typeface="Tahoma" panose="020B0604030504040204" pitchFamily="34" charset="0"/>
              </a:rPr>
              <a:t>, </a:t>
            </a:r>
          </a:p>
          <a:p>
            <a:pPr algn="r"/>
            <a:r>
              <a:rPr lang="en-SG" dirty="0">
                <a:latin typeface="Tahoma" panose="020B0604030504040204" pitchFamily="34" charset="0"/>
                <a:ea typeface="Tahoma" panose="020B0604030504040204" pitchFamily="34" charset="0"/>
                <a:cs typeface="Tahoma" panose="020B0604030504040204" pitchFamily="34" charset="0"/>
              </a:rPr>
              <a:t>Ahaz, &amp; Hezekiah, kings of </a:t>
            </a:r>
            <a:r>
              <a:rPr lang="en-SG" b="1" dirty="0">
                <a:solidFill>
                  <a:srgbClr val="CC00CC"/>
                </a:solidFill>
                <a:latin typeface="Tahoma" panose="020B0604030504040204" pitchFamily="34" charset="0"/>
                <a:ea typeface="Tahoma" panose="020B0604030504040204" pitchFamily="34" charset="0"/>
                <a:cs typeface="Tahoma" panose="020B0604030504040204" pitchFamily="34" charset="0"/>
              </a:rPr>
              <a:t>Judah</a:t>
            </a:r>
            <a:r>
              <a:rPr lang="en-SG" dirty="0">
                <a:latin typeface="Tahoma" panose="020B0604030504040204" pitchFamily="34" charset="0"/>
                <a:ea typeface="Tahoma" panose="020B0604030504040204" pitchFamily="34" charset="0"/>
                <a:cs typeface="Tahoma" panose="020B0604030504040204" pitchFamily="34" charset="0"/>
              </a:rPr>
              <a:t>, </a:t>
            </a:r>
          </a:p>
          <a:p>
            <a:pPr algn="r"/>
            <a:r>
              <a:rPr lang="en-SG" dirty="0">
                <a:latin typeface="Tahoma" panose="020B0604030504040204" pitchFamily="34" charset="0"/>
                <a:ea typeface="Tahoma" panose="020B0604030504040204" pitchFamily="34" charset="0"/>
                <a:cs typeface="Tahoma" panose="020B0604030504040204" pitchFamily="34" charset="0"/>
              </a:rPr>
              <a:t>&amp; in the days of Jeroboam the </a:t>
            </a:r>
          </a:p>
          <a:p>
            <a:pPr algn="r"/>
            <a:r>
              <a:rPr lang="en-SG" dirty="0">
                <a:latin typeface="Tahoma" panose="020B0604030504040204" pitchFamily="34" charset="0"/>
                <a:ea typeface="Tahoma" panose="020B0604030504040204" pitchFamily="34" charset="0"/>
                <a:cs typeface="Tahoma" panose="020B0604030504040204" pitchFamily="34" charset="0"/>
              </a:rPr>
              <a:t>son of </a:t>
            </a:r>
            <a:r>
              <a:rPr lang="en-SG" dirty="0" err="1">
                <a:latin typeface="Tahoma" panose="020B0604030504040204" pitchFamily="34" charset="0"/>
                <a:ea typeface="Tahoma" panose="020B0604030504040204" pitchFamily="34" charset="0"/>
                <a:cs typeface="Tahoma" panose="020B0604030504040204" pitchFamily="34" charset="0"/>
              </a:rPr>
              <a:t>Joash</a:t>
            </a:r>
            <a:r>
              <a:rPr lang="en-SG" dirty="0">
                <a:latin typeface="Tahoma" panose="020B0604030504040204" pitchFamily="34" charset="0"/>
                <a:ea typeface="Tahoma" panose="020B0604030504040204" pitchFamily="34" charset="0"/>
                <a:cs typeface="Tahoma" panose="020B0604030504040204" pitchFamily="34" charset="0"/>
              </a:rPr>
              <a:t>, king of </a:t>
            </a:r>
            <a:r>
              <a:rPr lang="en-SG" b="1" dirty="0">
                <a:solidFill>
                  <a:srgbClr val="CC00CC"/>
                </a:solidFill>
                <a:latin typeface="Tahoma" panose="020B0604030504040204" pitchFamily="34" charset="0"/>
                <a:ea typeface="Tahoma" panose="020B0604030504040204" pitchFamily="34" charset="0"/>
                <a:cs typeface="Tahoma" panose="020B0604030504040204" pitchFamily="34" charset="0"/>
              </a:rPr>
              <a:t>Israel</a:t>
            </a:r>
            <a:r>
              <a:rPr lang="en-SG" dirty="0">
                <a:latin typeface="Tahoma" panose="020B0604030504040204" pitchFamily="34" charset="0"/>
                <a:ea typeface="Tahoma" panose="020B0604030504040204" pitchFamily="34" charset="0"/>
                <a:cs typeface="Tahoma" panose="020B0604030504040204" pitchFamily="34" charset="0"/>
              </a:rPr>
              <a:t>.</a:t>
            </a:r>
          </a:p>
        </p:txBody>
      </p:sp>
      <p:sp>
        <p:nvSpPr>
          <p:cNvPr id="30" name="Rectangle 29"/>
          <p:cNvSpPr/>
          <p:nvPr/>
        </p:nvSpPr>
        <p:spPr>
          <a:xfrm>
            <a:off x="268614" y="267494"/>
            <a:ext cx="2314594" cy="4524315"/>
          </a:xfrm>
          <a:prstGeom prst="rect">
            <a:avLst/>
          </a:prstGeom>
          <a:noFill/>
        </p:spPr>
        <p:txBody>
          <a:bodyPr wrap="square">
            <a:spAutoFit/>
          </a:bodyPr>
          <a:lstStyle/>
          <a:p>
            <a:r>
              <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rPr>
              <a:t>Israel’s</a:t>
            </a:r>
          </a:p>
          <a:p>
            <a:r>
              <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rPr>
              <a:t>Context</a:t>
            </a: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endPar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a:p>
            <a:r>
              <a:rPr lang="en-US" sz="2400" b="1" dirty="0">
                <a:solidFill>
                  <a:srgbClr val="800080"/>
                </a:solidFill>
                <a:latin typeface="Tahoma" panose="020B0604030504040204" pitchFamily="34" charset="0"/>
                <a:ea typeface="Tahoma" panose="020B0604030504040204" pitchFamily="34" charset="0"/>
                <a:cs typeface="Tahoma" panose="020B0604030504040204" pitchFamily="34" charset="0"/>
              </a:rPr>
              <a:t>Prosperity,</a:t>
            </a:r>
          </a:p>
          <a:p>
            <a:r>
              <a:rPr lang="en-US" sz="2400" b="1" dirty="0">
                <a:solidFill>
                  <a:srgbClr val="800080"/>
                </a:solidFill>
                <a:latin typeface="Tahoma" panose="020B0604030504040204" pitchFamily="34" charset="0"/>
                <a:ea typeface="Tahoma" panose="020B0604030504040204" pitchFamily="34" charset="0"/>
                <a:cs typeface="Tahoma" panose="020B0604030504040204" pitchFamily="34" charset="0"/>
              </a:rPr>
              <a:t>Complacency,</a:t>
            </a:r>
          </a:p>
          <a:p>
            <a:r>
              <a:rPr lang="en-US" sz="2400" b="1" dirty="0">
                <a:solidFill>
                  <a:srgbClr val="800080"/>
                </a:solidFill>
                <a:latin typeface="Tahoma" panose="020B0604030504040204" pitchFamily="34" charset="0"/>
                <a:ea typeface="Tahoma" panose="020B0604030504040204" pitchFamily="34" charset="0"/>
                <a:cs typeface="Tahoma" panose="020B0604030504040204" pitchFamily="34" charset="0"/>
              </a:rPr>
              <a:t>Infidelity</a:t>
            </a:r>
            <a:endParaRPr lang="en-SG" sz="2400" b="1" dirty="0">
              <a:solidFill>
                <a:srgbClr val="80008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079586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3928" y="411510"/>
            <a:ext cx="1292341" cy="523220"/>
          </a:xfrm>
          <a:prstGeom prst="rect">
            <a:avLst/>
          </a:prstGeom>
          <a:noFill/>
        </p:spPr>
        <p:txBody>
          <a:bodyPr wrap="none" rtlCol="0">
            <a:spAutoFit/>
          </a:bodyPr>
          <a:lstStyle/>
          <a:p>
            <a:r>
              <a:rPr lang="en-US" sz="2800" b="1" dirty="0">
                <a:solidFill>
                  <a:srgbClr val="003300"/>
                </a:solidFill>
                <a:latin typeface="Tahoma" panose="020B0604030504040204" pitchFamily="34" charset="0"/>
                <a:ea typeface="Tahoma" panose="020B0604030504040204" pitchFamily="34" charset="0"/>
                <a:cs typeface="Tahoma" panose="020B0604030504040204" pitchFamily="34" charset="0"/>
              </a:rPr>
              <a:t>Hosea</a:t>
            </a:r>
            <a:endParaRPr lang="en-SG" sz="2800" b="1"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971601" y="1080000"/>
            <a:ext cx="7200800" cy="1384995"/>
          </a:xfrm>
          <a:prstGeom prst="rect">
            <a:avLst/>
          </a:prstGeom>
          <a:noFill/>
        </p:spPr>
        <p:txBody>
          <a:bodyPr wrap="square" rtlCol="0">
            <a:spAutoFit/>
          </a:bodyPr>
          <a:lstStyle/>
          <a:p>
            <a:pPr algn="ctr"/>
            <a:r>
              <a:rPr lang="en-US" sz="2800" dirty="0">
                <a:solidFill>
                  <a:srgbClr val="006600"/>
                </a:solidFill>
                <a:latin typeface="Tahoma" panose="020B0604030504040204" pitchFamily="34" charset="0"/>
                <a:ea typeface="Tahoma" panose="020B0604030504040204" pitchFamily="34" charset="0"/>
                <a:cs typeface="Tahoma" panose="020B0604030504040204" pitchFamily="34" charset="0"/>
              </a:rPr>
              <a:t>Israel’s </a:t>
            </a:r>
            <a:r>
              <a:rPr lang="en-US" sz="2800" b="1" dirty="0">
                <a:solidFill>
                  <a:srgbClr val="006600"/>
                </a:solidFill>
                <a:latin typeface="Tahoma" panose="020B0604030504040204" pitchFamily="34" charset="0"/>
                <a:ea typeface="Tahoma" panose="020B0604030504040204" pitchFamily="34" charset="0"/>
                <a:cs typeface="Tahoma" panose="020B0604030504040204" pitchFamily="34" charset="0"/>
              </a:rPr>
              <a:t>rebellion</a:t>
            </a:r>
            <a:r>
              <a:rPr lang="en-US" sz="2800" dirty="0">
                <a:solidFill>
                  <a:srgbClr val="006600"/>
                </a:solidFill>
                <a:latin typeface="Tahoma" panose="020B0604030504040204" pitchFamily="34" charset="0"/>
                <a:ea typeface="Tahoma" panose="020B0604030504040204" pitchFamily="34" charset="0"/>
                <a:cs typeface="Tahoma" panose="020B0604030504040204" pitchFamily="34" charset="0"/>
              </a:rPr>
              <a:t> will bring God’s severe </a:t>
            </a:r>
            <a:r>
              <a:rPr lang="en-US" sz="2800" b="1" dirty="0">
                <a:solidFill>
                  <a:srgbClr val="006600"/>
                </a:solidFill>
                <a:latin typeface="Tahoma" panose="020B0604030504040204" pitchFamily="34" charset="0"/>
                <a:ea typeface="Tahoma" panose="020B0604030504040204" pitchFamily="34" charset="0"/>
                <a:cs typeface="Tahoma" panose="020B0604030504040204" pitchFamily="34" charset="0"/>
              </a:rPr>
              <a:t>retribution </a:t>
            </a:r>
            <a:r>
              <a:rPr lang="en-US" sz="2800" dirty="0">
                <a:solidFill>
                  <a:srgbClr val="006600"/>
                </a:solidFill>
                <a:latin typeface="Tahoma" panose="020B0604030504040204" pitchFamily="34" charset="0"/>
                <a:ea typeface="Tahoma" panose="020B0604030504040204" pitchFamily="34" charset="0"/>
                <a:cs typeface="Tahoma" panose="020B0604030504040204" pitchFamily="34" charset="0"/>
              </a:rPr>
              <a:t>but God’s love &amp; mercy will bring about </a:t>
            </a:r>
            <a:r>
              <a:rPr lang="en-US" sz="2800" b="1" dirty="0">
                <a:solidFill>
                  <a:srgbClr val="006600"/>
                </a:solidFill>
                <a:latin typeface="Tahoma" panose="020B0604030504040204" pitchFamily="34" charset="0"/>
                <a:ea typeface="Tahoma" panose="020B0604030504040204" pitchFamily="34" charset="0"/>
                <a:cs typeface="Tahoma" panose="020B0604030504040204" pitchFamily="34" charset="0"/>
              </a:rPr>
              <a:t>restoration</a:t>
            </a:r>
            <a:endParaRPr lang="en-SG" sz="2800" b="1" dirty="0">
              <a:solidFill>
                <a:srgbClr val="0066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3220220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7" y="2193320"/>
            <a:ext cx="8136903" cy="954107"/>
          </a:xfrm>
          <a:prstGeom prst="rect">
            <a:avLst/>
          </a:prstGeom>
        </p:spPr>
        <p:txBody>
          <a:bodyPr wrap="square">
            <a:spAutoFit/>
          </a:bodyPr>
          <a:lstStyle/>
          <a:p>
            <a:pPr>
              <a:tabLst>
                <a:tab pos="715963" algn="l"/>
                <a:tab pos="6099175" algn="l"/>
              </a:tabLst>
            </a:pPr>
            <a:r>
              <a:rPr lang="en-US" sz="2800" dirty="0">
                <a:solidFill>
                  <a:srgbClr val="000066"/>
                </a:solidFill>
                <a:latin typeface="Tahoma" panose="020B0604030504040204" pitchFamily="34" charset="0"/>
                <a:ea typeface="Tahoma" panose="020B0604030504040204" pitchFamily="34" charset="0"/>
                <a:cs typeface="Tahoma" panose="020B0604030504040204" pitchFamily="34" charset="0"/>
              </a:rPr>
              <a:t>2. God instructed Hosea to</a:t>
            </a:r>
          </a:p>
          <a:p>
            <a:pPr>
              <a:tabLst>
                <a:tab pos="715963" algn="l"/>
                <a:tab pos="6099175" algn="l"/>
              </a:tabLst>
            </a:pPr>
            <a:r>
              <a:rPr lang="en-US" sz="2800" dirty="0">
                <a:solidFill>
                  <a:srgbClr val="000066"/>
                </a:solidFill>
                <a:latin typeface="Tahoma" panose="020B0604030504040204" pitchFamily="34" charset="0"/>
                <a:ea typeface="Tahoma" panose="020B0604030504040204" pitchFamily="34" charset="0"/>
                <a:cs typeface="Tahoma" panose="020B0604030504040204" pitchFamily="34" charset="0"/>
              </a:rPr>
              <a:t>    take Gomer as wife                          </a:t>
            </a: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(1:2-3)</a:t>
            </a:r>
            <a:endParaRPr lang="en-SG" sz="2400" dirty="0">
              <a:solidFill>
                <a:srgbClr val="000066"/>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1691680" y="411510"/>
            <a:ext cx="5760640" cy="1446550"/>
          </a:xfrm>
          <a:prstGeom prst="rect">
            <a:avLst/>
          </a:prstGeom>
        </p:spPr>
        <p:txBody>
          <a:bodyPr wrap="square">
            <a:spAutoFit/>
          </a:bodyPr>
          <a:lstStyle/>
          <a:p>
            <a:pPr algn="ctr"/>
            <a:r>
              <a:rPr lang="en-US" sz="2400" b="1" dirty="0">
                <a:solidFill>
                  <a:srgbClr val="003300"/>
                </a:solidFill>
                <a:latin typeface="Tahoma" panose="020B0604030504040204" pitchFamily="34" charset="0"/>
                <a:ea typeface="Tahoma" panose="020B0604030504040204" pitchFamily="34" charset="0"/>
                <a:cs typeface="Tahoma" panose="020B0604030504040204" pitchFamily="34" charset="0"/>
              </a:rPr>
              <a:t>When an Unfaithful People</a:t>
            </a:r>
            <a:endParaRPr lang="en-SG" sz="2400" dirty="0">
              <a:solidFill>
                <a:srgbClr val="003300"/>
              </a:solidFill>
              <a:latin typeface="Tahoma" panose="020B0604030504040204" pitchFamily="34" charset="0"/>
              <a:ea typeface="Tahoma" panose="020B0604030504040204" pitchFamily="34" charset="0"/>
              <a:cs typeface="Tahoma" panose="020B0604030504040204" pitchFamily="34" charset="0"/>
            </a:endParaRPr>
          </a:p>
          <a:p>
            <a:pPr algn="ctr"/>
            <a:r>
              <a:rPr lang="en-US" sz="2400" b="1" dirty="0">
                <a:solidFill>
                  <a:srgbClr val="003300"/>
                </a:solidFill>
                <a:latin typeface="Tahoma" panose="020B0604030504040204" pitchFamily="34" charset="0"/>
                <a:ea typeface="Tahoma" panose="020B0604030504040204" pitchFamily="34" charset="0"/>
                <a:cs typeface="Tahoma" panose="020B0604030504040204" pitchFamily="34" charset="0"/>
              </a:rPr>
              <a:t>Face The Faithful God</a:t>
            </a:r>
            <a:endParaRPr lang="en-SG" sz="2400" dirty="0">
              <a:solidFill>
                <a:srgbClr val="003300"/>
              </a:solidFill>
              <a:latin typeface="Tahoma" panose="020B0604030504040204" pitchFamily="34" charset="0"/>
              <a:ea typeface="Tahoma" panose="020B0604030504040204" pitchFamily="34" charset="0"/>
              <a:cs typeface="Tahoma" panose="020B0604030504040204" pitchFamily="34" charset="0"/>
            </a:endParaRPr>
          </a:p>
          <a:p>
            <a:pPr algn="ctr"/>
            <a:endParaRPr lang="en-US" sz="2000" dirty="0">
              <a:solidFill>
                <a:srgbClr val="003300"/>
              </a:solidFill>
              <a:latin typeface="Tahoma" panose="020B0604030504040204" pitchFamily="34" charset="0"/>
              <a:ea typeface="Tahoma" panose="020B0604030504040204" pitchFamily="34" charset="0"/>
              <a:cs typeface="Tahoma" panose="020B0604030504040204" pitchFamily="34" charset="0"/>
            </a:endParaRPr>
          </a:p>
          <a:p>
            <a:pPr algn="ctr"/>
            <a:r>
              <a:rPr lang="en-US" sz="2000" dirty="0">
                <a:solidFill>
                  <a:srgbClr val="003300"/>
                </a:solidFill>
                <a:latin typeface="Tahoma" panose="020B0604030504040204" pitchFamily="34" charset="0"/>
                <a:ea typeface="Tahoma" panose="020B0604030504040204" pitchFamily="34" charset="0"/>
                <a:cs typeface="Tahoma" panose="020B0604030504040204" pitchFamily="34" charset="0"/>
              </a:rPr>
              <a:t>Hosea 1:1-2:1</a:t>
            </a:r>
            <a:endParaRPr lang="en-SG" sz="2000"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1691680" y="4208770"/>
            <a:ext cx="7128792" cy="523220"/>
          </a:xfrm>
          <a:prstGeom prst="rect">
            <a:avLst/>
          </a:prstGeom>
        </p:spPr>
        <p:txBody>
          <a:bodyPr wrap="square">
            <a:spAutoFit/>
          </a:bodyPr>
          <a:lstStyle/>
          <a:p>
            <a:pPr>
              <a:tabLst>
                <a:tab pos="715963" algn="l"/>
                <a:tab pos="6099175" algn="l"/>
              </a:tabLst>
            </a:pPr>
            <a:r>
              <a:rPr lang="en-US" sz="28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a:t>
            </a: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6"/>
          <p:cNvSpPr/>
          <p:nvPr/>
        </p:nvSpPr>
        <p:spPr>
          <a:xfrm>
            <a:off x="1187624" y="3201045"/>
            <a:ext cx="7704856" cy="954107"/>
          </a:xfrm>
          <a:prstGeom prst="rect">
            <a:avLst/>
          </a:prstGeom>
        </p:spPr>
        <p:txBody>
          <a:bodyPr wrap="square">
            <a:spAutoFit/>
          </a:bodyPr>
          <a:lstStyle/>
          <a:p>
            <a:pPr>
              <a:tabLst>
                <a:tab pos="715963" algn="l"/>
                <a:tab pos="6099175" algn="l"/>
              </a:tabLst>
            </a:pPr>
            <a:r>
              <a:rPr lang="en-US" sz="2800" dirty="0">
                <a:solidFill>
                  <a:srgbClr val="660066"/>
                </a:solidFill>
                <a:latin typeface="Tahoma" panose="020B0604030504040204" pitchFamily="34" charset="0"/>
                <a:ea typeface="Tahoma" panose="020B0604030504040204" pitchFamily="34" charset="0"/>
                <a:cs typeface="Tahoma" panose="020B0604030504040204" pitchFamily="34" charset="0"/>
              </a:rPr>
              <a:t>3. God instructed Hosea to name</a:t>
            </a:r>
          </a:p>
          <a:p>
            <a:pPr>
              <a:tabLst>
                <a:tab pos="715963" algn="l"/>
                <a:tab pos="6099175" algn="l"/>
              </a:tabLst>
            </a:pPr>
            <a:r>
              <a:rPr lang="en-US" sz="2800" dirty="0">
                <a:solidFill>
                  <a:srgbClr val="660066"/>
                </a:solidFill>
                <a:latin typeface="Tahoma" panose="020B0604030504040204" pitchFamily="34" charset="0"/>
                <a:ea typeface="Tahoma" panose="020B0604030504040204" pitchFamily="34" charset="0"/>
                <a:cs typeface="Tahoma" panose="020B0604030504040204" pitchFamily="34" charset="0"/>
              </a:rPr>
              <a:t>    His children accordingly                </a:t>
            </a: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(1:4-9)</a:t>
            </a:r>
            <a:endParaRPr lang="en-SG" sz="2400" dirty="0">
              <a:solidFill>
                <a:srgbClr val="660066"/>
              </a:solidFill>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51520" y="1678037"/>
            <a:ext cx="8640960" cy="461665"/>
          </a:xfrm>
          <a:prstGeom prst="rect">
            <a:avLst/>
          </a:prstGeom>
        </p:spPr>
        <p:txBody>
          <a:bodyPr wrap="square">
            <a:spAutoFit/>
          </a:bodyPr>
          <a:lstStyle/>
          <a:p>
            <a:pPr>
              <a:tabLst>
                <a:tab pos="715963" algn="l"/>
                <a:tab pos="6099175" algn="l"/>
              </a:tabLst>
            </a:pPr>
            <a:r>
              <a:rPr lang="en-US" sz="2400" dirty="0">
                <a:solidFill>
                  <a:srgbClr val="663300"/>
                </a:solidFill>
                <a:latin typeface="Tahoma" panose="020B0604030504040204" pitchFamily="34" charset="0"/>
                <a:ea typeface="Tahoma" panose="020B0604030504040204" pitchFamily="34" charset="0"/>
                <a:cs typeface="Tahoma" panose="020B0604030504040204" pitchFamily="34" charset="0"/>
              </a:rPr>
              <a:t>1. Setting                                                           (1:1)</a:t>
            </a:r>
            <a:endParaRPr lang="en-SG" sz="2400" dirty="0">
              <a:solidFill>
                <a:srgbClr val="6633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3834201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2. God instructed Hosea to take Gomer as wife	(1:2-3)</a:t>
            </a:r>
            <a:endParaRPr lang="en-SG" sz="2400" dirty="0">
              <a:solidFill>
                <a:srgbClr val="000066"/>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p:cNvSpPr/>
          <p:nvPr/>
        </p:nvSpPr>
        <p:spPr>
          <a:xfrm>
            <a:off x="971600" y="1080000"/>
            <a:ext cx="7200800" cy="3046988"/>
          </a:xfrm>
          <a:prstGeom prst="rect">
            <a:avLst/>
          </a:prstGeom>
        </p:spPr>
        <p:txBody>
          <a:bodyPr wrap="square">
            <a:spAutoFit/>
          </a:bodyPr>
          <a:lstStyle/>
          <a:p>
            <a:pPr algn="ctr"/>
            <a:r>
              <a:rPr lang="en-SG" sz="2400" dirty="0">
                <a:latin typeface="Tahoma" panose="020B0604030504040204" pitchFamily="34" charset="0"/>
                <a:ea typeface="Tahoma" panose="020B0604030504040204" pitchFamily="34" charset="0"/>
                <a:cs typeface="Tahoma" panose="020B0604030504040204" pitchFamily="34" charset="0"/>
              </a:rPr>
              <a:t>2 </a:t>
            </a:r>
            <a:r>
              <a:rPr lang="en-US" sz="2400" dirty="0">
                <a:latin typeface="Tahoma" panose="020B0604030504040204" pitchFamily="34" charset="0"/>
                <a:ea typeface="Tahoma" panose="020B0604030504040204" pitchFamily="34" charset="0"/>
                <a:cs typeface="Tahoma" panose="020B0604030504040204" pitchFamily="34" charset="0"/>
              </a:rPr>
              <a:t>When the Lord first spoke through Hosea, the Lord said to Hosea, “Go, take to yourself a wife of </a:t>
            </a:r>
            <a:r>
              <a:rPr lang="en-US" sz="2400" b="1" dirty="0">
                <a:solidFill>
                  <a:srgbClr val="3333FF"/>
                </a:solidFill>
                <a:latin typeface="Tahoma" panose="020B0604030504040204" pitchFamily="34" charset="0"/>
                <a:ea typeface="Tahoma" panose="020B0604030504040204" pitchFamily="34" charset="0"/>
                <a:cs typeface="Tahoma" panose="020B0604030504040204" pitchFamily="34" charset="0"/>
              </a:rPr>
              <a:t>whoredom</a:t>
            </a:r>
            <a:r>
              <a:rPr lang="en-US" sz="2400" dirty="0">
                <a:latin typeface="Tahoma" panose="020B0604030504040204" pitchFamily="34" charset="0"/>
                <a:ea typeface="Tahoma" panose="020B0604030504040204" pitchFamily="34" charset="0"/>
                <a:cs typeface="Tahoma" panose="020B0604030504040204" pitchFamily="34" charset="0"/>
              </a:rPr>
              <a:t> and have children of </a:t>
            </a:r>
            <a:r>
              <a:rPr lang="en-US" sz="2400" b="1" dirty="0">
                <a:solidFill>
                  <a:srgbClr val="3333FF"/>
                </a:solidFill>
                <a:latin typeface="Tahoma" panose="020B0604030504040204" pitchFamily="34" charset="0"/>
                <a:ea typeface="Tahoma" panose="020B0604030504040204" pitchFamily="34" charset="0"/>
                <a:cs typeface="Tahoma" panose="020B0604030504040204" pitchFamily="34" charset="0"/>
              </a:rPr>
              <a:t>whoredom</a:t>
            </a:r>
            <a:r>
              <a:rPr lang="en-US" sz="2400" dirty="0">
                <a:latin typeface="Tahoma" panose="020B0604030504040204" pitchFamily="34" charset="0"/>
                <a:ea typeface="Tahoma" panose="020B0604030504040204" pitchFamily="34" charset="0"/>
                <a:cs typeface="Tahoma" panose="020B0604030504040204" pitchFamily="34" charset="0"/>
              </a:rPr>
              <a:t>, for the land commits great </a:t>
            </a:r>
            <a:r>
              <a:rPr lang="en-US" sz="2400" b="1" dirty="0">
                <a:solidFill>
                  <a:srgbClr val="3333FF"/>
                </a:solidFill>
                <a:latin typeface="Tahoma" panose="020B0604030504040204" pitchFamily="34" charset="0"/>
                <a:ea typeface="Tahoma" panose="020B0604030504040204" pitchFamily="34" charset="0"/>
                <a:cs typeface="Tahoma" panose="020B0604030504040204" pitchFamily="34" charset="0"/>
              </a:rPr>
              <a:t>whoredom</a:t>
            </a:r>
            <a:r>
              <a:rPr lang="en-US" sz="2400" dirty="0">
                <a:latin typeface="Tahoma" panose="020B0604030504040204" pitchFamily="34" charset="0"/>
                <a:ea typeface="Tahoma" panose="020B0604030504040204" pitchFamily="34" charset="0"/>
                <a:cs typeface="Tahoma" panose="020B0604030504040204" pitchFamily="34" charset="0"/>
              </a:rPr>
              <a:t> </a:t>
            </a:r>
          </a:p>
          <a:p>
            <a:pPr algn="ctr"/>
            <a:r>
              <a:rPr lang="en-US" sz="2400" dirty="0">
                <a:latin typeface="Tahoma" panose="020B0604030504040204" pitchFamily="34" charset="0"/>
                <a:ea typeface="Tahoma" panose="020B0604030504040204" pitchFamily="34" charset="0"/>
                <a:cs typeface="Tahoma" panose="020B0604030504040204" pitchFamily="34" charset="0"/>
              </a:rPr>
              <a:t>by forsaking the Lord.”</a:t>
            </a:r>
            <a:endParaRPr lang="en-SG" sz="2400" dirty="0">
              <a:latin typeface="Tahoma" panose="020B0604030504040204" pitchFamily="34" charset="0"/>
              <a:ea typeface="Tahoma" panose="020B0604030504040204" pitchFamily="34" charset="0"/>
              <a:cs typeface="Tahoma" panose="020B0604030504040204" pitchFamily="34" charset="0"/>
            </a:endParaRPr>
          </a:p>
          <a:p>
            <a:pPr algn="ctr"/>
            <a:endParaRPr lang="en-SG" sz="2400" dirty="0">
              <a:latin typeface="Tahoma" panose="020B0604030504040204" pitchFamily="34" charset="0"/>
              <a:ea typeface="Tahoma" panose="020B0604030504040204" pitchFamily="34" charset="0"/>
              <a:cs typeface="Tahoma" panose="020B0604030504040204" pitchFamily="34" charset="0"/>
            </a:endParaRPr>
          </a:p>
          <a:p>
            <a:pPr algn="ctr"/>
            <a:r>
              <a:rPr lang="en-SG" sz="2400" dirty="0">
                <a:latin typeface="Tahoma" panose="020B0604030504040204" pitchFamily="34" charset="0"/>
                <a:ea typeface="Tahoma" panose="020B0604030504040204" pitchFamily="34" charset="0"/>
                <a:cs typeface="Tahoma" panose="020B0604030504040204" pitchFamily="34" charset="0"/>
              </a:rPr>
              <a:t>3 </a:t>
            </a:r>
            <a:r>
              <a:rPr lang="en-US" sz="2400" dirty="0">
                <a:latin typeface="Tahoma" panose="020B0604030504040204" pitchFamily="34" charset="0"/>
                <a:ea typeface="Tahoma" panose="020B0604030504040204" pitchFamily="34" charset="0"/>
                <a:cs typeface="Tahoma" panose="020B0604030504040204" pitchFamily="34" charset="0"/>
              </a:rPr>
              <a:t>So he went and took Gomer, the daughter of </a:t>
            </a:r>
            <a:r>
              <a:rPr lang="en-US" sz="2400" dirty="0" err="1">
                <a:latin typeface="Tahoma" panose="020B0604030504040204" pitchFamily="34" charset="0"/>
                <a:ea typeface="Tahoma" panose="020B0604030504040204" pitchFamily="34" charset="0"/>
                <a:cs typeface="Tahoma" panose="020B0604030504040204" pitchFamily="34" charset="0"/>
              </a:rPr>
              <a:t>Diblaim</a:t>
            </a:r>
            <a:r>
              <a:rPr lang="en-US" sz="2400" dirty="0">
                <a:latin typeface="Tahoma" panose="020B0604030504040204" pitchFamily="34" charset="0"/>
                <a:ea typeface="Tahoma" panose="020B0604030504040204" pitchFamily="34" charset="0"/>
                <a:cs typeface="Tahoma" panose="020B0604030504040204" pitchFamily="34" charset="0"/>
              </a:rPr>
              <a:t>, and she conceived and bore him a son.</a:t>
            </a:r>
            <a:r>
              <a:rPr lang="en-SG" sz="24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76067163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2. God instructed Hosea to take Gomer as wife	(1:2-3)</a:t>
            </a:r>
            <a:endParaRPr lang="en-SG" sz="2400" dirty="0">
              <a:solidFill>
                <a:srgbClr val="000066"/>
              </a:solidFill>
              <a:latin typeface="Tahoma" panose="020B0604030504040204" pitchFamily="34" charset="0"/>
              <a:ea typeface="Tahoma" panose="020B0604030504040204" pitchFamily="34" charset="0"/>
              <a:cs typeface="Tahoma" panose="020B0604030504040204" pitchFamily="34" charset="0"/>
            </a:endParaRPr>
          </a:p>
        </p:txBody>
      </p:sp>
      <p:grpSp>
        <p:nvGrpSpPr>
          <p:cNvPr id="14" name="Group 13"/>
          <p:cNvGrpSpPr/>
          <p:nvPr/>
        </p:nvGrpSpPr>
        <p:grpSpPr>
          <a:xfrm>
            <a:off x="5076056" y="1061369"/>
            <a:ext cx="914400" cy="731470"/>
            <a:chOff x="2843808" y="1840280"/>
            <a:chExt cx="914400" cy="731470"/>
          </a:xfrm>
        </p:grpSpPr>
        <p:sp>
          <p:nvSpPr>
            <p:cNvPr id="11" name="Trapezoid 10"/>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3" name="Group 12"/>
          <p:cNvGrpSpPr/>
          <p:nvPr/>
        </p:nvGrpSpPr>
        <p:grpSpPr>
          <a:xfrm>
            <a:off x="2916980" y="1061369"/>
            <a:ext cx="718916" cy="731470"/>
            <a:chOff x="4382583" y="1840280"/>
            <a:chExt cx="718916" cy="731470"/>
          </a:xfrm>
        </p:grpSpPr>
        <p:sp>
          <p:nvSpPr>
            <p:cNvPr id="6" name="Oval 5"/>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Trapezoid 11"/>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5" name="TextBox 14"/>
          <p:cNvSpPr txBox="1"/>
          <p:nvPr/>
        </p:nvSpPr>
        <p:spPr>
          <a:xfrm>
            <a:off x="1691680" y="1356906"/>
            <a:ext cx="1021433" cy="461665"/>
          </a:xfrm>
          <a:prstGeom prst="rect">
            <a:avLst/>
          </a:prstGeom>
          <a:noFill/>
        </p:spPr>
        <p:txBody>
          <a:bodyPr wrap="none" rtlCol="0">
            <a:spAutoFit/>
          </a:bodyPr>
          <a:lstStyle/>
          <a:p>
            <a:r>
              <a:rPr lang="en-US" sz="2400" dirty="0">
                <a:solidFill>
                  <a:srgbClr val="003366"/>
                </a:solidFill>
                <a:latin typeface="Tahoma" panose="020B0604030504040204" pitchFamily="34" charset="0"/>
                <a:ea typeface="Tahoma" panose="020B0604030504040204" pitchFamily="34" charset="0"/>
                <a:cs typeface="Tahoma" panose="020B0604030504040204" pitchFamily="34" charset="0"/>
              </a:rPr>
              <a:t>Hosea</a:t>
            </a:r>
            <a:endParaRPr lang="en-SG" sz="2400"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6149139" y="1356906"/>
            <a:ext cx="1087157" cy="461665"/>
          </a:xfrm>
          <a:prstGeom prst="rect">
            <a:avLst/>
          </a:prstGeom>
          <a:noFill/>
        </p:spPr>
        <p:txBody>
          <a:bodyPr wrap="none" rtlCol="0">
            <a:spAutoFit/>
          </a:bodyPr>
          <a:lstStyle/>
          <a:p>
            <a:r>
              <a:rPr lang="en-US" sz="2400" dirty="0">
                <a:solidFill>
                  <a:srgbClr val="993300"/>
                </a:solidFill>
                <a:latin typeface="Tahoma" panose="020B0604030504040204" pitchFamily="34" charset="0"/>
                <a:ea typeface="Tahoma" panose="020B0604030504040204" pitchFamily="34" charset="0"/>
                <a:cs typeface="Tahoma" panose="020B0604030504040204" pitchFamily="34" charset="0"/>
              </a:rPr>
              <a:t>Gomer</a:t>
            </a:r>
            <a:endParaRPr lang="en-SG" sz="2400"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sp>
        <p:nvSpPr>
          <p:cNvPr id="35" name="TextBox 34"/>
          <p:cNvSpPr txBox="1"/>
          <p:nvPr/>
        </p:nvSpPr>
        <p:spPr>
          <a:xfrm>
            <a:off x="3757895" y="1356906"/>
            <a:ext cx="1196161" cy="461665"/>
          </a:xfrm>
          <a:prstGeom prst="rect">
            <a:avLst/>
          </a:prstGeom>
          <a:noFill/>
        </p:spPr>
        <p:txBody>
          <a:bodyPr wrap="none" rtlCol="0">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marries</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a:off x="5755513" y="2110085"/>
            <a:ext cx="1912831" cy="461665"/>
          </a:xfrm>
          <a:prstGeom prst="rect">
            <a:avLst/>
          </a:prstGeom>
          <a:noFill/>
        </p:spPr>
        <p:txBody>
          <a:bodyPr wrap="none" rtlCol="0">
            <a:spAutoFit/>
          </a:bodyPr>
          <a:lstStyle/>
          <a:p>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“whoredom”</a:t>
            </a:r>
            <a:endParaRPr lang="en-SG" sz="24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5786585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279683"/>
            <a:ext cx="7200800" cy="4524315"/>
          </a:xfrm>
          <a:prstGeom prst="rect">
            <a:avLst/>
          </a:prstGeom>
        </p:spPr>
        <p:txBody>
          <a:bodyPr wrap="square">
            <a:spAutoFit/>
          </a:bodyPr>
          <a:lstStyle/>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Cheating truly is a choice…</a:t>
            </a:r>
            <a:endParaRPr lang="en-SG" sz="2400" b="1"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en-SG" sz="12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Throughout the whole time, I wasn’t in his mind, not even for a second. In those moments I didn’t exist as far as he was concerned.</a:t>
            </a:r>
          </a:p>
          <a:p>
            <a:pPr algn="ctr">
              <a:lnSpc>
                <a:spcPct val="150000"/>
              </a:lnSpc>
            </a:pPr>
            <a:r>
              <a:rPr lang="en-SG" sz="12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The time, the effort, the spectacular lengths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he went to so that he could keep me in the dark.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He chose to do this.</a:t>
            </a:r>
          </a:p>
        </p:txBody>
      </p:sp>
    </p:spTree>
    <p:extLst>
      <p:ext uri="{BB962C8B-B14F-4D97-AF65-F5344CB8AC3E}">
        <p14:creationId xmlns:p14="http://schemas.microsoft.com/office/powerpoint/2010/main" val="93116680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411510"/>
            <a:ext cx="7200800" cy="3970318"/>
          </a:xfrm>
          <a:prstGeom prst="rect">
            <a:avLst/>
          </a:prstGeom>
        </p:spPr>
        <p:txBody>
          <a:bodyPr wrap="square">
            <a:spAutoFit/>
          </a:bodyPr>
          <a:lstStyle/>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Anyone can say he loves you,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yet very few genuinely do. Actions reflect the truth, words can be twisted to alter our reality. Respect is everything in all relationships, &amp; if your partner has cheated on you then they obviously do not respect you at all because if they did, they wouldn’t ever have cheated in the first place.</a:t>
            </a:r>
          </a:p>
        </p:txBody>
      </p:sp>
    </p:spTree>
    <p:extLst>
      <p:ext uri="{BB962C8B-B14F-4D97-AF65-F5344CB8AC3E}">
        <p14:creationId xmlns:p14="http://schemas.microsoft.com/office/powerpoint/2010/main" val="140854276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2. God instructed Hosea to take Gomer as wife	(1:2-3)</a:t>
            </a:r>
            <a:endParaRPr lang="en-SG" sz="2400" dirty="0">
              <a:solidFill>
                <a:srgbClr val="000066"/>
              </a:solidFill>
              <a:latin typeface="Tahoma" panose="020B0604030504040204" pitchFamily="34" charset="0"/>
              <a:ea typeface="Tahoma" panose="020B0604030504040204" pitchFamily="34" charset="0"/>
              <a:cs typeface="Tahoma" panose="020B0604030504040204" pitchFamily="34" charset="0"/>
            </a:endParaRPr>
          </a:p>
        </p:txBody>
      </p:sp>
      <p:grpSp>
        <p:nvGrpSpPr>
          <p:cNvPr id="14" name="Group 13"/>
          <p:cNvGrpSpPr/>
          <p:nvPr/>
        </p:nvGrpSpPr>
        <p:grpSpPr>
          <a:xfrm>
            <a:off x="5076056" y="1061369"/>
            <a:ext cx="914400" cy="731470"/>
            <a:chOff x="2843808" y="1840280"/>
            <a:chExt cx="914400" cy="731470"/>
          </a:xfrm>
        </p:grpSpPr>
        <p:sp>
          <p:nvSpPr>
            <p:cNvPr id="11" name="Trapezoid 10"/>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3" name="Group 12"/>
          <p:cNvGrpSpPr/>
          <p:nvPr/>
        </p:nvGrpSpPr>
        <p:grpSpPr>
          <a:xfrm>
            <a:off x="2916980" y="1061369"/>
            <a:ext cx="718916" cy="731470"/>
            <a:chOff x="4382583" y="1840280"/>
            <a:chExt cx="718916" cy="731470"/>
          </a:xfrm>
        </p:grpSpPr>
        <p:sp>
          <p:nvSpPr>
            <p:cNvPr id="6" name="Oval 5"/>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Trapezoid 11"/>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5" name="TextBox 14"/>
          <p:cNvSpPr txBox="1"/>
          <p:nvPr/>
        </p:nvSpPr>
        <p:spPr>
          <a:xfrm>
            <a:off x="1691680" y="1356906"/>
            <a:ext cx="1021433" cy="461665"/>
          </a:xfrm>
          <a:prstGeom prst="rect">
            <a:avLst/>
          </a:prstGeom>
          <a:noFill/>
        </p:spPr>
        <p:txBody>
          <a:bodyPr wrap="none" rtlCol="0">
            <a:spAutoFit/>
          </a:bodyPr>
          <a:lstStyle/>
          <a:p>
            <a:r>
              <a:rPr lang="en-US" sz="2400" dirty="0">
                <a:solidFill>
                  <a:srgbClr val="003366"/>
                </a:solidFill>
                <a:latin typeface="Tahoma" panose="020B0604030504040204" pitchFamily="34" charset="0"/>
                <a:ea typeface="Tahoma" panose="020B0604030504040204" pitchFamily="34" charset="0"/>
                <a:cs typeface="Tahoma" panose="020B0604030504040204" pitchFamily="34" charset="0"/>
              </a:rPr>
              <a:t>Hosea</a:t>
            </a:r>
            <a:endParaRPr lang="en-SG" sz="2400"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6149139" y="1356906"/>
            <a:ext cx="1087157" cy="461665"/>
          </a:xfrm>
          <a:prstGeom prst="rect">
            <a:avLst/>
          </a:prstGeom>
          <a:noFill/>
        </p:spPr>
        <p:txBody>
          <a:bodyPr wrap="none" rtlCol="0">
            <a:spAutoFit/>
          </a:bodyPr>
          <a:lstStyle/>
          <a:p>
            <a:r>
              <a:rPr lang="en-US" sz="2400" dirty="0">
                <a:solidFill>
                  <a:srgbClr val="993300"/>
                </a:solidFill>
                <a:latin typeface="Tahoma" panose="020B0604030504040204" pitchFamily="34" charset="0"/>
                <a:ea typeface="Tahoma" panose="020B0604030504040204" pitchFamily="34" charset="0"/>
                <a:cs typeface="Tahoma" panose="020B0604030504040204" pitchFamily="34" charset="0"/>
              </a:rPr>
              <a:t>Gomer</a:t>
            </a:r>
            <a:endParaRPr lang="en-SG" sz="2400"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sp>
        <p:nvSpPr>
          <p:cNvPr id="35" name="TextBox 34"/>
          <p:cNvSpPr txBox="1"/>
          <p:nvPr/>
        </p:nvSpPr>
        <p:spPr>
          <a:xfrm>
            <a:off x="3757895" y="1356906"/>
            <a:ext cx="1196161" cy="461665"/>
          </a:xfrm>
          <a:prstGeom prst="rect">
            <a:avLst/>
          </a:prstGeom>
          <a:noFill/>
        </p:spPr>
        <p:txBody>
          <a:bodyPr wrap="none" rtlCol="0">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marries</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36" name="TextBox 35"/>
          <p:cNvSpPr txBox="1"/>
          <p:nvPr/>
        </p:nvSpPr>
        <p:spPr>
          <a:xfrm>
            <a:off x="251520" y="987574"/>
            <a:ext cx="1374094" cy="830997"/>
          </a:xfrm>
          <a:prstGeom prst="rect">
            <a:avLst/>
          </a:prstGeom>
          <a:noFill/>
        </p:spPr>
        <p:txBody>
          <a:bodyPr wrap="none" rtlCol="0">
            <a:spAutoFit/>
          </a:bodyPr>
          <a:lstStyle/>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Faithful</a:t>
            </a:r>
          </a:p>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God</a:t>
            </a:r>
            <a:endParaRPr lang="en-SG" sz="2400" b="1"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37" name="TextBox 36"/>
          <p:cNvSpPr txBox="1"/>
          <p:nvPr/>
        </p:nvSpPr>
        <p:spPr>
          <a:xfrm>
            <a:off x="7156107" y="987574"/>
            <a:ext cx="1736373" cy="830997"/>
          </a:xfrm>
          <a:prstGeom prst="rect">
            <a:avLst/>
          </a:prstGeom>
          <a:noFill/>
        </p:spPr>
        <p:txBody>
          <a:bodyPr wrap="none" rtlCol="0">
            <a:spAutoFit/>
          </a:bodyPr>
          <a:lstStyle/>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Unfaithful</a:t>
            </a:r>
          </a:p>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People</a:t>
            </a:r>
            <a:endParaRPr lang="en-SG" sz="2400" b="1"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sp>
        <p:nvSpPr>
          <p:cNvPr id="38" name="Rectangle 37"/>
          <p:cNvSpPr/>
          <p:nvPr/>
        </p:nvSpPr>
        <p:spPr>
          <a:xfrm>
            <a:off x="611560" y="3777883"/>
            <a:ext cx="7920880" cy="954107"/>
          </a:xfrm>
          <a:prstGeom prst="rect">
            <a:avLst/>
          </a:prstGeom>
        </p:spPr>
        <p:txBody>
          <a:bodyPr wrap="square">
            <a:spAutoFit/>
          </a:bodyPr>
          <a:lstStyle/>
          <a:p>
            <a:pPr algn="ctr">
              <a:tabLst>
                <a:tab pos="715963" algn="l"/>
                <a:tab pos="6099175" algn="l"/>
              </a:tabLst>
            </a:pPr>
            <a:r>
              <a:rPr lang="en-US" sz="2800" b="1" dirty="0">
                <a:solidFill>
                  <a:srgbClr val="0000CC"/>
                </a:solidFill>
                <a:latin typeface="Tahoma" panose="020B0604030504040204" pitchFamily="34" charset="0"/>
                <a:ea typeface="Tahoma" panose="020B0604030504040204" pitchFamily="34" charset="0"/>
                <a:cs typeface="Tahoma" panose="020B0604030504040204" pitchFamily="34" charset="0"/>
              </a:rPr>
              <a:t>Truth 1</a:t>
            </a:r>
            <a:r>
              <a:rPr lang="en-US" sz="2800" dirty="0">
                <a:solidFill>
                  <a:srgbClr val="0000CC"/>
                </a:solidFill>
                <a:latin typeface="Tahoma" panose="020B0604030504040204" pitchFamily="34" charset="0"/>
                <a:ea typeface="Tahoma" panose="020B0604030504040204" pitchFamily="34" charset="0"/>
                <a:cs typeface="Tahoma" panose="020B0604030504040204" pitchFamily="34" charset="0"/>
              </a:rPr>
              <a:t>: We </a:t>
            </a:r>
            <a:r>
              <a:rPr lang="en-US" sz="2800" b="1" dirty="0">
                <a:solidFill>
                  <a:srgbClr val="0000CC"/>
                </a:solidFill>
                <a:latin typeface="Tahoma" panose="020B0604030504040204" pitchFamily="34" charset="0"/>
                <a:ea typeface="Tahoma" panose="020B0604030504040204" pitchFamily="34" charset="0"/>
                <a:cs typeface="Tahoma" panose="020B0604030504040204" pitchFamily="34" charset="0"/>
              </a:rPr>
              <a:t>dethrone</a:t>
            </a:r>
            <a:r>
              <a:rPr lang="en-US" sz="2800" dirty="0">
                <a:solidFill>
                  <a:srgbClr val="0000CC"/>
                </a:solidFill>
                <a:latin typeface="Tahoma" panose="020B0604030504040204" pitchFamily="34" charset="0"/>
                <a:ea typeface="Tahoma" panose="020B0604030504040204" pitchFamily="34" charset="0"/>
                <a:cs typeface="Tahoma" panose="020B0604030504040204" pitchFamily="34" charset="0"/>
              </a:rPr>
              <a:t> God &amp; become </a:t>
            </a:r>
            <a:r>
              <a:rPr lang="en-US" sz="2800" b="1" dirty="0">
                <a:solidFill>
                  <a:srgbClr val="0000CC"/>
                </a:solidFill>
                <a:latin typeface="Tahoma" panose="020B0604030504040204" pitchFamily="34" charset="0"/>
                <a:ea typeface="Tahoma" panose="020B0604030504040204" pitchFamily="34" charset="0"/>
                <a:cs typeface="Tahoma" panose="020B0604030504040204" pitchFamily="34" charset="0"/>
              </a:rPr>
              <a:t>unfaithful</a:t>
            </a:r>
            <a:r>
              <a:rPr lang="en-US" sz="2800" dirty="0">
                <a:solidFill>
                  <a:srgbClr val="0000CC"/>
                </a:solidFill>
                <a:latin typeface="Tahoma" panose="020B0604030504040204" pitchFamily="34" charset="0"/>
                <a:ea typeface="Tahoma" panose="020B0604030504040204" pitchFamily="34" charset="0"/>
                <a:cs typeface="Tahoma" panose="020B0604030504040204" pitchFamily="34" charset="0"/>
              </a:rPr>
              <a:t> when He isn’t our first love anymore</a:t>
            </a:r>
            <a:endParaRPr lang="en-SG" sz="2800" dirty="0">
              <a:solidFill>
                <a:srgbClr val="0000CC"/>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2031870"/>
            <a:ext cx="2429999" cy="1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D2EAF99-8AD0-3C2A-2CB0-8A4552740DBF}"/>
              </a:ext>
            </a:extLst>
          </p:cNvPr>
          <p:cNvSpPr txBox="1"/>
          <p:nvPr/>
        </p:nvSpPr>
        <p:spPr>
          <a:xfrm>
            <a:off x="5755513" y="2110085"/>
            <a:ext cx="1912831" cy="461665"/>
          </a:xfrm>
          <a:prstGeom prst="rect">
            <a:avLst/>
          </a:prstGeom>
          <a:noFill/>
        </p:spPr>
        <p:txBody>
          <a:bodyPr wrap="none" rtlCol="0">
            <a:spAutoFit/>
          </a:bodyPr>
          <a:lstStyle/>
          <a:p>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“whoredom”</a:t>
            </a:r>
            <a:endParaRPr lang="en-SG" sz="24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14198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279683"/>
            <a:ext cx="7200800" cy="4524315"/>
          </a:xfrm>
          <a:prstGeom prst="rect">
            <a:avLst/>
          </a:prstGeom>
        </p:spPr>
        <p:txBody>
          <a:bodyPr wrap="square">
            <a:spAutoFit/>
          </a:bodyPr>
          <a:lstStyle/>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Cheating truly is a choice…</a:t>
            </a:r>
            <a:endParaRPr lang="en-SG" sz="2400" b="1"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en-SG" sz="12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Throughout the whole time, I wasn’t in his mind, not even for a second. In those moments I didn’t exist as far as he was concerned.</a:t>
            </a:r>
          </a:p>
          <a:p>
            <a:pPr algn="ctr">
              <a:lnSpc>
                <a:spcPct val="150000"/>
              </a:lnSpc>
            </a:pPr>
            <a:r>
              <a:rPr lang="en-SG" sz="12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The time, the effort, the spectacular lengths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he went to so that he could keep me in the dark.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He chose to do this.</a:t>
            </a:r>
          </a:p>
        </p:txBody>
      </p:sp>
      <p:sp>
        <p:nvSpPr>
          <p:cNvPr id="3" name="Rectangle 2"/>
          <p:cNvSpPr/>
          <p:nvPr/>
        </p:nvSpPr>
        <p:spPr>
          <a:xfrm>
            <a:off x="899592" y="267494"/>
            <a:ext cx="7344816" cy="4524315"/>
          </a:xfrm>
          <a:prstGeom prst="rect">
            <a:avLst/>
          </a:prstGeom>
          <a:solidFill>
            <a:schemeClr val="bg1"/>
          </a:solidFill>
        </p:spPr>
        <p:txBody>
          <a:bodyPr wrap="square">
            <a:spAutoFit/>
          </a:bodyPr>
          <a:lstStyle/>
          <a:p>
            <a:pPr algn="ctr">
              <a:lnSpc>
                <a:spcPct val="150000"/>
              </a:lnSpc>
            </a:pPr>
            <a:r>
              <a:rPr lang="en-SG" sz="2400" b="1" dirty="0">
                <a:latin typeface="Tahoma" panose="020B0604030504040204" pitchFamily="34" charset="0"/>
                <a:ea typeface="Tahoma" panose="020B0604030504040204" pitchFamily="34" charset="0"/>
                <a:cs typeface="Tahoma" panose="020B0604030504040204" pitchFamily="34" charset="0"/>
              </a:rPr>
              <a:t>Idolatry</a:t>
            </a:r>
            <a:r>
              <a:rPr lang="en-SG" sz="2400" dirty="0">
                <a:latin typeface="Tahoma" panose="020B0604030504040204" pitchFamily="34" charset="0"/>
                <a:ea typeface="Tahoma" panose="020B0604030504040204" pitchFamily="34" charset="0"/>
                <a:cs typeface="Tahoma" panose="020B0604030504040204" pitchFamily="34" charset="0"/>
              </a:rPr>
              <a:t> truly is a choice…</a:t>
            </a:r>
            <a:endParaRPr lang="en-SG" sz="2400" b="1"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en-SG" sz="12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Throughout the whole time, </a:t>
            </a:r>
            <a:r>
              <a:rPr lang="en-SG" sz="2400" b="1" dirty="0">
                <a:latin typeface="Tahoma" panose="020B0604030504040204" pitchFamily="34" charset="0"/>
                <a:ea typeface="Tahoma" panose="020B0604030504040204" pitchFamily="34" charset="0"/>
                <a:cs typeface="Tahoma" panose="020B0604030504040204" pitchFamily="34" charset="0"/>
              </a:rPr>
              <a:t>God</a:t>
            </a:r>
            <a:r>
              <a:rPr lang="en-SG" sz="2400" dirty="0">
                <a:latin typeface="Tahoma" panose="020B0604030504040204" pitchFamily="34" charset="0"/>
                <a:ea typeface="Tahoma" panose="020B0604030504040204" pitchFamily="34" charset="0"/>
                <a:cs typeface="Tahoma" panose="020B0604030504040204" pitchFamily="34" charset="0"/>
              </a:rPr>
              <a:t> wasn’t in </a:t>
            </a:r>
            <a:r>
              <a:rPr lang="en-SG" sz="2400" b="1" dirty="0">
                <a:latin typeface="Tahoma" panose="020B0604030504040204" pitchFamily="34" charset="0"/>
                <a:ea typeface="Tahoma" panose="020B0604030504040204" pitchFamily="34" charset="0"/>
                <a:cs typeface="Tahoma" panose="020B0604030504040204" pitchFamily="34" charset="0"/>
              </a:rPr>
              <a:t>our</a:t>
            </a:r>
            <a:r>
              <a:rPr lang="en-SG" sz="2400" dirty="0">
                <a:latin typeface="Tahoma" panose="020B0604030504040204" pitchFamily="34" charset="0"/>
                <a:ea typeface="Tahoma" panose="020B0604030504040204" pitchFamily="34" charset="0"/>
                <a:cs typeface="Tahoma" panose="020B0604030504040204" pitchFamily="34" charset="0"/>
              </a:rPr>
              <a:t> mind, not even for a second. In those moments </a:t>
            </a:r>
          </a:p>
          <a:p>
            <a:pPr algn="ctr">
              <a:lnSpc>
                <a:spcPct val="150000"/>
              </a:lnSpc>
            </a:pPr>
            <a:r>
              <a:rPr lang="en-SG" sz="2400" b="1" dirty="0">
                <a:latin typeface="Tahoma" panose="020B0604030504040204" pitchFamily="34" charset="0"/>
                <a:ea typeface="Tahoma" panose="020B0604030504040204" pitchFamily="34" charset="0"/>
                <a:cs typeface="Tahoma" panose="020B0604030504040204" pitchFamily="34" charset="0"/>
              </a:rPr>
              <a:t>He</a:t>
            </a:r>
            <a:r>
              <a:rPr lang="en-SG" sz="2400" dirty="0">
                <a:latin typeface="Tahoma" panose="020B0604030504040204" pitchFamily="34" charset="0"/>
                <a:ea typeface="Tahoma" panose="020B0604030504040204" pitchFamily="34" charset="0"/>
                <a:cs typeface="Tahoma" panose="020B0604030504040204" pitchFamily="34" charset="0"/>
              </a:rPr>
              <a:t> didn’t exist as far as </a:t>
            </a:r>
            <a:r>
              <a:rPr lang="en-SG" sz="2400" b="1" dirty="0">
                <a:latin typeface="Tahoma" panose="020B0604030504040204" pitchFamily="34" charset="0"/>
                <a:ea typeface="Tahoma" panose="020B0604030504040204" pitchFamily="34" charset="0"/>
                <a:cs typeface="Tahoma" panose="020B0604030504040204" pitchFamily="34" charset="0"/>
              </a:rPr>
              <a:t>we’re</a:t>
            </a:r>
            <a:r>
              <a:rPr lang="en-SG" sz="2400" dirty="0">
                <a:latin typeface="Tahoma" panose="020B0604030504040204" pitchFamily="34" charset="0"/>
                <a:ea typeface="Tahoma" panose="020B0604030504040204" pitchFamily="34" charset="0"/>
                <a:cs typeface="Tahoma" panose="020B0604030504040204" pitchFamily="34" charset="0"/>
              </a:rPr>
              <a:t> concerned.</a:t>
            </a:r>
          </a:p>
          <a:p>
            <a:pPr algn="ctr">
              <a:lnSpc>
                <a:spcPct val="150000"/>
              </a:lnSpc>
            </a:pPr>
            <a:r>
              <a:rPr lang="en-SG" sz="12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The time, the effort, the spectacular lengths </a:t>
            </a:r>
          </a:p>
          <a:p>
            <a:pPr algn="ctr">
              <a:lnSpc>
                <a:spcPct val="150000"/>
              </a:lnSpc>
            </a:pP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went to so that </a:t>
            </a: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could keep </a:t>
            </a:r>
            <a:r>
              <a:rPr lang="en-SG" sz="2400" b="1" dirty="0">
                <a:latin typeface="Tahoma" panose="020B0604030504040204" pitchFamily="34" charset="0"/>
                <a:ea typeface="Tahoma" panose="020B0604030504040204" pitchFamily="34" charset="0"/>
                <a:cs typeface="Tahoma" panose="020B0604030504040204" pitchFamily="34" charset="0"/>
              </a:rPr>
              <a:t>God</a:t>
            </a:r>
            <a:r>
              <a:rPr lang="en-SG" sz="2400" dirty="0">
                <a:latin typeface="Tahoma" panose="020B0604030504040204" pitchFamily="34" charset="0"/>
                <a:ea typeface="Tahoma" panose="020B0604030504040204" pitchFamily="34" charset="0"/>
                <a:cs typeface="Tahoma" panose="020B0604030504040204" pitchFamily="34" charset="0"/>
              </a:rPr>
              <a:t> in the dark. </a:t>
            </a:r>
          </a:p>
          <a:p>
            <a:pPr algn="ctr">
              <a:lnSpc>
                <a:spcPct val="150000"/>
              </a:lnSpc>
            </a:pP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chose to do this.</a:t>
            </a:r>
          </a:p>
        </p:txBody>
      </p:sp>
    </p:spTree>
    <p:extLst>
      <p:ext uri="{BB962C8B-B14F-4D97-AF65-F5344CB8AC3E}">
        <p14:creationId xmlns:p14="http://schemas.microsoft.com/office/powerpoint/2010/main" val="29837700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411510"/>
            <a:ext cx="7200800" cy="3970318"/>
          </a:xfrm>
          <a:prstGeom prst="rect">
            <a:avLst/>
          </a:prstGeom>
        </p:spPr>
        <p:txBody>
          <a:bodyPr wrap="square">
            <a:spAutoFit/>
          </a:bodyPr>
          <a:lstStyle/>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Anyone can say they love </a:t>
            </a:r>
            <a:r>
              <a:rPr lang="en-SG" sz="2400" b="1" dirty="0">
                <a:latin typeface="Tahoma" panose="020B0604030504040204" pitchFamily="34" charset="0"/>
                <a:ea typeface="Tahoma" panose="020B0604030504040204" pitchFamily="34" charset="0"/>
                <a:cs typeface="Tahoma" panose="020B0604030504040204" pitchFamily="34" charset="0"/>
              </a:rPr>
              <a:t>God</a:t>
            </a:r>
            <a:r>
              <a:rPr lang="en-SG" sz="2400" dirty="0">
                <a:latin typeface="Tahoma" panose="020B0604030504040204" pitchFamily="34" charset="0"/>
                <a:ea typeface="Tahoma" panose="020B0604030504040204" pitchFamily="34" charset="0"/>
                <a:cs typeface="Tahoma" panose="020B0604030504040204" pitchFamily="34" charset="0"/>
              </a:rPr>
              <a:t>, yet very few genuinely do. Actions reflect the truth, words can be twisted to alter our reality. Respect is everything in all relationships, &amp; if </a:t>
            </a: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have </a:t>
            </a:r>
            <a:r>
              <a:rPr lang="en-SG" sz="2400" b="1" dirty="0">
                <a:latin typeface="Tahoma" panose="020B0604030504040204" pitchFamily="34" charset="0"/>
                <a:ea typeface="Tahoma" panose="020B0604030504040204" pitchFamily="34" charset="0"/>
                <a:cs typeface="Tahoma" panose="020B0604030504040204" pitchFamily="34" charset="0"/>
              </a:rPr>
              <a:t>idols</a:t>
            </a:r>
            <a:r>
              <a:rPr lang="en-SG" sz="2400" dirty="0">
                <a:latin typeface="Tahoma" panose="020B0604030504040204" pitchFamily="34" charset="0"/>
                <a:ea typeface="Tahoma" panose="020B0604030504040204" pitchFamily="34" charset="0"/>
                <a:cs typeface="Tahoma" panose="020B0604030504040204" pitchFamily="34" charset="0"/>
              </a:rPr>
              <a:t> in our hearts, then </a:t>
            </a: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obviously do not respect </a:t>
            </a:r>
            <a:r>
              <a:rPr lang="en-SG" sz="2400" b="1" dirty="0">
                <a:latin typeface="Tahoma" panose="020B0604030504040204" pitchFamily="34" charset="0"/>
                <a:ea typeface="Tahoma" panose="020B0604030504040204" pitchFamily="34" charset="0"/>
                <a:cs typeface="Tahoma" panose="020B0604030504040204" pitchFamily="34" charset="0"/>
              </a:rPr>
              <a:t>God</a:t>
            </a:r>
            <a:r>
              <a:rPr lang="en-SG" sz="2400"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at all because if </a:t>
            </a: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did, </a:t>
            </a:r>
            <a:r>
              <a:rPr lang="en-SG" sz="2400" b="1" dirty="0">
                <a:latin typeface="Tahoma" panose="020B0604030504040204" pitchFamily="34" charset="0"/>
                <a:ea typeface="Tahoma" panose="020B0604030504040204" pitchFamily="34" charset="0"/>
                <a:cs typeface="Tahoma" panose="020B0604030504040204" pitchFamily="34" charset="0"/>
              </a:rPr>
              <a:t>we</a:t>
            </a:r>
            <a:r>
              <a:rPr lang="en-SG" sz="2400" dirty="0">
                <a:latin typeface="Tahoma" panose="020B0604030504040204" pitchFamily="34" charset="0"/>
                <a:ea typeface="Tahoma" panose="020B0604030504040204" pitchFamily="34" charset="0"/>
                <a:cs typeface="Tahoma" panose="020B0604030504040204" pitchFamily="34" charset="0"/>
              </a:rPr>
              <a:t> wouldn’t ever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want </a:t>
            </a:r>
            <a:r>
              <a:rPr lang="en-SG" sz="2400" b="1" dirty="0">
                <a:latin typeface="Tahoma" panose="020B0604030504040204" pitchFamily="34" charset="0"/>
                <a:ea typeface="Tahoma" panose="020B0604030504040204" pitchFamily="34" charset="0"/>
                <a:cs typeface="Tahoma" panose="020B0604030504040204" pitchFamily="34" charset="0"/>
              </a:rPr>
              <a:t>idols</a:t>
            </a:r>
            <a:r>
              <a:rPr lang="en-SG" sz="2400" dirty="0">
                <a:latin typeface="Tahoma" panose="020B0604030504040204" pitchFamily="34" charset="0"/>
                <a:ea typeface="Tahoma" panose="020B0604030504040204" pitchFamily="34" charset="0"/>
                <a:cs typeface="Tahoma" panose="020B0604030504040204" pitchFamily="34" charset="0"/>
              </a:rPr>
              <a:t> in the first place.</a:t>
            </a:r>
          </a:p>
        </p:txBody>
      </p:sp>
    </p:spTree>
    <p:extLst>
      <p:ext uri="{BB962C8B-B14F-4D97-AF65-F5344CB8AC3E}">
        <p14:creationId xmlns:p14="http://schemas.microsoft.com/office/powerpoint/2010/main" val="341191654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1080000"/>
            <a:ext cx="7920880" cy="3046988"/>
          </a:xfrm>
          <a:prstGeom prst="rect">
            <a:avLst/>
          </a:prstGeom>
        </p:spPr>
        <p:txBody>
          <a:bodyPr wrap="square">
            <a:spAutoFit/>
          </a:bodyPr>
          <a:lstStyle/>
          <a:p>
            <a:pPr algn="ctr"/>
            <a:r>
              <a:rPr lang="en-SG" sz="2400" dirty="0">
                <a:latin typeface="Tahoma" panose="020B0604030504040204" pitchFamily="34" charset="0"/>
                <a:ea typeface="Tahoma" panose="020B0604030504040204" pitchFamily="34" charset="0"/>
                <a:cs typeface="Tahoma" panose="020B0604030504040204" pitchFamily="34" charset="0"/>
              </a:rPr>
              <a:t>4 </a:t>
            </a:r>
            <a:r>
              <a:rPr lang="en-US" sz="2400" dirty="0">
                <a:latin typeface="Tahoma" panose="020B0604030504040204" pitchFamily="34" charset="0"/>
                <a:ea typeface="Tahoma" panose="020B0604030504040204" pitchFamily="34" charset="0"/>
                <a:cs typeface="Tahoma" panose="020B0604030504040204" pitchFamily="34" charset="0"/>
              </a:rPr>
              <a:t>And the Lord said to him, “Call his name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Jezreel</a:t>
            </a:r>
            <a:r>
              <a:rPr lang="en-US" sz="2400" dirty="0">
                <a:latin typeface="Tahoma" panose="020B0604030504040204" pitchFamily="34" charset="0"/>
                <a:ea typeface="Tahoma" panose="020B0604030504040204" pitchFamily="34" charset="0"/>
                <a:cs typeface="Tahoma" panose="020B0604030504040204" pitchFamily="34" charset="0"/>
              </a:rPr>
              <a:t>, for in just a little while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I will punish the house of Jehu for the blood of Jezreel</a:t>
            </a:r>
            <a:r>
              <a:rPr lang="en-US" sz="2400" dirty="0">
                <a:latin typeface="Tahoma" panose="020B0604030504040204" pitchFamily="34" charset="0"/>
                <a:ea typeface="Tahoma" panose="020B0604030504040204" pitchFamily="34" charset="0"/>
                <a:cs typeface="Tahoma" panose="020B0604030504040204" pitchFamily="34" charset="0"/>
              </a:rPr>
              <a:t>, and I will put an end to the kingdom of the house of Israel. </a:t>
            </a:r>
            <a:r>
              <a:rPr lang="en-SG" sz="2400" dirty="0" err="1">
                <a:latin typeface="Tahoma" panose="020B0604030504040204" pitchFamily="34" charset="0"/>
                <a:ea typeface="Tahoma" panose="020B0604030504040204" pitchFamily="34" charset="0"/>
                <a:cs typeface="Tahoma" panose="020B0604030504040204" pitchFamily="34" charset="0"/>
              </a:rPr>
              <a:t>rael</a:t>
            </a:r>
            <a:r>
              <a:rPr lang="en-SG" sz="2400" dirty="0">
                <a:latin typeface="Tahoma" panose="020B0604030504040204" pitchFamily="34" charset="0"/>
                <a:ea typeface="Tahoma" panose="020B0604030504040204" pitchFamily="34" charset="0"/>
                <a:cs typeface="Tahoma" panose="020B0604030504040204" pitchFamily="34" charset="0"/>
              </a:rPr>
              <a:t>.</a:t>
            </a:r>
          </a:p>
          <a:p>
            <a:pPr algn="ctr"/>
            <a:endParaRPr lang="en-SG" sz="2400" dirty="0">
              <a:latin typeface="Tahoma" panose="020B0604030504040204" pitchFamily="34" charset="0"/>
              <a:ea typeface="Tahoma" panose="020B0604030504040204" pitchFamily="34" charset="0"/>
              <a:cs typeface="Tahoma" panose="020B0604030504040204" pitchFamily="34" charset="0"/>
            </a:endParaRPr>
          </a:p>
          <a:p>
            <a:r>
              <a:rPr lang="en-SG" sz="2400" dirty="0">
                <a:latin typeface="Tahoma" panose="020B0604030504040204" pitchFamily="34" charset="0"/>
                <a:ea typeface="Tahoma" panose="020B0604030504040204" pitchFamily="34" charset="0"/>
                <a:cs typeface="Tahoma" panose="020B0604030504040204" pitchFamily="34" charset="0"/>
              </a:rPr>
              <a:t>5 </a:t>
            </a:r>
            <a:r>
              <a:rPr lang="en-US" sz="2400" dirty="0">
                <a:latin typeface="Tahoma" panose="020B0604030504040204" pitchFamily="34" charset="0"/>
                <a:ea typeface="Tahoma" panose="020B0604030504040204" pitchFamily="34" charset="0"/>
                <a:cs typeface="Tahoma" panose="020B0604030504040204" pitchFamily="34" charset="0"/>
              </a:rPr>
              <a:t>And on that day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I will break the </a:t>
            </a:r>
          </a:p>
          <a:p>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bow of Israel</a:t>
            </a:r>
            <a:r>
              <a:rPr lang="en-US" sz="2400" dirty="0">
                <a:latin typeface="Tahoma" panose="020B0604030504040204" pitchFamily="34" charset="0"/>
                <a:ea typeface="Tahoma" panose="020B0604030504040204" pitchFamily="34" charset="0"/>
                <a:cs typeface="Tahoma" panose="020B0604030504040204" pitchFamily="34" charset="0"/>
              </a:rPr>
              <a:t> in the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Valley of </a:t>
            </a:r>
          </a:p>
          <a:p>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Jezreel</a:t>
            </a:r>
            <a:r>
              <a:rPr lang="en-SG" sz="2400" dirty="0">
                <a:latin typeface="Tahoma" panose="020B0604030504040204" pitchFamily="34" charset="0"/>
                <a:ea typeface="Tahoma" panose="020B0604030504040204" pitchFamily="34" charset="0"/>
                <a:cs typeface="Tahoma" panose="020B0604030504040204" pitchFamily="34" charset="0"/>
              </a:rPr>
              <a:t>.”</a:t>
            </a:r>
          </a:p>
        </p:txBody>
      </p:sp>
      <p:sp>
        <p:nvSpPr>
          <p:cNvPr id="5" name="Rectangle 4"/>
          <p:cNvSpPr/>
          <p:nvPr/>
        </p:nvSpPr>
        <p:spPr>
          <a:xfrm>
            <a:off x="251520" y="411510"/>
            <a:ext cx="8640960" cy="461665"/>
          </a:xfrm>
          <a:prstGeom prst="rect">
            <a:avLst/>
          </a:prstGeom>
        </p:spPr>
        <p:txBody>
          <a:bodyPr wrap="square">
            <a:spAutoFit/>
          </a:bodyPr>
          <a:lstStyle/>
          <a:p>
            <a:pPr>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3. God instructed Hosea to name His children (1:4-9)</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0457" b="8148"/>
          <a:stretch/>
        </p:blipFill>
        <p:spPr>
          <a:xfrm>
            <a:off x="5991998" y="2931790"/>
            <a:ext cx="2540442" cy="13785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487501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0000" y="1080000"/>
            <a:ext cx="8172000" cy="3785652"/>
          </a:xfrm>
          <a:prstGeom prst="rect">
            <a:avLst/>
          </a:prstGeom>
        </p:spPr>
        <p:txBody>
          <a:bodyPr wrap="square">
            <a:spAutoFit/>
          </a:bodyPr>
          <a:lstStyle/>
          <a:p>
            <a:pPr algn="ctr"/>
            <a:r>
              <a:rPr lang="en-SG" sz="2400" b="1" dirty="0">
                <a:latin typeface="Tahoma" panose="020B0604030504040204" pitchFamily="34" charset="0"/>
                <a:ea typeface="Tahoma" panose="020B0604030504040204" pitchFamily="34" charset="0"/>
                <a:cs typeface="Tahoma" panose="020B0604030504040204" pitchFamily="34" charset="0"/>
              </a:rPr>
              <a:t>c.f. 2 Kings 10:11, 28-29</a:t>
            </a:r>
          </a:p>
          <a:p>
            <a:pPr algn="ctr"/>
            <a:r>
              <a:rPr lang="en-SG" sz="2400" dirty="0">
                <a:latin typeface="Tahoma" panose="020B0604030504040204" pitchFamily="34" charset="0"/>
                <a:ea typeface="Tahoma" panose="020B0604030504040204" pitchFamily="34" charset="0"/>
                <a:cs typeface="Tahoma" panose="020B0604030504040204" pitchFamily="34" charset="0"/>
              </a:rPr>
              <a:t>11 </a:t>
            </a:r>
            <a:r>
              <a:rPr lang="en-US" sz="2400" dirty="0">
                <a:latin typeface="Tahoma" panose="020B0604030504040204" pitchFamily="34" charset="0"/>
                <a:ea typeface="Tahoma" panose="020B0604030504040204" pitchFamily="34" charset="0"/>
                <a:cs typeface="Tahoma" panose="020B0604030504040204" pitchFamily="34" charset="0"/>
              </a:rPr>
              <a:t>So Jehu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struck down all who remained </a:t>
            </a:r>
            <a:r>
              <a:rPr lang="en-US" sz="2400" dirty="0">
                <a:latin typeface="Tahoma" panose="020B0604030504040204" pitchFamily="34" charset="0"/>
                <a:ea typeface="Tahoma" panose="020B0604030504040204" pitchFamily="34" charset="0"/>
                <a:cs typeface="Tahoma" panose="020B0604030504040204" pitchFamily="34" charset="0"/>
              </a:rPr>
              <a:t>of the house of Ahab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in Jezreel</a:t>
            </a:r>
            <a:r>
              <a:rPr lang="en-US" sz="2400" dirty="0">
                <a:latin typeface="Tahoma" panose="020B0604030504040204" pitchFamily="34" charset="0"/>
                <a:ea typeface="Tahoma" panose="020B0604030504040204" pitchFamily="34" charset="0"/>
                <a:cs typeface="Tahoma" panose="020B0604030504040204" pitchFamily="34" charset="0"/>
              </a:rPr>
              <a:t>, all his great men and his close friends and his priests,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until he left him none remaining.</a:t>
            </a:r>
            <a:endParaRPr lang="en-US" sz="2400" dirty="0">
              <a:latin typeface="Tahoma" panose="020B0604030504040204" pitchFamily="34" charset="0"/>
              <a:ea typeface="Tahoma" panose="020B0604030504040204" pitchFamily="34" charset="0"/>
              <a:cs typeface="Tahoma" panose="020B0604030504040204" pitchFamily="34" charset="0"/>
            </a:endParaRPr>
          </a:p>
          <a:p>
            <a:pPr algn="ctr"/>
            <a:endParaRPr lang="en-US" sz="2000" dirty="0">
              <a:latin typeface="Tahoma" panose="020B0604030504040204" pitchFamily="34" charset="0"/>
              <a:ea typeface="Tahoma" panose="020B0604030504040204" pitchFamily="34" charset="0"/>
              <a:cs typeface="Tahoma" panose="020B0604030504040204" pitchFamily="34" charset="0"/>
            </a:endParaRPr>
          </a:p>
          <a:p>
            <a:pPr algn="ctr"/>
            <a:r>
              <a:rPr lang="en-US" sz="2400" dirty="0">
                <a:latin typeface="Tahoma" panose="020B0604030504040204" pitchFamily="34" charset="0"/>
                <a:ea typeface="Tahoma" panose="020B0604030504040204" pitchFamily="34" charset="0"/>
                <a:cs typeface="Tahoma" panose="020B0604030504040204" pitchFamily="34" charset="0"/>
              </a:rPr>
              <a:t>28 Thus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Jehu wiped out Baal </a:t>
            </a:r>
            <a:r>
              <a:rPr lang="en-US" sz="2400" dirty="0">
                <a:latin typeface="Tahoma" panose="020B0604030504040204" pitchFamily="34" charset="0"/>
                <a:ea typeface="Tahoma" panose="020B0604030504040204" pitchFamily="34" charset="0"/>
                <a:cs typeface="Tahoma" panose="020B0604030504040204" pitchFamily="34" charset="0"/>
              </a:rPr>
              <a:t>from Israel.</a:t>
            </a:r>
            <a:endParaRPr lang="en-SG" sz="2400" dirty="0">
              <a:latin typeface="Tahoma" panose="020B0604030504040204" pitchFamily="34" charset="0"/>
              <a:ea typeface="Tahoma" panose="020B0604030504040204" pitchFamily="34" charset="0"/>
              <a:cs typeface="Tahoma" panose="020B0604030504040204" pitchFamily="34" charset="0"/>
            </a:endParaRPr>
          </a:p>
          <a:p>
            <a:pPr algn="ctr"/>
            <a:endParaRPr lang="en-SG" sz="2000" dirty="0">
              <a:latin typeface="Tahoma" panose="020B0604030504040204" pitchFamily="34" charset="0"/>
              <a:ea typeface="Tahoma" panose="020B0604030504040204" pitchFamily="34" charset="0"/>
              <a:cs typeface="Tahoma" panose="020B0604030504040204" pitchFamily="34" charset="0"/>
            </a:endParaRPr>
          </a:p>
          <a:p>
            <a:pPr algn="ctr"/>
            <a:r>
              <a:rPr lang="en-SG" sz="2400" dirty="0">
                <a:latin typeface="Tahoma" panose="020B0604030504040204" pitchFamily="34" charset="0"/>
                <a:ea typeface="Tahoma" panose="020B0604030504040204" pitchFamily="34" charset="0"/>
                <a:cs typeface="Tahoma" panose="020B0604030504040204" pitchFamily="34" charset="0"/>
              </a:rPr>
              <a:t>29 </a:t>
            </a:r>
            <a:r>
              <a:rPr lang="en-US" sz="2400" dirty="0">
                <a:latin typeface="Tahoma" panose="020B0604030504040204" pitchFamily="34" charset="0"/>
                <a:ea typeface="Tahoma" panose="020B0604030504040204" pitchFamily="34" charset="0"/>
                <a:cs typeface="Tahoma" panose="020B0604030504040204" pitchFamily="34" charset="0"/>
              </a:rPr>
              <a:t>But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Jehu </a:t>
            </a:r>
            <a:r>
              <a:rPr lang="en-US" sz="2400" dirty="0">
                <a:latin typeface="Tahoma" panose="020B0604030504040204" pitchFamily="34" charset="0"/>
                <a:ea typeface="Tahoma" panose="020B0604030504040204" pitchFamily="34" charset="0"/>
                <a:cs typeface="Tahoma" panose="020B0604030504040204" pitchFamily="34" charset="0"/>
              </a:rPr>
              <a:t>did not turn aside from the sins of Jeroboam the son of </a:t>
            </a:r>
            <a:r>
              <a:rPr lang="en-US" sz="2400" dirty="0" err="1">
                <a:latin typeface="Tahoma" panose="020B0604030504040204" pitchFamily="34" charset="0"/>
                <a:ea typeface="Tahoma" panose="020B0604030504040204" pitchFamily="34" charset="0"/>
                <a:cs typeface="Tahoma" panose="020B0604030504040204" pitchFamily="34" charset="0"/>
              </a:rPr>
              <a:t>Nebat</a:t>
            </a:r>
            <a:r>
              <a:rPr lang="en-US" sz="2400" dirty="0">
                <a:latin typeface="Tahoma" panose="020B0604030504040204" pitchFamily="34" charset="0"/>
                <a:ea typeface="Tahoma" panose="020B0604030504040204" pitchFamily="34" charset="0"/>
                <a:cs typeface="Tahoma" panose="020B0604030504040204" pitchFamily="34" charset="0"/>
              </a:rPr>
              <a:t>, which he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made Israel to sin </a:t>
            </a:r>
            <a:r>
              <a:rPr lang="en-US" sz="2400" dirty="0">
                <a:latin typeface="Tahoma" panose="020B0604030504040204" pitchFamily="34" charset="0"/>
                <a:ea typeface="Tahoma" panose="020B0604030504040204" pitchFamily="34" charset="0"/>
                <a:cs typeface="Tahoma" panose="020B0604030504040204" pitchFamily="34" charset="0"/>
              </a:rPr>
              <a:t>- that is, the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golden calves </a:t>
            </a:r>
            <a:r>
              <a:rPr lang="en-US" sz="2400" dirty="0">
                <a:latin typeface="Tahoma" panose="020B0604030504040204" pitchFamily="34" charset="0"/>
                <a:ea typeface="Tahoma" panose="020B0604030504040204" pitchFamily="34" charset="0"/>
                <a:cs typeface="Tahoma" panose="020B0604030504040204" pitchFamily="34" charset="0"/>
              </a:rPr>
              <a:t>that were in Bethel and in Dan. </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251520" y="411510"/>
            <a:ext cx="8640960" cy="461665"/>
          </a:xfrm>
          <a:prstGeom prst="rect">
            <a:avLst/>
          </a:prstGeom>
        </p:spPr>
        <p:txBody>
          <a:bodyPr wrap="square">
            <a:spAutoFit/>
          </a:bodyPr>
          <a:lstStyle/>
          <a:p>
            <a:pPr>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3. God instructed Hosea to name His children (1:4-9)</a:t>
            </a:r>
          </a:p>
        </p:txBody>
      </p:sp>
    </p:spTree>
    <p:extLst>
      <p:ext uri="{BB962C8B-B14F-4D97-AF65-F5344CB8AC3E}">
        <p14:creationId xmlns:p14="http://schemas.microsoft.com/office/powerpoint/2010/main" val="37257092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080000"/>
            <a:ext cx="7200800" cy="3416320"/>
          </a:xfrm>
          <a:prstGeom prst="rect">
            <a:avLst/>
          </a:prstGeom>
        </p:spPr>
        <p:txBody>
          <a:bodyPr wrap="square">
            <a:spAutoFit/>
          </a:bodyPr>
          <a:lstStyle/>
          <a:p>
            <a:pPr algn="ctr"/>
            <a:r>
              <a:rPr lang="en-SG" sz="2400" dirty="0">
                <a:latin typeface="Tahoma" panose="020B0604030504040204" pitchFamily="34" charset="0"/>
                <a:ea typeface="Tahoma" panose="020B0604030504040204" pitchFamily="34" charset="0"/>
                <a:cs typeface="Tahoma" panose="020B0604030504040204" pitchFamily="34" charset="0"/>
              </a:rPr>
              <a:t>6 </a:t>
            </a:r>
            <a:r>
              <a:rPr lang="en-US" sz="2400" dirty="0">
                <a:latin typeface="Tahoma" panose="020B0604030504040204" pitchFamily="34" charset="0"/>
                <a:ea typeface="Tahoma" panose="020B0604030504040204" pitchFamily="34" charset="0"/>
                <a:cs typeface="Tahoma" panose="020B0604030504040204" pitchFamily="34" charset="0"/>
              </a:rPr>
              <a:t>She conceived again and bore a daughter. </a:t>
            </a:r>
          </a:p>
          <a:p>
            <a:pPr algn="ctr"/>
            <a:r>
              <a:rPr lang="en-US" sz="2400" dirty="0">
                <a:latin typeface="Tahoma" panose="020B0604030504040204" pitchFamily="34" charset="0"/>
                <a:ea typeface="Tahoma" panose="020B0604030504040204" pitchFamily="34" charset="0"/>
                <a:cs typeface="Tahoma" panose="020B0604030504040204" pitchFamily="34" charset="0"/>
              </a:rPr>
              <a:t>And the Lord said to him, “Call her name </a:t>
            </a:r>
          </a:p>
          <a:p>
            <a:pPr algn="ct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No Mercy</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for I will no more have mercy </a:t>
            </a:r>
          </a:p>
          <a:p>
            <a:pPr algn="ctr"/>
            <a:r>
              <a:rPr lang="en-US" sz="2400" dirty="0">
                <a:latin typeface="Tahoma" panose="020B0604030504040204" pitchFamily="34" charset="0"/>
                <a:ea typeface="Tahoma" panose="020B0604030504040204" pitchFamily="34" charset="0"/>
                <a:cs typeface="Tahoma" panose="020B0604030504040204" pitchFamily="34" charset="0"/>
              </a:rPr>
              <a:t>on the house of Israel, to forgive them at all.”</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 </a:t>
            </a:r>
            <a:endParaRPr lang="en-SG" sz="2400" dirty="0">
              <a:latin typeface="Tahoma" panose="020B0604030504040204" pitchFamily="34" charset="0"/>
              <a:ea typeface="Tahoma" panose="020B0604030504040204" pitchFamily="34" charset="0"/>
              <a:cs typeface="Tahoma" panose="020B0604030504040204" pitchFamily="34" charset="0"/>
            </a:endParaRPr>
          </a:p>
          <a:p>
            <a:pPr algn="ctr"/>
            <a:endParaRPr lang="en-SG" sz="2400" dirty="0">
              <a:latin typeface="Tahoma" panose="020B0604030504040204" pitchFamily="34" charset="0"/>
              <a:ea typeface="Tahoma" panose="020B0604030504040204" pitchFamily="34" charset="0"/>
              <a:cs typeface="Tahoma" panose="020B0604030504040204" pitchFamily="34" charset="0"/>
            </a:endParaRPr>
          </a:p>
          <a:p>
            <a:pPr algn="ctr"/>
            <a:r>
              <a:rPr lang="en-SG" sz="2400" dirty="0">
                <a:latin typeface="Tahoma" panose="020B0604030504040204" pitchFamily="34" charset="0"/>
                <a:ea typeface="Tahoma" panose="020B0604030504040204" pitchFamily="34" charset="0"/>
                <a:cs typeface="Tahoma" panose="020B0604030504040204" pitchFamily="34" charset="0"/>
              </a:rPr>
              <a:t>8 </a:t>
            </a:r>
            <a:r>
              <a:rPr lang="en-US" sz="2400" dirty="0">
                <a:latin typeface="Tahoma" panose="020B0604030504040204" pitchFamily="34" charset="0"/>
                <a:ea typeface="Tahoma" panose="020B0604030504040204" pitchFamily="34" charset="0"/>
                <a:cs typeface="Tahoma" panose="020B0604030504040204" pitchFamily="34" charset="0"/>
              </a:rPr>
              <a:t>When she had weaned No Mercy, she conceived and bore a son. 9 And the Lord said, “Call his name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Not My People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for you are not my people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b="1" dirty="0">
                <a:solidFill>
                  <a:srgbClr val="9900CC"/>
                </a:solidFill>
                <a:latin typeface="Tahoma" panose="020B0604030504040204" pitchFamily="34" charset="0"/>
                <a:ea typeface="Tahoma" panose="020B0604030504040204" pitchFamily="34" charset="0"/>
                <a:cs typeface="Tahoma" panose="020B0604030504040204" pitchFamily="34" charset="0"/>
              </a:rPr>
              <a:t>and I am not your God</a:t>
            </a:r>
            <a:r>
              <a:rPr lang="en-US" sz="2400" dirty="0">
                <a:latin typeface="Tahoma" panose="020B0604030504040204" pitchFamily="34" charset="0"/>
                <a:ea typeface="Tahoma" panose="020B0604030504040204" pitchFamily="34" charset="0"/>
                <a:cs typeface="Tahoma" panose="020B0604030504040204" pitchFamily="34" charset="0"/>
              </a:rPr>
              <a:t>.”</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251520" y="411510"/>
            <a:ext cx="8640960" cy="461665"/>
          </a:xfrm>
          <a:prstGeom prst="rect">
            <a:avLst/>
          </a:prstGeom>
        </p:spPr>
        <p:txBody>
          <a:bodyPr wrap="square">
            <a:spAutoFit/>
          </a:bodyPr>
          <a:lstStyle/>
          <a:p>
            <a:pPr>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3. God instructed Hosea to name His children (1:4-9)</a:t>
            </a:r>
          </a:p>
        </p:txBody>
      </p:sp>
    </p:spTree>
    <p:extLst>
      <p:ext uri="{BB962C8B-B14F-4D97-AF65-F5344CB8AC3E}">
        <p14:creationId xmlns:p14="http://schemas.microsoft.com/office/powerpoint/2010/main" val="260714566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2160000" y="2427862"/>
            <a:ext cx="1240662" cy="115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251520" y="411510"/>
            <a:ext cx="8640960" cy="461665"/>
          </a:xfrm>
          <a:prstGeom prst="rect">
            <a:avLst/>
          </a:prstGeom>
        </p:spPr>
        <p:txBody>
          <a:bodyPr wrap="square">
            <a:spAutoFit/>
          </a:bodyPr>
          <a:lstStyle/>
          <a:p>
            <a:pPr>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3. God instructed Hosea to name His children (1:4-9)</a:t>
            </a:r>
          </a:p>
        </p:txBody>
      </p:sp>
      <p:grpSp>
        <p:nvGrpSpPr>
          <p:cNvPr id="3" name="Group 2"/>
          <p:cNvGrpSpPr/>
          <p:nvPr/>
        </p:nvGrpSpPr>
        <p:grpSpPr>
          <a:xfrm>
            <a:off x="5076056" y="1061369"/>
            <a:ext cx="914400" cy="731470"/>
            <a:chOff x="2843808" y="1840280"/>
            <a:chExt cx="914400" cy="731470"/>
          </a:xfrm>
        </p:grpSpPr>
        <p:sp>
          <p:nvSpPr>
            <p:cNvPr id="4" name="Trapezoid 3"/>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 name="Oval 4"/>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6" name="Group 5"/>
          <p:cNvGrpSpPr/>
          <p:nvPr/>
        </p:nvGrpSpPr>
        <p:grpSpPr>
          <a:xfrm>
            <a:off x="2916980" y="1061369"/>
            <a:ext cx="718916" cy="731470"/>
            <a:chOff x="4382583" y="1840280"/>
            <a:chExt cx="718916" cy="731470"/>
          </a:xfrm>
        </p:grpSpPr>
        <p:sp>
          <p:nvSpPr>
            <p:cNvPr id="7" name="Oval 6"/>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Trapezoid 7"/>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4" name="Group 13"/>
          <p:cNvGrpSpPr/>
          <p:nvPr/>
        </p:nvGrpSpPr>
        <p:grpSpPr>
          <a:xfrm>
            <a:off x="4283968" y="1981033"/>
            <a:ext cx="531330" cy="432048"/>
            <a:chOff x="2843808" y="1840280"/>
            <a:chExt cx="914400" cy="731470"/>
          </a:xfrm>
        </p:grpSpPr>
        <p:sp>
          <p:nvSpPr>
            <p:cNvPr id="15" name="Trapezoid 14"/>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Oval 15"/>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20" name="TextBox 19"/>
          <p:cNvSpPr txBox="1"/>
          <p:nvPr/>
        </p:nvSpPr>
        <p:spPr>
          <a:xfrm>
            <a:off x="433128" y="2560238"/>
            <a:ext cx="1114536" cy="461665"/>
          </a:xfrm>
          <a:prstGeom prst="rect">
            <a:avLst/>
          </a:prstGeom>
          <a:noFill/>
        </p:spPr>
        <p:txBody>
          <a:bodyPr wrap="none" rtlCol="0">
            <a:spAutoFit/>
          </a:bodyPr>
          <a:lstStyle/>
          <a:p>
            <a:r>
              <a:rPr lang="en-US" sz="2400" dirty="0" err="1">
                <a:solidFill>
                  <a:srgbClr val="006600"/>
                </a:solidFill>
                <a:latin typeface="Tahoma" panose="020B0604030504040204" pitchFamily="34" charset="0"/>
                <a:ea typeface="Tahoma" panose="020B0604030504040204" pitchFamily="34" charset="0"/>
                <a:cs typeface="Tahoma" panose="020B0604030504040204" pitchFamily="34" charset="0"/>
              </a:rPr>
              <a:t>Jezreel</a:t>
            </a:r>
            <a:endParaRPr lang="en-US" sz="2400" dirty="0">
              <a:solidFill>
                <a:srgbClr val="00660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a:off x="6840000" y="2830165"/>
            <a:ext cx="2136482" cy="461665"/>
          </a:xfrm>
          <a:prstGeom prst="rect">
            <a:avLst/>
          </a:prstGeom>
          <a:noFill/>
        </p:spPr>
        <p:txBody>
          <a:bodyPr wrap="none" rtlCol="0">
            <a:spAutoFit/>
          </a:bodyPr>
          <a:lstStyle/>
          <a:p>
            <a:pPr algn="r"/>
            <a:r>
              <a:rPr lang="en-US" sz="2400" dirty="0">
                <a:solidFill>
                  <a:srgbClr val="0000CC"/>
                </a:solidFill>
                <a:latin typeface="Tahoma" panose="020B0604030504040204" pitchFamily="34" charset="0"/>
                <a:ea typeface="Tahoma" panose="020B0604030504040204" pitchFamily="34" charset="0"/>
                <a:cs typeface="Tahoma" panose="020B0604030504040204" pitchFamily="34" charset="0"/>
              </a:rPr>
              <a:t>Not My People</a:t>
            </a:r>
          </a:p>
        </p:txBody>
      </p:sp>
      <p:sp>
        <p:nvSpPr>
          <p:cNvPr id="22" name="TextBox 21"/>
          <p:cNvSpPr txBox="1"/>
          <p:nvPr/>
        </p:nvSpPr>
        <p:spPr>
          <a:xfrm>
            <a:off x="3636000" y="2830165"/>
            <a:ext cx="1457579" cy="461665"/>
          </a:xfrm>
          <a:prstGeom prst="rect">
            <a:avLst/>
          </a:prstGeom>
          <a:noFill/>
        </p:spPr>
        <p:txBody>
          <a:bodyPr wrap="none" rtlCol="0">
            <a:spAutoFit/>
          </a:bodyPr>
          <a:lstStyle/>
          <a:p>
            <a:r>
              <a:rPr lang="en-US" sz="2400" dirty="0">
                <a:solidFill>
                  <a:srgbClr val="CC0000"/>
                </a:solidFill>
                <a:latin typeface="Tahoma" panose="020B0604030504040204" pitchFamily="34" charset="0"/>
                <a:ea typeface="Tahoma" panose="020B0604030504040204" pitchFamily="34" charset="0"/>
                <a:cs typeface="Tahoma" panose="020B0604030504040204" pitchFamily="34" charset="0"/>
              </a:rPr>
              <a:t>No Mercy</a:t>
            </a:r>
          </a:p>
        </p:txBody>
      </p:sp>
      <p:sp>
        <p:nvSpPr>
          <p:cNvPr id="23" name="TextBox 22"/>
          <p:cNvSpPr txBox="1"/>
          <p:nvPr/>
        </p:nvSpPr>
        <p:spPr>
          <a:xfrm>
            <a:off x="251520" y="3169060"/>
            <a:ext cx="1829540" cy="461665"/>
          </a:xfrm>
          <a:prstGeom prst="rect">
            <a:avLst/>
          </a:prstGeom>
          <a:noFill/>
        </p:spPr>
        <p:txBody>
          <a:bodyPr wrap="none" rtlCol="0">
            <a:spAutoFit/>
          </a:bodyPr>
          <a:lstStyle/>
          <a:p>
            <a:r>
              <a:rPr lang="en-US" sz="2400" dirty="0">
                <a:solidFill>
                  <a:srgbClr val="006600"/>
                </a:solidFill>
                <a:latin typeface="Tahoma" panose="020B0604030504040204" pitchFamily="34" charset="0"/>
                <a:ea typeface="Tahoma" panose="020B0604030504040204" pitchFamily="34" charset="0"/>
                <a:cs typeface="Tahoma" panose="020B0604030504040204" pitchFamily="34" charset="0"/>
              </a:rPr>
              <a:t>“Bloodshed”</a:t>
            </a:r>
          </a:p>
        </p:txBody>
      </p:sp>
      <p:sp>
        <p:nvSpPr>
          <p:cNvPr id="30" name="TextBox 29"/>
          <p:cNvSpPr txBox="1"/>
          <p:nvPr/>
        </p:nvSpPr>
        <p:spPr>
          <a:xfrm>
            <a:off x="1691680" y="1356906"/>
            <a:ext cx="1021433" cy="461665"/>
          </a:xfrm>
          <a:prstGeom prst="rect">
            <a:avLst/>
          </a:prstGeom>
          <a:noFill/>
        </p:spPr>
        <p:txBody>
          <a:bodyPr wrap="none" rtlCol="0">
            <a:spAutoFit/>
          </a:bodyPr>
          <a:lstStyle/>
          <a:p>
            <a:r>
              <a:rPr lang="en-US" sz="2400" dirty="0">
                <a:solidFill>
                  <a:srgbClr val="003366"/>
                </a:solidFill>
                <a:latin typeface="Tahoma" panose="020B0604030504040204" pitchFamily="34" charset="0"/>
                <a:ea typeface="Tahoma" panose="020B0604030504040204" pitchFamily="34" charset="0"/>
                <a:cs typeface="Tahoma" panose="020B0604030504040204" pitchFamily="34" charset="0"/>
              </a:rPr>
              <a:t>Hosea</a:t>
            </a:r>
            <a:endParaRPr lang="en-SG" sz="2400"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31" name="TextBox 30"/>
          <p:cNvSpPr txBox="1"/>
          <p:nvPr/>
        </p:nvSpPr>
        <p:spPr>
          <a:xfrm>
            <a:off x="6149139" y="1356906"/>
            <a:ext cx="1087157" cy="461665"/>
          </a:xfrm>
          <a:prstGeom prst="rect">
            <a:avLst/>
          </a:prstGeom>
          <a:noFill/>
        </p:spPr>
        <p:txBody>
          <a:bodyPr wrap="none" rtlCol="0">
            <a:spAutoFit/>
          </a:bodyPr>
          <a:lstStyle/>
          <a:p>
            <a:r>
              <a:rPr lang="en-US" sz="2400" dirty="0">
                <a:solidFill>
                  <a:srgbClr val="993300"/>
                </a:solidFill>
                <a:latin typeface="Tahoma" panose="020B0604030504040204" pitchFamily="34" charset="0"/>
                <a:ea typeface="Tahoma" panose="020B0604030504040204" pitchFamily="34" charset="0"/>
                <a:cs typeface="Tahoma" panose="020B0604030504040204" pitchFamily="34" charset="0"/>
              </a:rPr>
              <a:t>Gomer</a:t>
            </a:r>
            <a:endParaRPr lang="en-SG" sz="2400"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sp>
        <p:nvSpPr>
          <p:cNvPr id="32" name="TextBox 31"/>
          <p:cNvSpPr txBox="1"/>
          <p:nvPr/>
        </p:nvSpPr>
        <p:spPr>
          <a:xfrm>
            <a:off x="251520" y="987574"/>
            <a:ext cx="1374094" cy="830997"/>
          </a:xfrm>
          <a:prstGeom prst="rect">
            <a:avLst/>
          </a:prstGeom>
          <a:noFill/>
        </p:spPr>
        <p:txBody>
          <a:bodyPr wrap="none" rtlCol="0">
            <a:spAutoFit/>
          </a:bodyPr>
          <a:lstStyle/>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Faithful</a:t>
            </a:r>
          </a:p>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God</a:t>
            </a:r>
            <a:endParaRPr lang="en-SG" sz="2400" b="1"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33" name="TextBox 32"/>
          <p:cNvSpPr txBox="1"/>
          <p:nvPr/>
        </p:nvSpPr>
        <p:spPr>
          <a:xfrm>
            <a:off x="7156107" y="987574"/>
            <a:ext cx="1736373" cy="830997"/>
          </a:xfrm>
          <a:prstGeom prst="rect">
            <a:avLst/>
          </a:prstGeom>
          <a:noFill/>
        </p:spPr>
        <p:txBody>
          <a:bodyPr wrap="none" rtlCol="0">
            <a:spAutoFit/>
          </a:bodyPr>
          <a:lstStyle/>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Unfaithful</a:t>
            </a:r>
          </a:p>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People</a:t>
            </a:r>
            <a:endParaRPr lang="en-SG" sz="2400" b="1"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33"/>
          <p:cNvSpPr/>
          <p:nvPr/>
        </p:nvSpPr>
        <p:spPr>
          <a:xfrm>
            <a:off x="611560" y="3777883"/>
            <a:ext cx="7920880" cy="954107"/>
          </a:xfrm>
          <a:prstGeom prst="rect">
            <a:avLst/>
          </a:prstGeom>
        </p:spPr>
        <p:txBody>
          <a:bodyPr wrap="square">
            <a:spAutoFit/>
          </a:bodyPr>
          <a:lstStyle/>
          <a:p>
            <a:pPr algn="ctr">
              <a:tabLst>
                <a:tab pos="715963" algn="l"/>
                <a:tab pos="6099175" algn="l"/>
              </a:tabLst>
            </a:pPr>
            <a:r>
              <a:rPr lang="en-US" sz="2800" b="1" dirty="0">
                <a:solidFill>
                  <a:srgbClr val="800080"/>
                </a:solidFill>
                <a:latin typeface="Tahoma" panose="020B0604030504040204" pitchFamily="34" charset="0"/>
                <a:ea typeface="Tahoma" panose="020B0604030504040204" pitchFamily="34" charset="0"/>
                <a:cs typeface="Tahoma" panose="020B0604030504040204" pitchFamily="34" charset="0"/>
              </a:rPr>
              <a:t>Truth 2</a:t>
            </a:r>
            <a:r>
              <a:rPr lang="en-US" sz="2800" dirty="0">
                <a:solidFill>
                  <a:srgbClr val="800080"/>
                </a:solidFill>
                <a:latin typeface="Tahoma" panose="020B0604030504040204" pitchFamily="34" charset="0"/>
                <a:ea typeface="Tahoma" panose="020B0604030504040204" pitchFamily="34" charset="0"/>
                <a:cs typeface="Tahoma" panose="020B0604030504040204" pitchFamily="34" charset="0"/>
              </a:rPr>
              <a:t>: Our relationship with God is </a:t>
            </a:r>
            <a:r>
              <a:rPr lang="en-US" sz="2800" b="1" dirty="0">
                <a:solidFill>
                  <a:srgbClr val="800080"/>
                </a:solidFill>
                <a:latin typeface="Tahoma" panose="020B0604030504040204" pitchFamily="34" charset="0"/>
                <a:ea typeface="Tahoma" panose="020B0604030504040204" pitchFamily="34" charset="0"/>
                <a:cs typeface="Tahoma" panose="020B0604030504040204" pitchFamily="34" charset="0"/>
              </a:rPr>
              <a:t>destroyed </a:t>
            </a:r>
            <a:r>
              <a:rPr lang="en-US" sz="2800" dirty="0">
                <a:solidFill>
                  <a:srgbClr val="800080"/>
                </a:solidFill>
                <a:latin typeface="Tahoma" panose="020B0604030504040204" pitchFamily="34" charset="0"/>
                <a:ea typeface="Tahoma" panose="020B0604030504040204" pitchFamily="34" charset="0"/>
                <a:cs typeface="Tahoma" panose="020B0604030504040204" pitchFamily="34" charset="0"/>
              </a:rPr>
              <a:t>when we are </a:t>
            </a:r>
            <a:r>
              <a:rPr lang="en-US" sz="2800" b="1" dirty="0">
                <a:solidFill>
                  <a:srgbClr val="800080"/>
                </a:solidFill>
                <a:latin typeface="Tahoma" panose="020B0604030504040204" pitchFamily="34" charset="0"/>
                <a:ea typeface="Tahoma" panose="020B0604030504040204" pitchFamily="34" charset="0"/>
                <a:cs typeface="Tahoma" panose="020B0604030504040204" pitchFamily="34" charset="0"/>
              </a:rPr>
              <a:t>unfaithful</a:t>
            </a:r>
            <a:endParaRPr lang="en-SG" sz="2800" b="1" dirty="0">
              <a:solidFill>
                <a:srgbClr val="800080"/>
              </a:solidFill>
              <a:latin typeface="Tahoma" panose="020B0604030504040204" pitchFamily="34" charset="0"/>
              <a:ea typeface="Tahoma" panose="020B0604030504040204" pitchFamily="34" charset="0"/>
              <a:cs typeface="Tahoma" panose="020B0604030504040204" pitchFamily="34" charset="0"/>
            </a:endParaRPr>
          </a:p>
        </p:txBody>
      </p:sp>
      <p:grpSp>
        <p:nvGrpSpPr>
          <p:cNvPr id="35" name="Group 34"/>
          <p:cNvGrpSpPr/>
          <p:nvPr/>
        </p:nvGrpSpPr>
        <p:grpSpPr>
          <a:xfrm>
            <a:off x="1115616" y="1981033"/>
            <a:ext cx="430884" cy="432048"/>
            <a:chOff x="4382583" y="1840280"/>
            <a:chExt cx="718916" cy="731470"/>
          </a:xfrm>
        </p:grpSpPr>
        <p:sp>
          <p:nvSpPr>
            <p:cNvPr id="36" name="Oval 35"/>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7" name="Trapezoid 36"/>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8" name="Group 37"/>
          <p:cNvGrpSpPr/>
          <p:nvPr/>
        </p:nvGrpSpPr>
        <p:grpSpPr>
          <a:xfrm>
            <a:off x="7597500" y="1981033"/>
            <a:ext cx="430884" cy="432048"/>
            <a:chOff x="4382583" y="1840280"/>
            <a:chExt cx="718916" cy="731470"/>
          </a:xfrm>
        </p:grpSpPr>
        <p:sp>
          <p:nvSpPr>
            <p:cNvPr id="39" name="Oval 38"/>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0" name="Trapezoid 39"/>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41" name="TextBox 40"/>
          <p:cNvSpPr txBox="1"/>
          <p:nvPr/>
        </p:nvSpPr>
        <p:spPr>
          <a:xfrm>
            <a:off x="3808326" y="1356906"/>
            <a:ext cx="1095300" cy="461665"/>
          </a:xfrm>
          <a:prstGeom prst="rect">
            <a:avLst/>
          </a:prstGeom>
          <a:noFill/>
        </p:spPr>
        <p:txBody>
          <a:bodyPr wrap="none" rtlCol="0">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breeds</a:t>
            </a:r>
            <a:endParaRPr lang="en-SG" sz="2400" dirty="0">
              <a:latin typeface="Tahoma" panose="020B0604030504040204" pitchFamily="34" charset="0"/>
              <a:ea typeface="Tahoma" panose="020B0604030504040204" pitchFamily="34" charset="0"/>
              <a:cs typeface="Tahoma" panose="020B0604030504040204" pitchFamily="34" charset="0"/>
            </a:endParaRPr>
          </a:p>
        </p:txBody>
      </p:sp>
      <p:pic>
        <p:nvPicPr>
          <p:cNvPr id="42" name="Picture 41"/>
          <p:cNvPicPr>
            <a:picLocks noChangeAspect="1"/>
          </p:cNvPicPr>
          <p:nvPr/>
        </p:nvPicPr>
        <p:blipFill rotWithShape="1">
          <a:blip r:embed="rId2">
            <a:extLst>
              <a:ext uri="{28A0092B-C50C-407E-A947-70E740481C1C}">
                <a14:useLocalDpi xmlns:a14="http://schemas.microsoft.com/office/drawing/2010/main" val="0"/>
              </a:ext>
            </a:extLst>
          </a:blip>
          <a:srcRect l="45530"/>
          <a:stretch/>
        </p:blipFill>
        <p:spPr>
          <a:xfrm>
            <a:off x="5328000" y="2427862"/>
            <a:ext cx="1408637" cy="115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455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540000"/>
            <a:ext cx="7920880" cy="2677656"/>
          </a:xfrm>
          <a:prstGeom prst="rect">
            <a:avLst/>
          </a:prstGeom>
        </p:spPr>
        <p:txBody>
          <a:bodyPr wrap="square">
            <a:spAutoFit/>
          </a:bodyPr>
          <a:lstStyle/>
          <a:p>
            <a:r>
              <a:rPr lang="en-SG" sz="2400" b="1" dirty="0">
                <a:latin typeface="Tahoma" panose="020B0604030504040204" pitchFamily="34" charset="0"/>
                <a:ea typeface="Tahoma" panose="020B0604030504040204" pitchFamily="34" charset="0"/>
                <a:cs typeface="Tahoma" panose="020B0604030504040204" pitchFamily="34" charset="0"/>
              </a:rPr>
              <a:t>Why Learn the Hard Way?</a:t>
            </a:r>
            <a:r>
              <a:rPr lang="en-SG" sz="2400" dirty="0">
                <a:latin typeface="Tahoma" panose="020B0604030504040204" pitchFamily="34" charset="0"/>
                <a:ea typeface="Tahoma" panose="020B0604030504040204" pitchFamily="34" charset="0"/>
                <a:cs typeface="Tahoma" panose="020B0604030504040204" pitchFamily="34" charset="0"/>
              </a:rPr>
              <a:t>  </a:t>
            </a:r>
            <a:endParaRPr lang="en-SG" sz="2400" b="1" dirty="0">
              <a:latin typeface="Tahoma" panose="020B0604030504040204" pitchFamily="34" charset="0"/>
              <a:ea typeface="Tahoma" panose="020B0604030504040204" pitchFamily="34" charset="0"/>
              <a:cs typeface="Tahoma" panose="020B0604030504040204" pitchFamily="34" charset="0"/>
            </a:endParaRPr>
          </a:p>
          <a:p>
            <a:endParaRPr lang="en-SG" sz="2400" dirty="0">
              <a:latin typeface="Tahoma" panose="020B0604030504040204" pitchFamily="34" charset="0"/>
              <a:ea typeface="Tahoma" panose="020B0604030504040204" pitchFamily="34" charset="0"/>
              <a:cs typeface="Tahoma" panose="020B0604030504040204" pitchFamily="34" charset="0"/>
            </a:endParaRPr>
          </a:p>
          <a:p>
            <a:r>
              <a:rPr lang="en-SG" sz="2400" dirty="0">
                <a:latin typeface="Tahoma" panose="020B0604030504040204" pitchFamily="34" charset="0"/>
                <a:ea typeface="Tahoma" panose="020B0604030504040204" pitchFamily="34" charset="0"/>
                <a:cs typeface="Tahoma" panose="020B0604030504040204" pitchFamily="34" charset="0"/>
              </a:rPr>
              <a:t>Why don’t we learn from our mistakes &amp; then do our</a:t>
            </a:r>
          </a:p>
          <a:p>
            <a:r>
              <a:rPr lang="en-SG" sz="2400" dirty="0">
                <a:latin typeface="Tahoma" panose="020B0604030504040204" pitchFamily="34" charset="0"/>
                <a:ea typeface="Tahoma" panose="020B0604030504040204" pitchFamily="34" charset="0"/>
                <a:cs typeface="Tahoma" panose="020B0604030504040204" pitchFamily="34" charset="0"/>
              </a:rPr>
              <a:t>best to avoid them? Some people fail to learn because </a:t>
            </a:r>
          </a:p>
          <a:p>
            <a:r>
              <a:rPr lang="en-SG" sz="2400" dirty="0">
                <a:latin typeface="Tahoma" panose="020B0604030504040204" pitchFamily="34" charset="0"/>
                <a:ea typeface="Tahoma" panose="020B0604030504040204" pitchFamily="34" charset="0"/>
                <a:cs typeface="Tahoma" panose="020B0604030504040204" pitchFamily="34" charset="0"/>
              </a:rPr>
              <a:t>of </a:t>
            </a:r>
            <a:r>
              <a:rPr lang="en-SG" sz="2400" b="1" dirty="0">
                <a:latin typeface="Tahoma" panose="020B0604030504040204" pitchFamily="34" charset="0"/>
                <a:ea typeface="Tahoma" panose="020B0604030504040204" pitchFamily="34" charset="0"/>
                <a:cs typeface="Tahoma" panose="020B0604030504040204" pitchFamily="34" charset="0"/>
              </a:rPr>
              <a:t>ego</a:t>
            </a:r>
            <a:r>
              <a:rPr lang="en-SG" sz="2400" dirty="0">
                <a:latin typeface="Tahoma" panose="020B0604030504040204" pitchFamily="34" charset="0"/>
                <a:ea typeface="Tahoma" panose="020B0604030504040204" pitchFamily="34" charset="0"/>
                <a:cs typeface="Tahoma" panose="020B0604030504040204" pitchFamily="34" charset="0"/>
              </a:rPr>
              <a:t>. Others are too </a:t>
            </a:r>
            <a:r>
              <a:rPr lang="en-SG" sz="2400" b="1" dirty="0">
                <a:latin typeface="Tahoma" panose="020B0604030504040204" pitchFamily="34" charset="0"/>
                <a:ea typeface="Tahoma" panose="020B0604030504040204" pitchFamily="34" charset="0"/>
                <a:cs typeface="Tahoma" panose="020B0604030504040204" pitchFamily="34" charset="0"/>
              </a:rPr>
              <a:t>busy</a:t>
            </a:r>
            <a:r>
              <a:rPr lang="en-SG" sz="2400" dirty="0">
                <a:latin typeface="Tahoma" panose="020B0604030504040204" pitchFamily="34" charset="0"/>
                <a:ea typeface="Tahoma" panose="020B0604030504040204" pitchFamily="34" charset="0"/>
                <a:cs typeface="Tahoma" panose="020B0604030504040204" pitchFamily="34" charset="0"/>
              </a:rPr>
              <a:t>, </a:t>
            </a:r>
            <a:r>
              <a:rPr lang="en-SG" sz="2400" b="1" dirty="0">
                <a:latin typeface="Tahoma" panose="020B0604030504040204" pitchFamily="34" charset="0"/>
                <a:ea typeface="Tahoma" panose="020B0604030504040204" pitchFamily="34" charset="0"/>
                <a:cs typeface="Tahoma" panose="020B0604030504040204" pitchFamily="34" charset="0"/>
              </a:rPr>
              <a:t>stubborn</a:t>
            </a:r>
            <a:r>
              <a:rPr lang="en-SG" sz="2400" dirty="0">
                <a:latin typeface="Tahoma" panose="020B0604030504040204" pitchFamily="34" charset="0"/>
                <a:ea typeface="Tahoma" panose="020B0604030504040204" pitchFamily="34" charset="0"/>
                <a:cs typeface="Tahoma" panose="020B0604030504040204" pitchFamily="34" charset="0"/>
              </a:rPr>
              <a:t>, </a:t>
            </a:r>
            <a:r>
              <a:rPr lang="en-SG" sz="2400" b="1" dirty="0">
                <a:latin typeface="Tahoma" panose="020B0604030504040204" pitchFamily="34" charset="0"/>
                <a:ea typeface="Tahoma" panose="020B0604030504040204" pitchFamily="34" charset="0"/>
                <a:cs typeface="Tahoma" panose="020B0604030504040204" pitchFamily="34" charset="0"/>
              </a:rPr>
              <a:t>angry</a:t>
            </a:r>
            <a:r>
              <a:rPr lang="en-SG" sz="2400" dirty="0">
                <a:latin typeface="Tahoma" panose="020B0604030504040204" pitchFamily="34" charset="0"/>
                <a:ea typeface="Tahoma" panose="020B0604030504040204" pitchFamily="34" charset="0"/>
                <a:cs typeface="Tahoma" panose="020B0604030504040204" pitchFamily="34" charset="0"/>
              </a:rPr>
              <a:t>, </a:t>
            </a:r>
            <a:r>
              <a:rPr lang="en-SG" sz="2400" b="1" dirty="0">
                <a:latin typeface="Tahoma" panose="020B0604030504040204" pitchFamily="34" charset="0"/>
                <a:ea typeface="Tahoma" panose="020B0604030504040204" pitchFamily="34" charset="0"/>
                <a:cs typeface="Tahoma" panose="020B0604030504040204" pitchFamily="34" charset="0"/>
              </a:rPr>
              <a:t>disappointed</a:t>
            </a:r>
            <a:r>
              <a:rPr lang="en-SG" sz="2400" dirty="0">
                <a:latin typeface="Tahoma" panose="020B0604030504040204" pitchFamily="34" charset="0"/>
                <a:ea typeface="Tahoma" panose="020B0604030504040204" pitchFamily="34" charset="0"/>
                <a:cs typeface="Tahoma" panose="020B0604030504040204" pitchFamily="34" charset="0"/>
              </a:rPr>
              <a:t>, </a:t>
            </a:r>
            <a:r>
              <a:rPr lang="en-SG" sz="2400" b="1" dirty="0">
                <a:latin typeface="Tahoma" panose="020B0604030504040204" pitchFamily="34" charset="0"/>
                <a:ea typeface="Tahoma" panose="020B0604030504040204" pitchFamily="34" charset="0"/>
                <a:cs typeface="Tahoma" panose="020B0604030504040204" pitchFamily="34" charset="0"/>
              </a:rPr>
              <a:t>embarrassed</a:t>
            </a:r>
            <a:r>
              <a:rPr lang="en-SG" sz="2400" dirty="0">
                <a:latin typeface="Tahoma" panose="020B0604030504040204" pitchFamily="34" charset="0"/>
                <a:ea typeface="Tahoma" panose="020B0604030504040204" pitchFamily="34" charset="0"/>
                <a:cs typeface="Tahoma" panose="020B0604030504040204" pitchFamily="34" charset="0"/>
              </a:rPr>
              <a:t>, or just plain </a:t>
            </a:r>
            <a:r>
              <a:rPr lang="en-SG" sz="2400" b="1" dirty="0">
                <a:latin typeface="Tahoma" panose="020B0604030504040204" pitchFamily="34" charset="0"/>
                <a:ea typeface="Tahoma" panose="020B0604030504040204" pitchFamily="34" charset="0"/>
                <a:cs typeface="Tahoma" panose="020B0604030504040204" pitchFamily="34" charset="0"/>
              </a:rPr>
              <a:t>lazy</a:t>
            </a:r>
            <a:r>
              <a:rPr lang="en-SG" sz="2400" dirty="0">
                <a:latin typeface="Tahoma" panose="020B0604030504040204" pitchFamily="34" charset="0"/>
                <a:ea typeface="Tahoma" panose="020B0604030504040204" pitchFamily="34" charset="0"/>
                <a:cs typeface="Tahoma" panose="020B0604030504040204" pitchFamily="34" charset="0"/>
              </a:rPr>
              <a:t>.</a:t>
            </a:r>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dirty="0">
                <a:latin typeface="Tahoma" panose="020B0604030504040204" pitchFamily="34" charset="0"/>
                <a:ea typeface="Tahoma" panose="020B0604030504040204" pitchFamily="34" charset="0"/>
                <a:cs typeface="Tahoma" panose="020B0604030504040204" pitchFamily="34" charset="0"/>
              </a:rPr>
              <a:t> </a:t>
            </a:r>
            <a:endParaRPr lang="en-SG"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831763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540000"/>
            <a:ext cx="7920880" cy="3785652"/>
          </a:xfrm>
          <a:prstGeom prst="rect">
            <a:avLst/>
          </a:prstGeom>
        </p:spPr>
        <p:txBody>
          <a:bodyPr wrap="square">
            <a:spAutoFit/>
          </a:bodyPr>
          <a:lstStyle/>
          <a:p>
            <a:r>
              <a:rPr lang="en-SG" sz="2400" b="1" dirty="0">
                <a:latin typeface="Tahoma" panose="020B0604030504040204" pitchFamily="34" charset="0"/>
                <a:ea typeface="Tahoma" panose="020B0604030504040204" pitchFamily="34" charset="0"/>
                <a:cs typeface="Tahoma" panose="020B0604030504040204" pitchFamily="34" charset="0"/>
              </a:rPr>
              <a:t>“I already know” </a:t>
            </a:r>
            <a:r>
              <a:rPr lang="en-SG" sz="2400" dirty="0">
                <a:latin typeface="Tahoma" panose="020B0604030504040204" pitchFamily="34" charset="0"/>
                <a:ea typeface="Tahoma" panose="020B0604030504040204" pitchFamily="34" charset="0"/>
                <a:cs typeface="Tahoma" panose="020B0604030504040204" pitchFamily="34" charset="0"/>
              </a:rPr>
              <a:t>Some think they know a lot already</a:t>
            </a:r>
            <a:endParaRPr lang="en-SG" sz="2400" b="1" dirty="0">
              <a:latin typeface="Tahoma" panose="020B0604030504040204" pitchFamily="34" charset="0"/>
              <a:ea typeface="Tahoma" panose="020B0604030504040204" pitchFamily="34" charset="0"/>
              <a:cs typeface="Tahoma" panose="020B0604030504040204" pitchFamily="34" charset="0"/>
            </a:endParaRPr>
          </a:p>
          <a:p>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b="1" dirty="0">
                <a:latin typeface="Tahoma" panose="020B0604030504040204" pitchFamily="34" charset="0"/>
                <a:ea typeface="Tahoma" panose="020B0604030504040204" pitchFamily="34" charset="0"/>
                <a:cs typeface="Tahoma" panose="020B0604030504040204" pitchFamily="34" charset="0"/>
              </a:rPr>
              <a:t>“It’ll never happen again.”</a:t>
            </a:r>
            <a:r>
              <a:rPr lang="en-SG" sz="2400" dirty="0">
                <a:latin typeface="Tahoma" panose="020B0604030504040204" pitchFamily="34" charset="0"/>
                <a:ea typeface="Tahoma" panose="020B0604030504040204" pitchFamily="34" charset="0"/>
                <a:cs typeface="Tahoma" panose="020B0604030504040204" pitchFamily="34" charset="0"/>
              </a:rPr>
              <a:t> Some think it may </a:t>
            </a:r>
          </a:p>
          <a:p>
            <a:r>
              <a:rPr lang="en-SG" sz="2400" dirty="0">
                <a:latin typeface="Tahoma" panose="020B0604030504040204" pitchFamily="34" charset="0"/>
                <a:ea typeface="Tahoma" panose="020B0604030504040204" pitchFamily="34" charset="0"/>
                <a:cs typeface="Tahoma" panose="020B0604030504040204" pitchFamily="34" charset="0"/>
              </a:rPr>
              <a:t>not occur again - even though it probably will</a:t>
            </a:r>
            <a:endParaRPr lang="en-SG" sz="2400" b="1" dirty="0">
              <a:latin typeface="Tahoma" panose="020B0604030504040204" pitchFamily="34" charset="0"/>
              <a:ea typeface="Tahoma" panose="020B0604030504040204" pitchFamily="34" charset="0"/>
              <a:cs typeface="Tahoma" panose="020B0604030504040204" pitchFamily="34" charset="0"/>
            </a:endParaRPr>
          </a:p>
          <a:p>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b="1" dirty="0">
                <a:latin typeface="Tahoma" panose="020B0604030504040204" pitchFamily="34" charset="0"/>
                <a:ea typeface="Tahoma" panose="020B0604030504040204" pitchFamily="34" charset="0"/>
                <a:cs typeface="Tahoma" panose="020B0604030504040204" pitchFamily="34" charset="0"/>
              </a:rPr>
              <a:t>“There’s nothing that can be done”</a:t>
            </a:r>
            <a:r>
              <a:rPr lang="en-SG" sz="2400" dirty="0">
                <a:latin typeface="Tahoma" panose="020B0604030504040204" pitchFamily="34" charset="0"/>
                <a:ea typeface="Tahoma" panose="020B0604030504040204" pitchFamily="34" charset="0"/>
                <a:cs typeface="Tahoma" panose="020B0604030504040204" pitchFamily="34" charset="0"/>
              </a:rPr>
              <a:t> Some think </a:t>
            </a:r>
          </a:p>
          <a:p>
            <a:r>
              <a:rPr lang="en-SG" sz="2400" dirty="0">
                <a:latin typeface="Tahoma" panose="020B0604030504040204" pitchFamily="34" charset="0"/>
                <a:ea typeface="Tahoma" panose="020B0604030504040204" pitchFamily="34" charset="0"/>
                <a:cs typeface="Tahoma" panose="020B0604030504040204" pitchFamily="34" charset="0"/>
              </a:rPr>
              <a:t>most failures are beyond their control - so it is pointless.</a:t>
            </a:r>
            <a:r>
              <a:rPr lang="en-SG" sz="2400" b="1" dirty="0">
                <a:latin typeface="Tahoma" panose="020B0604030504040204" pitchFamily="34" charset="0"/>
                <a:ea typeface="Tahoma" panose="020B0604030504040204" pitchFamily="34" charset="0"/>
                <a:cs typeface="Tahoma" panose="020B0604030504040204" pitchFamily="34" charset="0"/>
              </a:rPr>
              <a:t> </a:t>
            </a:r>
          </a:p>
          <a:p>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b="1" dirty="0">
                <a:latin typeface="Tahoma" panose="020B0604030504040204" pitchFamily="34" charset="0"/>
                <a:ea typeface="Tahoma" panose="020B0604030504040204" pitchFamily="34" charset="0"/>
                <a:cs typeface="Tahoma" panose="020B0604030504040204" pitchFamily="34" charset="0"/>
              </a:rPr>
              <a:t>“I’m seldom that wrong.” </a:t>
            </a:r>
            <a:r>
              <a:rPr lang="en-SG" sz="2400" dirty="0">
                <a:latin typeface="Tahoma" panose="020B0604030504040204" pitchFamily="34" charset="0"/>
                <a:ea typeface="Tahoma" panose="020B0604030504040204" pitchFamily="34" charset="0"/>
                <a:cs typeface="Tahoma" panose="020B0604030504040204" pitchFamily="34" charset="0"/>
              </a:rPr>
              <a:t>Some believe they don’t </a:t>
            </a:r>
          </a:p>
          <a:p>
            <a:r>
              <a:rPr lang="en-SG" sz="2400" dirty="0">
                <a:latin typeface="Tahoma" panose="020B0604030504040204" pitchFamily="34" charset="0"/>
                <a:ea typeface="Tahoma" panose="020B0604030504040204" pitchFamily="34" charset="0"/>
                <a:cs typeface="Tahoma" panose="020B0604030504040204" pitchFamily="34" charset="0"/>
              </a:rPr>
              <a:t>make mistakes; hence, they’ll never learn.</a:t>
            </a:r>
            <a:r>
              <a:rPr lang="en-SG" sz="2400" b="1"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14479684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540000"/>
            <a:ext cx="7920880" cy="4154984"/>
          </a:xfrm>
          <a:prstGeom prst="rect">
            <a:avLst/>
          </a:prstGeom>
        </p:spPr>
        <p:txBody>
          <a:bodyPr wrap="square">
            <a:spAutoFit/>
          </a:bodyPr>
          <a:lstStyle/>
          <a:p>
            <a:r>
              <a:rPr lang="en-SG" sz="2400" b="1" dirty="0">
                <a:latin typeface="Tahoma" panose="020B0604030504040204" pitchFamily="34" charset="0"/>
                <a:ea typeface="Tahoma" panose="020B0604030504040204" pitchFamily="34" charset="0"/>
                <a:cs typeface="Tahoma" panose="020B0604030504040204" pitchFamily="34" charset="0"/>
              </a:rPr>
              <a:t>“It’s always been like that”</a:t>
            </a:r>
            <a:r>
              <a:rPr lang="en-SG" sz="2400" dirty="0">
                <a:latin typeface="Tahoma" panose="020B0604030504040204" pitchFamily="34" charset="0"/>
                <a:ea typeface="Tahoma" panose="020B0604030504040204" pitchFamily="34" charset="0"/>
                <a:cs typeface="Tahoma" panose="020B0604030504040204" pitchFamily="34" charset="0"/>
              </a:rPr>
              <a:t> Some do things </a:t>
            </a:r>
          </a:p>
          <a:p>
            <a:r>
              <a:rPr lang="en-SG" sz="2400" dirty="0">
                <a:latin typeface="Tahoma" panose="020B0604030504040204" pitchFamily="34" charset="0"/>
                <a:ea typeface="Tahoma" panose="020B0604030504040204" pitchFamily="34" charset="0"/>
                <a:cs typeface="Tahoma" panose="020B0604030504040204" pitchFamily="34" charset="0"/>
              </a:rPr>
              <a:t>without much thinking</a:t>
            </a:r>
            <a:endParaRPr lang="en-SG" sz="2400" b="1" dirty="0">
              <a:latin typeface="Tahoma" panose="020B0604030504040204" pitchFamily="34" charset="0"/>
              <a:ea typeface="Tahoma" panose="020B0604030504040204" pitchFamily="34" charset="0"/>
              <a:cs typeface="Tahoma" panose="020B0604030504040204" pitchFamily="34" charset="0"/>
            </a:endParaRPr>
          </a:p>
          <a:p>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b="1" dirty="0">
                <a:latin typeface="Tahoma" panose="020B0604030504040204" pitchFamily="34" charset="0"/>
                <a:ea typeface="Tahoma" panose="020B0604030504040204" pitchFamily="34" charset="0"/>
                <a:cs typeface="Tahoma" panose="020B0604030504040204" pitchFamily="34" charset="0"/>
              </a:rPr>
              <a:t>“People don’t understand” </a:t>
            </a:r>
            <a:r>
              <a:rPr lang="en-SG" sz="2400" dirty="0">
                <a:latin typeface="Tahoma" panose="020B0604030504040204" pitchFamily="34" charset="0"/>
                <a:ea typeface="Tahoma" panose="020B0604030504040204" pitchFamily="34" charset="0"/>
                <a:cs typeface="Tahoma" panose="020B0604030504040204" pitchFamily="34" charset="0"/>
              </a:rPr>
              <a:t>Some avoid feedback; </a:t>
            </a:r>
          </a:p>
          <a:p>
            <a:r>
              <a:rPr lang="en-SG" sz="2400" dirty="0">
                <a:latin typeface="Tahoma" panose="020B0604030504040204" pitchFamily="34" charset="0"/>
                <a:ea typeface="Tahoma" panose="020B0604030504040204" pitchFamily="34" charset="0"/>
                <a:cs typeface="Tahoma" panose="020B0604030504040204" pitchFamily="34" charset="0"/>
              </a:rPr>
              <a:t>if they don’t know about their flaws, they don’t have any.</a:t>
            </a:r>
            <a:r>
              <a:rPr lang="en-SG" sz="2400" b="1" dirty="0">
                <a:latin typeface="Tahoma" panose="020B0604030504040204" pitchFamily="34" charset="0"/>
                <a:ea typeface="Tahoma" panose="020B0604030504040204" pitchFamily="34" charset="0"/>
                <a:cs typeface="Tahoma" panose="020B0604030504040204" pitchFamily="34" charset="0"/>
              </a:rPr>
              <a:t> </a:t>
            </a:r>
          </a:p>
          <a:p>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b="1" dirty="0">
                <a:latin typeface="Tahoma" panose="020B0604030504040204" pitchFamily="34" charset="0"/>
                <a:ea typeface="Tahoma" panose="020B0604030504040204" pitchFamily="34" charset="0"/>
                <a:cs typeface="Tahoma" panose="020B0604030504040204" pitchFamily="34" charset="0"/>
              </a:rPr>
              <a:t>“It looks OK to me”</a:t>
            </a:r>
            <a:r>
              <a:rPr lang="en-SG" sz="2400" dirty="0">
                <a:latin typeface="Tahoma" panose="020B0604030504040204" pitchFamily="34" charset="0"/>
                <a:ea typeface="Tahoma" panose="020B0604030504040204" pitchFamily="34" charset="0"/>
                <a:cs typeface="Tahoma" panose="020B0604030504040204" pitchFamily="34" charset="0"/>
              </a:rPr>
              <a:t> Some convince themselves </a:t>
            </a:r>
          </a:p>
          <a:p>
            <a:r>
              <a:rPr lang="en-SG" sz="2400" dirty="0">
                <a:latin typeface="Tahoma" panose="020B0604030504040204" pitchFamily="34" charset="0"/>
                <a:ea typeface="Tahoma" panose="020B0604030504040204" pitchFamily="34" charset="0"/>
                <a:cs typeface="Tahoma" panose="020B0604030504040204" pitchFamily="34" charset="0"/>
              </a:rPr>
              <a:t>it’s not a mistake.</a:t>
            </a:r>
            <a:r>
              <a:rPr lang="en-SG" sz="2400" b="1" dirty="0">
                <a:latin typeface="Tahoma" panose="020B0604030504040204" pitchFamily="34" charset="0"/>
                <a:ea typeface="Tahoma" panose="020B0604030504040204" pitchFamily="34" charset="0"/>
                <a:cs typeface="Tahoma" panose="020B0604030504040204" pitchFamily="34" charset="0"/>
              </a:rPr>
              <a:t> </a:t>
            </a:r>
          </a:p>
          <a:p>
            <a:endParaRPr lang="en-SG" sz="2400" b="1" dirty="0">
              <a:latin typeface="Tahoma" panose="020B0604030504040204" pitchFamily="34" charset="0"/>
              <a:ea typeface="Tahoma" panose="020B0604030504040204" pitchFamily="34" charset="0"/>
              <a:cs typeface="Tahoma" panose="020B0604030504040204" pitchFamily="34" charset="0"/>
            </a:endParaRPr>
          </a:p>
          <a:p>
            <a:r>
              <a:rPr lang="en-SG" sz="2400" b="1" dirty="0">
                <a:latin typeface="Tahoma" panose="020B0604030504040204" pitchFamily="34" charset="0"/>
                <a:ea typeface="Tahoma" panose="020B0604030504040204" pitchFamily="34" charset="0"/>
                <a:cs typeface="Tahoma" panose="020B0604030504040204" pitchFamily="34" charset="0"/>
              </a:rPr>
              <a:t>“Don’t make me be like you”</a:t>
            </a:r>
            <a:r>
              <a:rPr lang="en-SG" sz="2400" dirty="0">
                <a:latin typeface="Tahoma" panose="020B0604030504040204" pitchFamily="34" charset="0"/>
                <a:ea typeface="Tahoma" panose="020B0604030504040204" pitchFamily="34" charset="0"/>
                <a:cs typeface="Tahoma" panose="020B0604030504040204" pitchFamily="34" charset="0"/>
              </a:rPr>
              <a:t> Some refuse to </a:t>
            </a:r>
          </a:p>
          <a:p>
            <a:r>
              <a:rPr lang="en-SG" sz="2400" dirty="0">
                <a:latin typeface="Tahoma" panose="020B0604030504040204" pitchFamily="34" charset="0"/>
                <a:ea typeface="Tahoma" panose="020B0604030504040204" pitchFamily="34" charset="0"/>
                <a:cs typeface="Tahoma" panose="020B0604030504040204" pitchFamily="34" charset="0"/>
              </a:rPr>
              <a:t>consider whether something’s been done before</a:t>
            </a:r>
            <a:endParaRPr lang="en-SG"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932548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11510"/>
            <a:ext cx="8640960" cy="461665"/>
          </a:xfrm>
          <a:prstGeom prst="rect">
            <a:avLst/>
          </a:prstGeom>
        </p:spPr>
        <p:txBody>
          <a:bodyPr wrap="square">
            <a:spAutoFit/>
          </a:bodyPr>
          <a:lstStyle/>
          <a:p>
            <a:pPr>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3. God instructed Hosea to name His children (1:4-9)</a:t>
            </a:r>
          </a:p>
        </p:txBody>
      </p:sp>
      <p:sp>
        <p:nvSpPr>
          <p:cNvPr id="34" name="Rectangle 33"/>
          <p:cNvSpPr/>
          <p:nvPr/>
        </p:nvSpPr>
        <p:spPr>
          <a:xfrm>
            <a:off x="611560" y="3777883"/>
            <a:ext cx="7920880" cy="954107"/>
          </a:xfrm>
          <a:prstGeom prst="rect">
            <a:avLst/>
          </a:prstGeom>
        </p:spPr>
        <p:txBody>
          <a:bodyPr wrap="square">
            <a:spAutoFit/>
          </a:bodyPr>
          <a:lstStyle/>
          <a:p>
            <a:pPr algn="ctr">
              <a:tabLst>
                <a:tab pos="715963" algn="l"/>
                <a:tab pos="6099175" algn="l"/>
              </a:tabLst>
            </a:pPr>
            <a:r>
              <a:rPr lang="en-US" sz="2800" b="1" dirty="0">
                <a:solidFill>
                  <a:srgbClr val="800080"/>
                </a:solidFill>
                <a:latin typeface="Tahoma" panose="020B0604030504040204" pitchFamily="34" charset="0"/>
                <a:ea typeface="Tahoma" panose="020B0604030504040204" pitchFamily="34" charset="0"/>
                <a:cs typeface="Tahoma" panose="020B0604030504040204" pitchFamily="34" charset="0"/>
              </a:rPr>
              <a:t>Truth 2</a:t>
            </a:r>
            <a:r>
              <a:rPr lang="en-US" sz="2800" dirty="0">
                <a:solidFill>
                  <a:srgbClr val="800080"/>
                </a:solidFill>
                <a:latin typeface="Tahoma" panose="020B0604030504040204" pitchFamily="34" charset="0"/>
                <a:ea typeface="Tahoma" panose="020B0604030504040204" pitchFamily="34" charset="0"/>
                <a:cs typeface="Tahoma" panose="020B0604030504040204" pitchFamily="34" charset="0"/>
              </a:rPr>
              <a:t>: Our relationship with God is </a:t>
            </a:r>
            <a:r>
              <a:rPr lang="en-US" sz="2800" b="1" dirty="0">
                <a:solidFill>
                  <a:srgbClr val="800080"/>
                </a:solidFill>
                <a:latin typeface="Tahoma" panose="020B0604030504040204" pitchFamily="34" charset="0"/>
                <a:ea typeface="Tahoma" panose="020B0604030504040204" pitchFamily="34" charset="0"/>
                <a:cs typeface="Tahoma" panose="020B0604030504040204" pitchFamily="34" charset="0"/>
              </a:rPr>
              <a:t>destroyed </a:t>
            </a:r>
            <a:r>
              <a:rPr lang="en-US" sz="2800" dirty="0">
                <a:solidFill>
                  <a:srgbClr val="800080"/>
                </a:solidFill>
                <a:latin typeface="Tahoma" panose="020B0604030504040204" pitchFamily="34" charset="0"/>
                <a:ea typeface="Tahoma" panose="020B0604030504040204" pitchFamily="34" charset="0"/>
                <a:cs typeface="Tahoma" panose="020B0604030504040204" pitchFamily="34" charset="0"/>
              </a:rPr>
              <a:t>when we are </a:t>
            </a:r>
            <a:r>
              <a:rPr lang="en-US" sz="2800" b="1" dirty="0">
                <a:solidFill>
                  <a:srgbClr val="800080"/>
                </a:solidFill>
                <a:latin typeface="Tahoma" panose="020B0604030504040204" pitchFamily="34" charset="0"/>
                <a:ea typeface="Tahoma" panose="020B0604030504040204" pitchFamily="34" charset="0"/>
                <a:cs typeface="Tahoma" panose="020B0604030504040204" pitchFamily="34" charset="0"/>
              </a:rPr>
              <a:t>unfaithful</a:t>
            </a:r>
            <a:endParaRPr lang="en-SG" sz="2800" b="1" dirty="0">
              <a:solidFill>
                <a:srgbClr val="800080"/>
              </a:solidFill>
              <a:latin typeface="Tahoma" panose="020B0604030504040204" pitchFamily="34" charset="0"/>
              <a:ea typeface="Tahoma" panose="020B0604030504040204" pitchFamily="34" charset="0"/>
              <a:cs typeface="Tahoma" panose="020B0604030504040204" pitchFamily="34" charset="0"/>
            </a:endParaRPr>
          </a:p>
        </p:txBody>
      </p:sp>
      <p:sp>
        <p:nvSpPr>
          <p:cNvPr id="42" name="Rectangle 41"/>
          <p:cNvSpPr/>
          <p:nvPr/>
        </p:nvSpPr>
        <p:spPr>
          <a:xfrm>
            <a:off x="971600" y="1080000"/>
            <a:ext cx="7200800" cy="1569660"/>
          </a:xfrm>
          <a:prstGeom prst="rect">
            <a:avLst/>
          </a:prstGeom>
        </p:spPr>
        <p:txBody>
          <a:bodyPr wrap="square">
            <a:spAutoFit/>
          </a:bodyPr>
          <a:lstStyle/>
          <a:p>
            <a:pPr algn="ctr"/>
            <a:r>
              <a:rPr lang="en-SG" sz="2400" dirty="0">
                <a:latin typeface="Tahoma" panose="020B0604030504040204" pitchFamily="34" charset="0"/>
                <a:ea typeface="Tahoma" panose="020B0604030504040204" pitchFamily="34" charset="0"/>
                <a:cs typeface="Tahoma" panose="020B0604030504040204" pitchFamily="34" charset="0"/>
              </a:rPr>
              <a:t>7 </a:t>
            </a:r>
            <a:r>
              <a:rPr lang="en-US" sz="2400" dirty="0">
                <a:latin typeface="Tahoma" panose="020B0604030504040204" pitchFamily="34" charset="0"/>
                <a:ea typeface="Tahoma" panose="020B0604030504040204" pitchFamily="34" charset="0"/>
                <a:cs typeface="Tahoma" panose="020B0604030504040204" pitchFamily="34" charset="0"/>
              </a:rPr>
              <a:t>But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I will have mercy on the house of Judah</a:t>
            </a:r>
            <a:r>
              <a:rPr lang="en-US" sz="2400" dirty="0">
                <a:latin typeface="Tahoma" panose="020B0604030504040204" pitchFamily="34" charset="0"/>
                <a:ea typeface="Tahoma" panose="020B0604030504040204" pitchFamily="34" charset="0"/>
                <a:cs typeface="Tahoma" panose="020B0604030504040204" pitchFamily="34" charset="0"/>
              </a:rPr>
              <a:t>, and </a:t>
            </a:r>
            <a:r>
              <a:rPr lang="en-US" sz="2400" b="1" dirty="0">
                <a:solidFill>
                  <a:srgbClr val="CC00CC"/>
                </a:solidFill>
                <a:latin typeface="Tahoma" panose="020B0604030504040204" pitchFamily="34" charset="0"/>
                <a:ea typeface="Tahoma" panose="020B0604030504040204" pitchFamily="34" charset="0"/>
                <a:cs typeface="Tahoma" panose="020B0604030504040204" pitchFamily="34" charset="0"/>
              </a:rPr>
              <a:t>I will save them by the Lord their God</a:t>
            </a:r>
            <a:r>
              <a:rPr lang="en-US" sz="2400" dirty="0">
                <a:latin typeface="Tahoma" panose="020B0604030504040204" pitchFamily="34" charset="0"/>
                <a:ea typeface="Tahoma" panose="020B0604030504040204" pitchFamily="34" charset="0"/>
                <a:cs typeface="Tahoma" panose="020B0604030504040204" pitchFamily="34" charset="0"/>
              </a:rPr>
              <a:t>. I will not save them by bow or by sword or by war or by horses or by horsemen. </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74889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080000"/>
            <a:ext cx="7560000" cy="2677656"/>
          </a:xfrm>
          <a:prstGeom prst="rect">
            <a:avLst/>
          </a:prstGeom>
        </p:spPr>
        <p:txBody>
          <a:bodyPr wrap="square">
            <a:spAutoFit/>
          </a:bodyPr>
          <a:lstStyle/>
          <a:p>
            <a:pPr algn="ctr"/>
            <a:r>
              <a:rPr lang="en-SG" sz="2400" dirty="0">
                <a:latin typeface="Tahoma" panose="020B0604030504040204" pitchFamily="34" charset="0"/>
                <a:ea typeface="Tahoma" panose="020B0604030504040204" pitchFamily="34" charset="0"/>
                <a:cs typeface="Tahoma" panose="020B0604030504040204" pitchFamily="34" charset="0"/>
              </a:rPr>
              <a:t>11 </a:t>
            </a:r>
            <a:r>
              <a:rPr lang="en-US" sz="2400" dirty="0">
                <a:latin typeface="Tahoma" panose="020B0604030504040204" pitchFamily="34" charset="0"/>
                <a:ea typeface="Tahoma" panose="020B0604030504040204" pitchFamily="34" charset="0"/>
                <a:cs typeface="Tahoma" panose="020B0604030504040204" pitchFamily="34" charset="0"/>
              </a:rPr>
              <a:t>And the children of Judah and the children of Israel shall be gathered together, and they shall appoint for themselves one head. And they shall go up from the land, for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great shall be the day of Jezreel</a:t>
            </a:r>
            <a:r>
              <a:rPr lang="en-US" sz="2400" dirty="0">
                <a:latin typeface="Tahoma" panose="020B0604030504040204" pitchFamily="34" charset="0"/>
                <a:ea typeface="Tahoma" panose="020B0604030504040204" pitchFamily="34" charset="0"/>
                <a:cs typeface="Tahoma" panose="020B0604030504040204" pitchFamily="34" charset="0"/>
              </a:rPr>
              <a:t>.</a:t>
            </a:r>
            <a:endParaRPr lang="en-SG" sz="2400" dirty="0">
              <a:latin typeface="Tahoma" panose="020B0604030504040204" pitchFamily="34" charset="0"/>
              <a:ea typeface="Tahoma" panose="020B0604030504040204" pitchFamily="34" charset="0"/>
              <a:cs typeface="Tahoma" panose="020B0604030504040204" pitchFamily="34" charset="0"/>
            </a:endParaRPr>
          </a:p>
          <a:p>
            <a:pPr algn="ctr"/>
            <a:endParaRPr lang="en-SG" sz="2400" dirty="0">
              <a:latin typeface="Tahoma" panose="020B0604030504040204" pitchFamily="34" charset="0"/>
              <a:ea typeface="Tahoma" panose="020B0604030504040204" pitchFamily="34" charset="0"/>
              <a:cs typeface="Tahoma" panose="020B0604030504040204" pitchFamily="34" charset="0"/>
            </a:endParaRPr>
          </a:p>
          <a:p>
            <a:pPr algn="ctr"/>
            <a:r>
              <a:rPr lang="en-SG" sz="2400" dirty="0">
                <a:latin typeface="Tahoma" panose="020B0604030504040204" pitchFamily="34" charset="0"/>
                <a:ea typeface="Tahoma" panose="020B0604030504040204" pitchFamily="34" charset="0"/>
                <a:cs typeface="Tahoma" panose="020B0604030504040204" pitchFamily="34" charset="0"/>
              </a:rPr>
              <a:t>2:1 </a:t>
            </a:r>
            <a:r>
              <a:rPr lang="en-US" sz="2400" dirty="0">
                <a:latin typeface="Tahoma" panose="020B0604030504040204" pitchFamily="34" charset="0"/>
                <a:ea typeface="Tahoma" panose="020B0604030504040204" pitchFamily="34" charset="0"/>
                <a:cs typeface="Tahoma" panose="020B0604030504040204" pitchFamily="34" charset="0"/>
              </a:rPr>
              <a:t>Say to your brothers,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You are my people</a:t>
            </a:r>
            <a:r>
              <a:rPr lang="en-US" sz="2400" dirty="0">
                <a:latin typeface="Tahoma" panose="020B0604030504040204" pitchFamily="34" charset="0"/>
                <a:ea typeface="Tahoma" panose="020B0604030504040204" pitchFamily="34" charset="0"/>
                <a:cs typeface="Tahoma" panose="020B0604030504040204" pitchFamily="34" charset="0"/>
              </a:rPr>
              <a:t>,” </a:t>
            </a:r>
          </a:p>
          <a:p>
            <a:pPr algn="ctr"/>
            <a:r>
              <a:rPr lang="en-US" sz="2400" dirty="0">
                <a:latin typeface="Tahoma" panose="020B0604030504040204" pitchFamily="34" charset="0"/>
                <a:ea typeface="Tahoma" panose="020B0604030504040204" pitchFamily="34" charset="0"/>
                <a:cs typeface="Tahoma" panose="020B0604030504040204" pitchFamily="34" charset="0"/>
              </a:rPr>
              <a:t>and to your sisters,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You have received mercy</a:t>
            </a:r>
            <a:r>
              <a:rPr lang="en-US" sz="2400" dirty="0">
                <a:latin typeface="Tahoma" panose="020B0604030504040204" pitchFamily="34" charset="0"/>
                <a:ea typeface="Tahoma" panose="020B0604030504040204" pitchFamily="34" charset="0"/>
                <a:cs typeface="Tahoma" panose="020B0604030504040204" pitchFamily="34" charset="0"/>
              </a:rPr>
              <a:t>.”</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0097470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20272" y="2880000"/>
            <a:ext cx="1565814" cy="461665"/>
          </a:xfrm>
          <a:prstGeom prst="rect">
            <a:avLst/>
          </a:prstGeom>
          <a:noFill/>
        </p:spPr>
        <p:txBody>
          <a:bodyPr wrap="none" rtlCol="0">
            <a:spAutoFit/>
          </a:bodyPr>
          <a:lstStyle/>
          <a:p>
            <a:pPr algn="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My People</a:t>
            </a:r>
          </a:p>
        </p:txBody>
      </p:sp>
      <p:sp>
        <p:nvSpPr>
          <p:cNvPr id="23" name="TextBox 22"/>
          <p:cNvSpPr txBox="1"/>
          <p:nvPr/>
        </p:nvSpPr>
        <p:spPr>
          <a:xfrm>
            <a:off x="3275856" y="2880000"/>
            <a:ext cx="1996187" cy="461665"/>
          </a:xfrm>
          <a:prstGeom prst="rect">
            <a:avLst/>
          </a:prstGeom>
          <a:noFill/>
        </p:spPr>
        <p:txBody>
          <a:bodyPr wrap="none" rtlCol="0">
            <a:spAutoFit/>
          </a:bodyPr>
          <a:lstStyle/>
          <a:p>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Shown Mercy</a:t>
            </a:r>
          </a:p>
        </p:txBody>
      </p:sp>
      <p:sp>
        <p:nvSpPr>
          <p:cNvPr id="2" name="Rectangle 1"/>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15" name="Group 14"/>
          <p:cNvGrpSpPr/>
          <p:nvPr/>
        </p:nvGrpSpPr>
        <p:grpSpPr>
          <a:xfrm>
            <a:off x="3995936" y="1908000"/>
            <a:ext cx="531330" cy="432048"/>
            <a:chOff x="2843808" y="1840280"/>
            <a:chExt cx="914400" cy="731470"/>
          </a:xfrm>
        </p:grpSpPr>
        <p:sp>
          <p:nvSpPr>
            <p:cNvPr id="16" name="Trapezoid 15"/>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Oval 16"/>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21" name="TextBox 20"/>
          <p:cNvSpPr txBox="1"/>
          <p:nvPr/>
        </p:nvSpPr>
        <p:spPr>
          <a:xfrm>
            <a:off x="323528" y="2880000"/>
            <a:ext cx="1505156" cy="461665"/>
          </a:xfrm>
          <a:prstGeom prst="rect">
            <a:avLst/>
          </a:prstGeom>
          <a:noFill/>
        </p:spPr>
        <p:txBody>
          <a:bodyPr wrap="none" rtlCol="0">
            <a:spAutoFit/>
          </a:bodyPr>
          <a:lstStyle/>
          <a:p>
            <a:r>
              <a:rPr lang="en-US" sz="2400" dirty="0">
                <a:solidFill>
                  <a:srgbClr val="003300"/>
                </a:solidFill>
                <a:latin typeface="Tahoma" panose="020B0604030504040204" pitchFamily="34" charset="0"/>
                <a:ea typeface="Tahoma" panose="020B0604030504040204" pitchFamily="34" charset="0"/>
                <a:cs typeface="Tahoma" panose="020B0604030504040204" pitchFamily="34" charset="0"/>
              </a:rPr>
              <a:t>Great day</a:t>
            </a:r>
          </a:p>
        </p:txBody>
      </p:sp>
      <p:grpSp>
        <p:nvGrpSpPr>
          <p:cNvPr id="34" name="Group 33"/>
          <p:cNvGrpSpPr/>
          <p:nvPr/>
        </p:nvGrpSpPr>
        <p:grpSpPr>
          <a:xfrm>
            <a:off x="1115616" y="1908000"/>
            <a:ext cx="430884" cy="432048"/>
            <a:chOff x="4382583" y="1840280"/>
            <a:chExt cx="718916" cy="731470"/>
          </a:xfrm>
        </p:grpSpPr>
        <p:sp>
          <p:nvSpPr>
            <p:cNvPr id="35" name="Oval 34"/>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Trapezoid 35"/>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7" name="Group 36"/>
          <p:cNvGrpSpPr/>
          <p:nvPr/>
        </p:nvGrpSpPr>
        <p:grpSpPr>
          <a:xfrm>
            <a:off x="7597500" y="1908000"/>
            <a:ext cx="430884" cy="432048"/>
            <a:chOff x="4382583" y="1840280"/>
            <a:chExt cx="718916" cy="731470"/>
          </a:xfrm>
        </p:grpSpPr>
        <p:sp>
          <p:nvSpPr>
            <p:cNvPr id="38" name="Oval 37"/>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9" name="Trapezoid 38"/>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42" name="TextBox 41"/>
          <p:cNvSpPr txBox="1"/>
          <p:nvPr/>
        </p:nvSpPr>
        <p:spPr>
          <a:xfrm>
            <a:off x="251520" y="987574"/>
            <a:ext cx="1374094" cy="830997"/>
          </a:xfrm>
          <a:prstGeom prst="rect">
            <a:avLst/>
          </a:prstGeom>
          <a:noFill/>
        </p:spPr>
        <p:txBody>
          <a:bodyPr wrap="none" rtlCol="0">
            <a:spAutoFit/>
          </a:bodyPr>
          <a:lstStyle/>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Faithful</a:t>
            </a:r>
          </a:p>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God</a:t>
            </a:r>
            <a:endParaRPr lang="en-SG" sz="2400" b="1"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43" name="TextBox 42"/>
          <p:cNvSpPr txBox="1"/>
          <p:nvPr/>
        </p:nvSpPr>
        <p:spPr>
          <a:xfrm>
            <a:off x="7156107" y="987574"/>
            <a:ext cx="1736373" cy="830997"/>
          </a:xfrm>
          <a:prstGeom prst="rect">
            <a:avLst/>
          </a:prstGeom>
          <a:noFill/>
        </p:spPr>
        <p:txBody>
          <a:bodyPr wrap="none" rtlCol="0">
            <a:spAutoFit/>
          </a:bodyPr>
          <a:lstStyle/>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Unfaithful</a:t>
            </a:r>
          </a:p>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People</a:t>
            </a:r>
            <a:endParaRPr lang="en-SG" sz="2400" b="1"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cxnSp>
        <p:nvCxnSpPr>
          <p:cNvPr id="10" name="Straight Arrow Connector 9"/>
          <p:cNvCxnSpPr>
            <a:endCxn id="43" idx="1"/>
          </p:cNvCxnSpPr>
          <p:nvPr/>
        </p:nvCxnSpPr>
        <p:spPr>
          <a:xfrm>
            <a:off x="1678647" y="1403072"/>
            <a:ext cx="5477460" cy="1"/>
          </a:xfrm>
          <a:prstGeom prst="straightConnector1">
            <a:avLst/>
          </a:prstGeom>
          <a:ln w="38100">
            <a:solidFill>
              <a:srgbClr val="6600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1520" y="2412000"/>
            <a:ext cx="1582677" cy="461665"/>
          </a:xfrm>
          <a:prstGeom prst="rect">
            <a:avLst/>
          </a:prstGeom>
          <a:noFill/>
        </p:spPr>
        <p:txBody>
          <a:bodyPr wrap="none" rtlCol="0">
            <a:spAutoFit/>
          </a:bodyPr>
          <a:lstStyle/>
          <a:p>
            <a:r>
              <a:rPr lang="en-US" sz="2400" dirty="0">
                <a:solidFill>
                  <a:srgbClr val="006600"/>
                </a:solidFill>
                <a:latin typeface="Tahoma" panose="020B0604030504040204" pitchFamily="34" charset="0"/>
                <a:ea typeface="Tahoma" panose="020B0604030504040204" pitchFamily="34" charset="0"/>
                <a:cs typeface="Tahoma" panose="020B0604030504040204" pitchFamily="34" charset="0"/>
              </a:rPr>
              <a:t>Bloodshed</a:t>
            </a:r>
          </a:p>
        </p:txBody>
      </p:sp>
      <p:sp>
        <p:nvSpPr>
          <p:cNvPr id="41" name="TextBox 40"/>
          <p:cNvSpPr txBox="1"/>
          <p:nvPr/>
        </p:nvSpPr>
        <p:spPr>
          <a:xfrm>
            <a:off x="6737851" y="2412000"/>
            <a:ext cx="2154629" cy="461665"/>
          </a:xfrm>
          <a:prstGeom prst="rect">
            <a:avLst/>
          </a:prstGeom>
          <a:noFill/>
        </p:spPr>
        <p:txBody>
          <a:bodyPr wrap="none" rtlCol="0">
            <a:spAutoFit/>
          </a:bodyPr>
          <a:lstStyle/>
          <a:p>
            <a:pPr algn="r"/>
            <a:r>
              <a:rPr lang="en-US" sz="2400" dirty="0">
                <a:solidFill>
                  <a:srgbClr val="0000CC"/>
                </a:solidFill>
                <a:latin typeface="Tahoma" panose="020B0604030504040204" pitchFamily="34" charset="0"/>
                <a:ea typeface="Tahoma" panose="020B0604030504040204" pitchFamily="34" charset="0"/>
                <a:cs typeface="Tahoma" panose="020B0604030504040204" pitchFamily="34" charset="0"/>
              </a:rPr>
              <a:t>Not My People</a:t>
            </a:r>
          </a:p>
        </p:txBody>
      </p:sp>
      <p:sp>
        <p:nvSpPr>
          <p:cNvPr id="56" name="TextBox 55"/>
          <p:cNvSpPr txBox="1"/>
          <p:nvPr/>
        </p:nvSpPr>
        <p:spPr>
          <a:xfrm>
            <a:off x="3571455" y="2412000"/>
            <a:ext cx="1457580" cy="461665"/>
          </a:xfrm>
          <a:prstGeom prst="rect">
            <a:avLst/>
          </a:prstGeom>
          <a:noFill/>
        </p:spPr>
        <p:txBody>
          <a:bodyPr wrap="none" rtlCol="0">
            <a:spAutoFit/>
          </a:bodyPr>
          <a:lstStyle/>
          <a:p>
            <a:pPr algn="ctr"/>
            <a:r>
              <a:rPr lang="en-US" sz="2400" dirty="0">
                <a:solidFill>
                  <a:srgbClr val="CC0000"/>
                </a:solidFill>
                <a:latin typeface="Tahoma" panose="020B0604030504040204" pitchFamily="34" charset="0"/>
                <a:ea typeface="Tahoma" panose="020B0604030504040204" pitchFamily="34" charset="0"/>
                <a:cs typeface="Tahoma" panose="020B0604030504040204" pitchFamily="34" charset="0"/>
              </a:rPr>
              <a:t>No Mercy</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9349" t="25473" r="21450"/>
          <a:stretch/>
        </p:blipFill>
        <p:spPr>
          <a:xfrm>
            <a:off x="1979712" y="1655940"/>
            <a:ext cx="1080000" cy="1635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3759" r="12403"/>
          <a:stretch/>
        </p:blipFill>
        <p:spPr>
          <a:xfrm>
            <a:off x="5436096" y="2138035"/>
            <a:ext cx="1260000" cy="1081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636144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1080000"/>
            <a:ext cx="7920880" cy="3416320"/>
          </a:xfrm>
          <a:prstGeom prst="rect">
            <a:avLst/>
          </a:prstGeom>
        </p:spPr>
        <p:txBody>
          <a:bodyPr wrap="square">
            <a:spAutoFit/>
          </a:bodyPr>
          <a:lstStyle/>
          <a:p>
            <a:pPr algn="ctr"/>
            <a:r>
              <a:rPr lang="en-SG" sz="2400" dirty="0">
                <a:latin typeface="Tahoma" panose="020B0604030504040204" pitchFamily="34" charset="0"/>
                <a:ea typeface="Tahoma" panose="020B0604030504040204" pitchFamily="34" charset="0"/>
                <a:cs typeface="Tahoma" panose="020B0604030504040204" pitchFamily="34" charset="0"/>
              </a:rPr>
              <a:t>10 </a:t>
            </a:r>
            <a:r>
              <a:rPr lang="en-US" sz="2400" dirty="0">
                <a:latin typeface="Tahoma" panose="020B0604030504040204" pitchFamily="34" charset="0"/>
                <a:ea typeface="Tahoma" panose="020B0604030504040204" pitchFamily="34" charset="0"/>
                <a:cs typeface="Tahoma" panose="020B0604030504040204" pitchFamily="34" charset="0"/>
              </a:rPr>
              <a:t>Yet the number of the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children of Israel </a:t>
            </a:r>
            <a:r>
              <a:rPr lang="en-US" sz="2400" dirty="0">
                <a:latin typeface="Tahoma" panose="020B0604030504040204" pitchFamily="34" charset="0"/>
                <a:ea typeface="Tahoma" panose="020B0604030504040204" pitchFamily="34" charset="0"/>
                <a:cs typeface="Tahoma" panose="020B0604030504040204" pitchFamily="34" charset="0"/>
              </a:rPr>
              <a:t>shall be like the sand of the sea, which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cannot be measured or numbered</a:t>
            </a:r>
            <a:r>
              <a:rPr lang="en-US" sz="2400" dirty="0">
                <a:latin typeface="Tahoma" panose="020B0604030504040204" pitchFamily="34" charset="0"/>
                <a:ea typeface="Tahoma" panose="020B0604030504040204" pitchFamily="34" charset="0"/>
                <a:cs typeface="Tahoma" panose="020B0604030504040204" pitchFamily="34" charset="0"/>
              </a:rPr>
              <a:t>. And in the place where it was said to them, “You are not my people,” it shall be said to them,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Children of the living God</a:t>
            </a:r>
            <a:r>
              <a:rPr lang="en-US" sz="2400" dirty="0">
                <a:latin typeface="Tahoma" panose="020B0604030504040204" pitchFamily="34" charset="0"/>
                <a:ea typeface="Tahoma" panose="020B0604030504040204" pitchFamily="34" charset="0"/>
                <a:cs typeface="Tahoma" panose="020B0604030504040204" pitchFamily="34" charset="0"/>
              </a:rPr>
              <a:t>.” 11 And the children of Judah and the children of Israel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shall be gathered together</a:t>
            </a:r>
            <a:r>
              <a:rPr lang="en-US" sz="2400" dirty="0">
                <a:latin typeface="Tahoma" panose="020B0604030504040204" pitchFamily="34" charset="0"/>
                <a:ea typeface="Tahoma" panose="020B0604030504040204" pitchFamily="34" charset="0"/>
                <a:cs typeface="Tahoma" panose="020B0604030504040204" pitchFamily="34" charset="0"/>
              </a:rPr>
              <a:t>, and they shall appoint for themselves one head. And they shall go up from the land, for great shall be the day of Jezreel</a:t>
            </a:r>
            <a:r>
              <a:rPr lang="en-US" sz="2400" b="0" i="0" dirty="0">
                <a:solidFill>
                  <a:srgbClr val="000000"/>
                </a:solidFill>
                <a:effectLst/>
                <a:latin typeface="system-ui"/>
              </a:rPr>
              <a:t>.</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5902789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080000"/>
            <a:ext cx="7200800" cy="3416320"/>
          </a:xfrm>
          <a:prstGeom prst="rect">
            <a:avLst/>
          </a:prstGeom>
        </p:spPr>
        <p:txBody>
          <a:bodyPr wrap="square">
            <a:spAutoFit/>
          </a:bodyPr>
          <a:lstStyle/>
          <a:p>
            <a:pPr algn="ctr"/>
            <a:r>
              <a:rPr lang="en-SG" sz="2400" b="1" dirty="0">
                <a:latin typeface="Tahoma" panose="020B0604030504040204" pitchFamily="34" charset="0"/>
                <a:ea typeface="Tahoma" panose="020B0604030504040204" pitchFamily="34" charset="0"/>
                <a:cs typeface="Tahoma" panose="020B0604030504040204" pitchFamily="34" charset="0"/>
              </a:rPr>
              <a:t>c.f. Romans 9</a:t>
            </a:r>
          </a:p>
          <a:p>
            <a:pPr algn="ctr"/>
            <a:r>
              <a:rPr lang="en-SG" sz="2400" dirty="0">
                <a:latin typeface="Tahoma" panose="020B0604030504040204" pitchFamily="34" charset="0"/>
                <a:ea typeface="Tahoma" panose="020B0604030504040204" pitchFamily="34" charset="0"/>
                <a:cs typeface="Tahoma" panose="020B0604030504040204" pitchFamily="34" charset="0"/>
              </a:rPr>
              <a:t>24 </a:t>
            </a:r>
            <a:r>
              <a:rPr lang="en-US" sz="2400" dirty="0">
                <a:latin typeface="Tahoma" panose="020B0604030504040204" pitchFamily="34" charset="0"/>
                <a:ea typeface="Tahoma" panose="020B0604030504040204" pitchFamily="34" charset="0"/>
                <a:cs typeface="Tahoma" panose="020B0604030504040204" pitchFamily="34" charset="0"/>
              </a:rPr>
              <a:t>even us whom he has called, not from the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Jews</a:t>
            </a:r>
            <a:r>
              <a:rPr lang="en-US" sz="2400" dirty="0">
                <a:latin typeface="Tahoma" panose="020B0604030504040204" pitchFamily="34" charset="0"/>
                <a:ea typeface="Tahoma" panose="020B0604030504040204" pitchFamily="34" charset="0"/>
                <a:cs typeface="Tahoma" panose="020B0604030504040204" pitchFamily="34" charset="0"/>
              </a:rPr>
              <a:t> only but also from the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Gentiles</a:t>
            </a:r>
            <a:r>
              <a:rPr lang="en-US" sz="2400" dirty="0">
                <a:latin typeface="Tahoma" panose="020B0604030504040204" pitchFamily="34" charset="0"/>
                <a:ea typeface="Tahoma" panose="020B0604030504040204" pitchFamily="34" charset="0"/>
                <a:cs typeface="Tahoma" panose="020B0604030504040204" pitchFamily="34" charset="0"/>
              </a:rPr>
              <a:t>? 25 As indeed he says in Hosea, “Those who were not my people </a:t>
            </a:r>
          </a:p>
          <a:p>
            <a:pPr algn="ct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I will call </a:t>
            </a:r>
            <a:r>
              <a:rPr lang="en-US" sz="2400" dirty="0">
                <a:latin typeface="Tahoma" panose="020B0604030504040204" pitchFamily="34" charset="0"/>
                <a:ea typeface="Tahoma" panose="020B0604030504040204" pitchFamily="34" charset="0"/>
                <a:cs typeface="Tahoma" panose="020B0604030504040204" pitchFamily="34" charset="0"/>
              </a:rPr>
              <a:t>‘</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my people</a:t>
            </a:r>
            <a:r>
              <a:rPr lang="en-US" sz="2400" dirty="0">
                <a:latin typeface="Tahoma" panose="020B0604030504040204" pitchFamily="34" charset="0"/>
                <a:ea typeface="Tahoma" panose="020B0604030504040204" pitchFamily="34" charset="0"/>
                <a:cs typeface="Tahoma" panose="020B0604030504040204" pitchFamily="34" charset="0"/>
              </a:rPr>
              <a:t>,’ and her who was not beloved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I will call </a:t>
            </a:r>
            <a:r>
              <a:rPr lang="en-US" sz="2400" dirty="0">
                <a:latin typeface="Tahoma" panose="020B0604030504040204" pitchFamily="34" charset="0"/>
                <a:ea typeface="Tahoma" panose="020B0604030504040204" pitchFamily="34" charset="0"/>
                <a:cs typeface="Tahoma" panose="020B0604030504040204" pitchFamily="34" charset="0"/>
              </a:rPr>
              <a:t>‘</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beloved</a:t>
            </a:r>
            <a:r>
              <a:rPr lang="en-US" sz="2400" dirty="0">
                <a:latin typeface="Tahoma" panose="020B0604030504040204" pitchFamily="34" charset="0"/>
                <a:ea typeface="Tahoma" panose="020B0604030504040204" pitchFamily="34" charset="0"/>
                <a:cs typeface="Tahoma" panose="020B0604030504040204" pitchFamily="34" charset="0"/>
              </a:rPr>
              <a:t>.’” 26 “And in the very place where it was said to them, ‘You are not my people,’ there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they will be called </a:t>
            </a:r>
            <a:r>
              <a:rPr lang="en-US" sz="2400" dirty="0">
                <a:latin typeface="Tahoma" panose="020B0604030504040204" pitchFamily="34" charset="0"/>
                <a:ea typeface="Tahoma" panose="020B0604030504040204" pitchFamily="34" charset="0"/>
                <a:cs typeface="Tahoma" panose="020B0604030504040204" pitchFamily="34" charset="0"/>
              </a:rPr>
              <a:t>‘</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sons of the living God</a:t>
            </a:r>
            <a:r>
              <a:rPr lang="en-US" sz="2400" dirty="0">
                <a:latin typeface="Tahoma" panose="020B0604030504040204" pitchFamily="34" charset="0"/>
                <a:ea typeface="Tahoma" panose="020B0604030504040204" pitchFamily="34" charset="0"/>
                <a:cs typeface="Tahoma" panose="020B0604030504040204" pitchFamily="34" charset="0"/>
              </a:rPr>
              <a:t>.’”</a:t>
            </a:r>
          </a:p>
        </p:txBody>
      </p:sp>
      <p:sp>
        <p:nvSpPr>
          <p:cNvPr id="6" name="Rectangle 5"/>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954250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080000"/>
            <a:ext cx="7200800" cy="3416320"/>
          </a:xfrm>
          <a:prstGeom prst="rect">
            <a:avLst/>
          </a:prstGeom>
        </p:spPr>
        <p:txBody>
          <a:bodyPr wrap="square">
            <a:spAutoFit/>
          </a:bodyPr>
          <a:lstStyle/>
          <a:p>
            <a:pPr algn="ctr"/>
            <a:r>
              <a:rPr lang="en-SG" sz="2400" b="1" dirty="0">
                <a:latin typeface="Tahoma" panose="020B0604030504040204" pitchFamily="34" charset="0"/>
                <a:ea typeface="Tahoma" panose="020B0604030504040204" pitchFamily="34" charset="0"/>
                <a:cs typeface="Tahoma" panose="020B0604030504040204" pitchFamily="34" charset="0"/>
              </a:rPr>
              <a:t>c.f. 1 Peter 2 </a:t>
            </a:r>
          </a:p>
          <a:p>
            <a:pPr algn="ctr"/>
            <a:r>
              <a:rPr lang="en-SG" sz="2400" dirty="0">
                <a:latin typeface="Tahoma" panose="020B0604030504040204" pitchFamily="34" charset="0"/>
                <a:ea typeface="Tahoma" panose="020B0604030504040204" pitchFamily="34" charset="0"/>
                <a:cs typeface="Tahoma" panose="020B0604030504040204" pitchFamily="34" charset="0"/>
              </a:rPr>
              <a:t>5 </a:t>
            </a:r>
            <a:r>
              <a:rPr lang="en-US" sz="2400" dirty="0">
                <a:latin typeface="Tahoma" panose="020B0604030504040204" pitchFamily="34" charset="0"/>
                <a:ea typeface="Tahoma" panose="020B0604030504040204" pitchFamily="34" charset="0"/>
                <a:cs typeface="Tahoma" panose="020B0604030504040204" pitchFamily="34" charset="0"/>
              </a:rPr>
              <a:t>5 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you</a:t>
            </a:r>
            <a:r>
              <a:rPr lang="en-US" sz="2400" dirty="0">
                <a:latin typeface="Tahoma" panose="020B0604030504040204" pitchFamily="34" charset="0"/>
                <a:ea typeface="Tahoma" panose="020B0604030504040204" pitchFamily="34" charset="0"/>
                <a:cs typeface="Tahoma" panose="020B0604030504040204" pitchFamily="34" charset="0"/>
              </a:rPr>
              <a:t> yourselves like living stones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are being built up as a spiritual house</a:t>
            </a:r>
            <a:r>
              <a:rPr lang="en-US" sz="2400" dirty="0">
                <a:latin typeface="Tahoma" panose="020B0604030504040204" pitchFamily="34" charset="0"/>
                <a:ea typeface="Tahoma" panose="020B0604030504040204" pitchFamily="34" charset="0"/>
                <a:cs typeface="Tahoma" panose="020B0604030504040204" pitchFamily="34" charset="0"/>
              </a:rPr>
              <a:t>, to be a holy priesthood, to offer spiritual sacrifices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acceptable to God through Jesus Christ</a:t>
            </a:r>
            <a:r>
              <a:rPr lang="en-US" sz="2400" dirty="0">
                <a:latin typeface="Tahoma" panose="020B0604030504040204" pitchFamily="34" charset="0"/>
                <a:ea typeface="Tahoma" panose="020B0604030504040204" pitchFamily="34" charset="0"/>
                <a:cs typeface="Tahoma" panose="020B0604030504040204" pitchFamily="34" charset="0"/>
              </a:rPr>
              <a:t>.</a:t>
            </a:r>
          </a:p>
          <a:p>
            <a:pPr algn="ctr"/>
            <a:endParaRPr lang="en-SG" sz="2400" dirty="0">
              <a:latin typeface="Tahoma" panose="020B0604030504040204" pitchFamily="34" charset="0"/>
              <a:ea typeface="Tahoma" panose="020B0604030504040204" pitchFamily="34" charset="0"/>
              <a:cs typeface="Tahoma" panose="020B0604030504040204" pitchFamily="34" charset="0"/>
            </a:endParaRPr>
          </a:p>
          <a:p>
            <a:pPr algn="ctr"/>
            <a:r>
              <a:rPr lang="en-SG" sz="2400" dirty="0">
                <a:latin typeface="Tahoma" panose="020B0604030504040204" pitchFamily="34" charset="0"/>
                <a:ea typeface="Tahoma" panose="020B0604030504040204" pitchFamily="34" charset="0"/>
                <a:cs typeface="Tahoma" panose="020B0604030504040204" pitchFamily="34" charset="0"/>
              </a:rPr>
              <a:t>10 </a:t>
            </a:r>
            <a:r>
              <a:rPr lang="en-US" sz="2400" dirty="0">
                <a:latin typeface="Tahoma" panose="020B0604030504040204" pitchFamily="34" charset="0"/>
                <a:ea typeface="Tahoma" panose="020B0604030504040204" pitchFamily="34" charset="0"/>
                <a:cs typeface="Tahoma" panose="020B0604030504040204" pitchFamily="34" charset="0"/>
              </a:rPr>
              <a:t>Once you were not a people, but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now you are God's people</a:t>
            </a:r>
            <a:r>
              <a:rPr lang="en-US" sz="2400" dirty="0">
                <a:latin typeface="Tahoma" panose="020B0604030504040204" pitchFamily="34" charset="0"/>
                <a:ea typeface="Tahoma" panose="020B0604030504040204" pitchFamily="34" charset="0"/>
                <a:cs typeface="Tahoma" panose="020B0604030504040204" pitchFamily="34" charset="0"/>
              </a:rPr>
              <a:t>; once you had not received mercy, but </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now you have received mercy</a:t>
            </a:r>
            <a:r>
              <a:rPr lang="en-US" sz="2400" dirty="0">
                <a:latin typeface="Tahoma" panose="020B0604030504040204" pitchFamily="34" charset="0"/>
                <a:ea typeface="Tahoma" panose="020B0604030504040204" pitchFamily="34" charset="0"/>
                <a:cs typeface="Tahoma" panose="020B0604030504040204" pitchFamily="34" charset="0"/>
              </a:rPr>
              <a:t>. </a:t>
            </a:r>
            <a:endParaRPr lang="en-SG" sz="24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1367852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20272" y="2880000"/>
            <a:ext cx="1565814" cy="461665"/>
          </a:xfrm>
          <a:prstGeom prst="rect">
            <a:avLst/>
          </a:prstGeom>
          <a:noFill/>
        </p:spPr>
        <p:txBody>
          <a:bodyPr wrap="none" rtlCol="0">
            <a:spAutoFit/>
          </a:bodyPr>
          <a:lstStyle/>
          <a:p>
            <a:pPr algn="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My People</a:t>
            </a:r>
          </a:p>
        </p:txBody>
      </p:sp>
      <p:sp>
        <p:nvSpPr>
          <p:cNvPr id="23" name="TextBox 22"/>
          <p:cNvSpPr txBox="1"/>
          <p:nvPr/>
        </p:nvSpPr>
        <p:spPr>
          <a:xfrm>
            <a:off x="3275856" y="2880000"/>
            <a:ext cx="1996187" cy="461665"/>
          </a:xfrm>
          <a:prstGeom prst="rect">
            <a:avLst/>
          </a:prstGeom>
          <a:noFill/>
        </p:spPr>
        <p:txBody>
          <a:bodyPr wrap="none" rtlCol="0">
            <a:spAutoFit/>
          </a:bodyPr>
          <a:lstStyle/>
          <a:p>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Shown Mercy</a:t>
            </a:r>
          </a:p>
        </p:txBody>
      </p:sp>
      <p:sp>
        <p:nvSpPr>
          <p:cNvPr id="2" name="Rectangle 1"/>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15" name="Group 14"/>
          <p:cNvGrpSpPr/>
          <p:nvPr/>
        </p:nvGrpSpPr>
        <p:grpSpPr>
          <a:xfrm>
            <a:off x="3995936" y="1908000"/>
            <a:ext cx="531330" cy="432048"/>
            <a:chOff x="2843808" y="1840280"/>
            <a:chExt cx="914400" cy="731470"/>
          </a:xfrm>
        </p:grpSpPr>
        <p:sp>
          <p:nvSpPr>
            <p:cNvPr id="16" name="Trapezoid 15"/>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Oval 16"/>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21" name="TextBox 20"/>
          <p:cNvSpPr txBox="1"/>
          <p:nvPr/>
        </p:nvSpPr>
        <p:spPr>
          <a:xfrm>
            <a:off x="323528" y="2880000"/>
            <a:ext cx="1505156" cy="461665"/>
          </a:xfrm>
          <a:prstGeom prst="rect">
            <a:avLst/>
          </a:prstGeom>
          <a:noFill/>
        </p:spPr>
        <p:txBody>
          <a:bodyPr wrap="none" rtlCol="0">
            <a:spAutoFit/>
          </a:bodyPr>
          <a:lstStyle/>
          <a:p>
            <a:r>
              <a:rPr lang="en-US" sz="2400" dirty="0">
                <a:solidFill>
                  <a:srgbClr val="003300"/>
                </a:solidFill>
                <a:latin typeface="Tahoma" panose="020B0604030504040204" pitchFamily="34" charset="0"/>
                <a:ea typeface="Tahoma" panose="020B0604030504040204" pitchFamily="34" charset="0"/>
                <a:cs typeface="Tahoma" panose="020B0604030504040204" pitchFamily="34" charset="0"/>
              </a:rPr>
              <a:t>Great day</a:t>
            </a:r>
          </a:p>
        </p:txBody>
      </p:sp>
      <p:grpSp>
        <p:nvGrpSpPr>
          <p:cNvPr id="34" name="Group 33"/>
          <p:cNvGrpSpPr/>
          <p:nvPr/>
        </p:nvGrpSpPr>
        <p:grpSpPr>
          <a:xfrm>
            <a:off x="1115616" y="1908000"/>
            <a:ext cx="430884" cy="432048"/>
            <a:chOff x="4382583" y="1840280"/>
            <a:chExt cx="718916" cy="731470"/>
          </a:xfrm>
        </p:grpSpPr>
        <p:sp>
          <p:nvSpPr>
            <p:cNvPr id="35" name="Oval 34"/>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Trapezoid 35"/>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7" name="Group 36"/>
          <p:cNvGrpSpPr/>
          <p:nvPr/>
        </p:nvGrpSpPr>
        <p:grpSpPr>
          <a:xfrm>
            <a:off x="7597500" y="1908000"/>
            <a:ext cx="430884" cy="432048"/>
            <a:chOff x="4382583" y="1840280"/>
            <a:chExt cx="718916" cy="731470"/>
          </a:xfrm>
        </p:grpSpPr>
        <p:sp>
          <p:nvSpPr>
            <p:cNvPr id="38" name="Oval 37"/>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9" name="Trapezoid 38"/>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42" name="TextBox 41"/>
          <p:cNvSpPr txBox="1"/>
          <p:nvPr/>
        </p:nvSpPr>
        <p:spPr>
          <a:xfrm>
            <a:off x="251520" y="987574"/>
            <a:ext cx="1374094" cy="830997"/>
          </a:xfrm>
          <a:prstGeom prst="rect">
            <a:avLst/>
          </a:prstGeom>
          <a:noFill/>
        </p:spPr>
        <p:txBody>
          <a:bodyPr wrap="none" rtlCol="0">
            <a:spAutoFit/>
          </a:bodyPr>
          <a:lstStyle/>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Faithful</a:t>
            </a:r>
          </a:p>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God</a:t>
            </a:r>
            <a:endParaRPr lang="en-SG" sz="2400" b="1"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43" name="TextBox 42"/>
          <p:cNvSpPr txBox="1"/>
          <p:nvPr/>
        </p:nvSpPr>
        <p:spPr>
          <a:xfrm>
            <a:off x="7156107" y="987574"/>
            <a:ext cx="1736373" cy="830997"/>
          </a:xfrm>
          <a:prstGeom prst="rect">
            <a:avLst/>
          </a:prstGeom>
          <a:noFill/>
        </p:spPr>
        <p:txBody>
          <a:bodyPr wrap="none" rtlCol="0">
            <a:spAutoFit/>
          </a:bodyPr>
          <a:lstStyle/>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Unfaithful</a:t>
            </a:r>
          </a:p>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People</a:t>
            </a:r>
            <a:endParaRPr lang="en-SG" sz="2400" b="1"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cxnSp>
        <p:nvCxnSpPr>
          <p:cNvPr id="10" name="Straight Arrow Connector 9"/>
          <p:cNvCxnSpPr>
            <a:endCxn id="43" idx="1"/>
          </p:cNvCxnSpPr>
          <p:nvPr/>
        </p:nvCxnSpPr>
        <p:spPr>
          <a:xfrm>
            <a:off x="1678647" y="1403072"/>
            <a:ext cx="5477460" cy="1"/>
          </a:xfrm>
          <a:prstGeom prst="straightConnector1">
            <a:avLst/>
          </a:prstGeom>
          <a:ln w="38100">
            <a:solidFill>
              <a:srgbClr val="6600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1520" y="2412000"/>
            <a:ext cx="1582677" cy="461665"/>
          </a:xfrm>
          <a:prstGeom prst="rect">
            <a:avLst/>
          </a:prstGeom>
          <a:noFill/>
        </p:spPr>
        <p:txBody>
          <a:bodyPr wrap="none" rtlCol="0">
            <a:spAutoFit/>
          </a:bodyPr>
          <a:lstStyle/>
          <a:p>
            <a:r>
              <a:rPr lang="en-US" sz="2400" dirty="0">
                <a:solidFill>
                  <a:srgbClr val="006600"/>
                </a:solidFill>
                <a:latin typeface="Tahoma" panose="020B0604030504040204" pitchFamily="34" charset="0"/>
                <a:ea typeface="Tahoma" panose="020B0604030504040204" pitchFamily="34" charset="0"/>
                <a:cs typeface="Tahoma" panose="020B0604030504040204" pitchFamily="34" charset="0"/>
              </a:rPr>
              <a:t>Bloodshed</a:t>
            </a:r>
          </a:p>
        </p:txBody>
      </p:sp>
      <p:sp>
        <p:nvSpPr>
          <p:cNvPr id="41" name="TextBox 40"/>
          <p:cNvSpPr txBox="1"/>
          <p:nvPr/>
        </p:nvSpPr>
        <p:spPr>
          <a:xfrm>
            <a:off x="6737851" y="2412000"/>
            <a:ext cx="2154629" cy="461665"/>
          </a:xfrm>
          <a:prstGeom prst="rect">
            <a:avLst/>
          </a:prstGeom>
          <a:noFill/>
        </p:spPr>
        <p:txBody>
          <a:bodyPr wrap="none" rtlCol="0">
            <a:spAutoFit/>
          </a:bodyPr>
          <a:lstStyle/>
          <a:p>
            <a:pPr algn="r"/>
            <a:r>
              <a:rPr lang="en-US" sz="2400" dirty="0">
                <a:solidFill>
                  <a:srgbClr val="0000CC"/>
                </a:solidFill>
                <a:latin typeface="Tahoma" panose="020B0604030504040204" pitchFamily="34" charset="0"/>
                <a:ea typeface="Tahoma" panose="020B0604030504040204" pitchFamily="34" charset="0"/>
                <a:cs typeface="Tahoma" panose="020B0604030504040204" pitchFamily="34" charset="0"/>
              </a:rPr>
              <a:t>Not My People</a:t>
            </a:r>
          </a:p>
        </p:txBody>
      </p:sp>
      <p:sp>
        <p:nvSpPr>
          <p:cNvPr id="56" name="TextBox 55"/>
          <p:cNvSpPr txBox="1"/>
          <p:nvPr/>
        </p:nvSpPr>
        <p:spPr>
          <a:xfrm>
            <a:off x="3571455" y="2412000"/>
            <a:ext cx="1457580" cy="461665"/>
          </a:xfrm>
          <a:prstGeom prst="rect">
            <a:avLst/>
          </a:prstGeom>
          <a:noFill/>
        </p:spPr>
        <p:txBody>
          <a:bodyPr wrap="none" rtlCol="0">
            <a:spAutoFit/>
          </a:bodyPr>
          <a:lstStyle/>
          <a:p>
            <a:pPr algn="ctr"/>
            <a:r>
              <a:rPr lang="en-US" sz="2400" dirty="0">
                <a:solidFill>
                  <a:srgbClr val="CC0000"/>
                </a:solidFill>
                <a:latin typeface="Tahoma" panose="020B0604030504040204" pitchFamily="34" charset="0"/>
                <a:ea typeface="Tahoma" panose="020B0604030504040204" pitchFamily="34" charset="0"/>
                <a:cs typeface="Tahoma" panose="020B0604030504040204" pitchFamily="34" charset="0"/>
              </a:rPr>
              <a:t>No Mercy</a:t>
            </a:r>
          </a:p>
        </p:txBody>
      </p:sp>
    </p:spTree>
    <p:extLst>
      <p:ext uri="{BB962C8B-B14F-4D97-AF65-F5344CB8AC3E}">
        <p14:creationId xmlns:p14="http://schemas.microsoft.com/office/powerpoint/2010/main" val="3398933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20272" y="2880000"/>
            <a:ext cx="1565814" cy="461665"/>
          </a:xfrm>
          <a:prstGeom prst="rect">
            <a:avLst/>
          </a:prstGeom>
          <a:noFill/>
        </p:spPr>
        <p:txBody>
          <a:bodyPr wrap="none" rtlCol="0">
            <a:spAutoFit/>
          </a:bodyPr>
          <a:lstStyle/>
          <a:p>
            <a:pPr algn="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My People</a:t>
            </a:r>
          </a:p>
        </p:txBody>
      </p:sp>
      <p:sp>
        <p:nvSpPr>
          <p:cNvPr id="23" name="TextBox 22"/>
          <p:cNvSpPr txBox="1"/>
          <p:nvPr/>
        </p:nvSpPr>
        <p:spPr>
          <a:xfrm>
            <a:off x="3275856" y="2880000"/>
            <a:ext cx="1996187" cy="461665"/>
          </a:xfrm>
          <a:prstGeom prst="rect">
            <a:avLst/>
          </a:prstGeom>
          <a:noFill/>
        </p:spPr>
        <p:txBody>
          <a:bodyPr wrap="none" rtlCol="0">
            <a:spAutoFit/>
          </a:bodyPr>
          <a:lstStyle/>
          <a:p>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Shown Mercy</a:t>
            </a:r>
          </a:p>
        </p:txBody>
      </p:sp>
      <p:sp>
        <p:nvSpPr>
          <p:cNvPr id="2" name="Rectangle 1"/>
          <p:cNvSpPr/>
          <p:nvPr/>
        </p:nvSpPr>
        <p:spPr>
          <a:xfrm>
            <a:off x="251520" y="411510"/>
            <a:ext cx="7920880" cy="461665"/>
          </a:xfrm>
          <a:prstGeom prst="rect">
            <a:avLst/>
          </a:prstGeom>
        </p:spPr>
        <p:txBody>
          <a:bodyPr wrap="square">
            <a:spAutoFit/>
          </a:bodyPr>
          <a:lstStyle/>
          <a:p>
            <a:pPr>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4. God promised to restore Israel (1:10-2:1)</a:t>
            </a:r>
            <a:endParaRPr lang="en-SG" sz="2400"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a:off x="323528" y="2880000"/>
            <a:ext cx="1505156" cy="461665"/>
          </a:xfrm>
          <a:prstGeom prst="rect">
            <a:avLst/>
          </a:prstGeom>
          <a:noFill/>
        </p:spPr>
        <p:txBody>
          <a:bodyPr wrap="none" rtlCol="0">
            <a:spAutoFit/>
          </a:bodyPr>
          <a:lstStyle/>
          <a:p>
            <a:r>
              <a:rPr lang="en-US" sz="2400" dirty="0">
                <a:solidFill>
                  <a:srgbClr val="003300"/>
                </a:solidFill>
                <a:latin typeface="Tahoma" panose="020B0604030504040204" pitchFamily="34" charset="0"/>
                <a:ea typeface="Tahoma" panose="020B0604030504040204" pitchFamily="34" charset="0"/>
                <a:cs typeface="Tahoma" panose="020B0604030504040204" pitchFamily="34" charset="0"/>
              </a:rPr>
              <a:t>Great day</a:t>
            </a:r>
          </a:p>
        </p:txBody>
      </p:sp>
      <p:sp>
        <p:nvSpPr>
          <p:cNvPr id="42" name="TextBox 41"/>
          <p:cNvSpPr txBox="1"/>
          <p:nvPr/>
        </p:nvSpPr>
        <p:spPr>
          <a:xfrm>
            <a:off x="251520" y="987574"/>
            <a:ext cx="1374094" cy="830997"/>
          </a:xfrm>
          <a:prstGeom prst="rect">
            <a:avLst/>
          </a:prstGeom>
          <a:noFill/>
        </p:spPr>
        <p:txBody>
          <a:bodyPr wrap="none" rtlCol="0">
            <a:spAutoFit/>
          </a:bodyPr>
          <a:lstStyle/>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Faithful</a:t>
            </a:r>
          </a:p>
          <a:p>
            <a:r>
              <a:rPr lang="en-US" sz="2400" b="1" dirty="0">
                <a:solidFill>
                  <a:srgbClr val="003366"/>
                </a:solidFill>
                <a:latin typeface="Tahoma" panose="020B0604030504040204" pitchFamily="34" charset="0"/>
                <a:ea typeface="Tahoma" panose="020B0604030504040204" pitchFamily="34" charset="0"/>
                <a:cs typeface="Tahoma" panose="020B0604030504040204" pitchFamily="34" charset="0"/>
              </a:rPr>
              <a:t>God</a:t>
            </a:r>
            <a:endParaRPr lang="en-SG" sz="2400" b="1" dirty="0">
              <a:solidFill>
                <a:srgbClr val="003366"/>
              </a:solidFill>
              <a:latin typeface="Tahoma" panose="020B0604030504040204" pitchFamily="34" charset="0"/>
              <a:ea typeface="Tahoma" panose="020B0604030504040204" pitchFamily="34" charset="0"/>
              <a:cs typeface="Tahoma" panose="020B0604030504040204" pitchFamily="34" charset="0"/>
            </a:endParaRPr>
          </a:p>
        </p:txBody>
      </p:sp>
      <p:sp>
        <p:nvSpPr>
          <p:cNvPr id="43" name="TextBox 42"/>
          <p:cNvSpPr txBox="1"/>
          <p:nvPr/>
        </p:nvSpPr>
        <p:spPr>
          <a:xfrm>
            <a:off x="7156107" y="987574"/>
            <a:ext cx="1736373" cy="830997"/>
          </a:xfrm>
          <a:prstGeom prst="rect">
            <a:avLst/>
          </a:prstGeom>
          <a:noFill/>
        </p:spPr>
        <p:txBody>
          <a:bodyPr wrap="none" rtlCol="0">
            <a:spAutoFit/>
          </a:bodyPr>
          <a:lstStyle/>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Unfaithful</a:t>
            </a:r>
          </a:p>
          <a:p>
            <a:pPr algn="r"/>
            <a:r>
              <a:rPr lang="en-US" sz="2400" b="1" dirty="0">
                <a:solidFill>
                  <a:srgbClr val="993300"/>
                </a:solidFill>
                <a:latin typeface="Tahoma" panose="020B0604030504040204" pitchFamily="34" charset="0"/>
                <a:ea typeface="Tahoma" panose="020B0604030504040204" pitchFamily="34" charset="0"/>
                <a:cs typeface="Tahoma" panose="020B0604030504040204" pitchFamily="34" charset="0"/>
              </a:rPr>
              <a:t>People</a:t>
            </a:r>
            <a:endParaRPr lang="en-SG" sz="2400" b="1" dirty="0">
              <a:solidFill>
                <a:srgbClr val="993300"/>
              </a:solidFill>
              <a:latin typeface="Tahoma" panose="020B0604030504040204" pitchFamily="34" charset="0"/>
              <a:ea typeface="Tahoma" panose="020B0604030504040204" pitchFamily="34" charset="0"/>
              <a:cs typeface="Tahoma" panose="020B0604030504040204" pitchFamily="34" charset="0"/>
            </a:endParaRPr>
          </a:p>
        </p:txBody>
      </p:sp>
      <p:cxnSp>
        <p:nvCxnSpPr>
          <p:cNvPr id="10" name="Straight Arrow Connector 9"/>
          <p:cNvCxnSpPr>
            <a:endCxn id="43" idx="1"/>
          </p:cNvCxnSpPr>
          <p:nvPr/>
        </p:nvCxnSpPr>
        <p:spPr>
          <a:xfrm>
            <a:off x="1678647" y="1403072"/>
            <a:ext cx="5477460" cy="1"/>
          </a:xfrm>
          <a:prstGeom prst="straightConnector1">
            <a:avLst/>
          </a:prstGeom>
          <a:ln w="38100">
            <a:solidFill>
              <a:srgbClr val="6600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A3EAFC3E-FA79-1CCD-7DD2-27FA3CA95708}"/>
              </a:ext>
            </a:extLst>
          </p:cNvPr>
          <p:cNvGrpSpPr/>
          <p:nvPr/>
        </p:nvGrpSpPr>
        <p:grpSpPr>
          <a:xfrm>
            <a:off x="467544" y="1908000"/>
            <a:ext cx="531330" cy="432048"/>
            <a:chOff x="2843808" y="1840280"/>
            <a:chExt cx="914400" cy="731470"/>
          </a:xfrm>
        </p:grpSpPr>
        <p:sp>
          <p:nvSpPr>
            <p:cNvPr id="6" name="Trapezoid 5">
              <a:extLst>
                <a:ext uri="{FF2B5EF4-FFF2-40B4-BE49-F238E27FC236}">
                  <a16:creationId xmlns:a16="http://schemas.microsoft.com/office/drawing/2014/main" id="{AC143360-D878-F0F2-6413-2E3E7613764D}"/>
                </a:ext>
              </a:extLst>
            </p:cNvPr>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AD253D44-AA41-1AB0-E02A-C4E455B80B91}"/>
                </a:ext>
              </a:extLst>
            </p:cNvPr>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8" name="Group 7">
            <a:extLst>
              <a:ext uri="{FF2B5EF4-FFF2-40B4-BE49-F238E27FC236}">
                <a16:creationId xmlns:a16="http://schemas.microsoft.com/office/drawing/2014/main" id="{DABB75AD-9B44-D96A-1909-4CD10D2E4E4E}"/>
              </a:ext>
            </a:extLst>
          </p:cNvPr>
          <p:cNvGrpSpPr/>
          <p:nvPr/>
        </p:nvGrpSpPr>
        <p:grpSpPr>
          <a:xfrm>
            <a:off x="1115616" y="1908000"/>
            <a:ext cx="430884" cy="432048"/>
            <a:chOff x="4382583" y="1840280"/>
            <a:chExt cx="718916" cy="731470"/>
          </a:xfrm>
        </p:grpSpPr>
        <p:sp>
          <p:nvSpPr>
            <p:cNvPr id="9" name="Oval 8">
              <a:extLst>
                <a:ext uri="{FF2B5EF4-FFF2-40B4-BE49-F238E27FC236}">
                  <a16:creationId xmlns:a16="http://schemas.microsoft.com/office/drawing/2014/main" id="{D4993006-1066-FFC9-8B18-CA346675999B}"/>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Trapezoid 10">
              <a:extLst>
                <a:ext uri="{FF2B5EF4-FFF2-40B4-BE49-F238E27FC236}">
                  <a16:creationId xmlns:a16="http://schemas.microsoft.com/office/drawing/2014/main" id="{344BF2B2-221C-8B48-37B0-839C2430F102}"/>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2" name="Group 11">
            <a:extLst>
              <a:ext uri="{FF2B5EF4-FFF2-40B4-BE49-F238E27FC236}">
                <a16:creationId xmlns:a16="http://schemas.microsoft.com/office/drawing/2014/main" id="{FCEC9FA5-E174-2347-ACC9-E9FE6A835978}"/>
              </a:ext>
            </a:extLst>
          </p:cNvPr>
          <p:cNvGrpSpPr/>
          <p:nvPr/>
        </p:nvGrpSpPr>
        <p:grpSpPr>
          <a:xfrm>
            <a:off x="4283968" y="1908000"/>
            <a:ext cx="531330" cy="432048"/>
            <a:chOff x="2843808" y="1840280"/>
            <a:chExt cx="914400" cy="731470"/>
          </a:xfrm>
        </p:grpSpPr>
        <p:sp>
          <p:nvSpPr>
            <p:cNvPr id="13" name="Trapezoid 12">
              <a:extLst>
                <a:ext uri="{FF2B5EF4-FFF2-40B4-BE49-F238E27FC236}">
                  <a16:creationId xmlns:a16="http://schemas.microsoft.com/office/drawing/2014/main" id="{29A12340-C8D7-FA38-B710-ACA550E4803A}"/>
                </a:ext>
              </a:extLst>
            </p:cNvPr>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3F9477CC-B0AC-50DA-B563-583B0B228901}"/>
                </a:ext>
              </a:extLst>
            </p:cNvPr>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8" name="Group 17">
            <a:extLst>
              <a:ext uri="{FF2B5EF4-FFF2-40B4-BE49-F238E27FC236}">
                <a16:creationId xmlns:a16="http://schemas.microsoft.com/office/drawing/2014/main" id="{E74BAD5F-75BA-5BC2-2279-28993A379626}"/>
              </a:ext>
            </a:extLst>
          </p:cNvPr>
          <p:cNvGrpSpPr/>
          <p:nvPr/>
        </p:nvGrpSpPr>
        <p:grpSpPr>
          <a:xfrm>
            <a:off x="7597500" y="1908000"/>
            <a:ext cx="430884" cy="432048"/>
            <a:chOff x="4382583" y="1840280"/>
            <a:chExt cx="718916" cy="731470"/>
          </a:xfrm>
        </p:grpSpPr>
        <p:sp>
          <p:nvSpPr>
            <p:cNvPr id="19" name="Oval 18">
              <a:extLst>
                <a:ext uri="{FF2B5EF4-FFF2-40B4-BE49-F238E27FC236}">
                  <a16:creationId xmlns:a16="http://schemas.microsoft.com/office/drawing/2014/main" id="{45A01955-F540-A166-3267-B8B100DBD671}"/>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Trapezoid 19">
              <a:extLst>
                <a:ext uri="{FF2B5EF4-FFF2-40B4-BE49-F238E27FC236}">
                  <a16:creationId xmlns:a16="http://schemas.microsoft.com/office/drawing/2014/main" id="{774F8E46-B6D0-1EA8-E823-CC4E01B3D493}"/>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4" name="Group 23">
            <a:extLst>
              <a:ext uri="{FF2B5EF4-FFF2-40B4-BE49-F238E27FC236}">
                <a16:creationId xmlns:a16="http://schemas.microsoft.com/office/drawing/2014/main" id="{54F201D6-DB09-6A74-6DD4-E072BFE331BF}"/>
              </a:ext>
            </a:extLst>
          </p:cNvPr>
          <p:cNvGrpSpPr/>
          <p:nvPr/>
        </p:nvGrpSpPr>
        <p:grpSpPr>
          <a:xfrm>
            <a:off x="4986853" y="1908000"/>
            <a:ext cx="531330" cy="432048"/>
            <a:chOff x="2843808" y="1840280"/>
            <a:chExt cx="914400" cy="731470"/>
          </a:xfrm>
        </p:grpSpPr>
        <p:sp>
          <p:nvSpPr>
            <p:cNvPr id="25" name="Trapezoid 24">
              <a:extLst>
                <a:ext uri="{FF2B5EF4-FFF2-40B4-BE49-F238E27FC236}">
                  <a16:creationId xmlns:a16="http://schemas.microsoft.com/office/drawing/2014/main" id="{7AE87C2B-8312-F75D-210F-AA0364C3540B}"/>
                </a:ext>
              </a:extLst>
            </p:cNvPr>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Oval 25">
              <a:extLst>
                <a:ext uri="{FF2B5EF4-FFF2-40B4-BE49-F238E27FC236}">
                  <a16:creationId xmlns:a16="http://schemas.microsoft.com/office/drawing/2014/main" id="{9F8E074E-A4FE-A0A5-6128-D02235EF8034}"/>
                </a:ext>
              </a:extLst>
            </p:cNvPr>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7" name="Group 26">
            <a:extLst>
              <a:ext uri="{FF2B5EF4-FFF2-40B4-BE49-F238E27FC236}">
                <a16:creationId xmlns:a16="http://schemas.microsoft.com/office/drawing/2014/main" id="{79242527-44D6-EAA4-9913-C2CE62A579C5}"/>
              </a:ext>
            </a:extLst>
          </p:cNvPr>
          <p:cNvGrpSpPr/>
          <p:nvPr/>
        </p:nvGrpSpPr>
        <p:grpSpPr>
          <a:xfrm>
            <a:off x="3590030" y="1908000"/>
            <a:ext cx="531330" cy="432048"/>
            <a:chOff x="2843808" y="1840280"/>
            <a:chExt cx="914400" cy="731470"/>
          </a:xfrm>
        </p:grpSpPr>
        <p:sp>
          <p:nvSpPr>
            <p:cNvPr id="28" name="Trapezoid 27">
              <a:extLst>
                <a:ext uri="{FF2B5EF4-FFF2-40B4-BE49-F238E27FC236}">
                  <a16:creationId xmlns:a16="http://schemas.microsoft.com/office/drawing/2014/main" id="{22E05A55-C416-625D-ED14-D5B56336C0F3}"/>
                </a:ext>
              </a:extLst>
            </p:cNvPr>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Oval 28">
              <a:extLst>
                <a:ext uri="{FF2B5EF4-FFF2-40B4-BE49-F238E27FC236}">
                  <a16:creationId xmlns:a16="http://schemas.microsoft.com/office/drawing/2014/main" id="{82ABF699-69E4-4958-E43A-970E42ECD6C2}"/>
                </a:ext>
              </a:extLst>
            </p:cNvPr>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0" name="Group 29">
            <a:extLst>
              <a:ext uri="{FF2B5EF4-FFF2-40B4-BE49-F238E27FC236}">
                <a16:creationId xmlns:a16="http://schemas.microsoft.com/office/drawing/2014/main" id="{DA057396-0190-02C2-7DE5-831C69B58FDF}"/>
              </a:ext>
            </a:extLst>
          </p:cNvPr>
          <p:cNvGrpSpPr/>
          <p:nvPr/>
        </p:nvGrpSpPr>
        <p:grpSpPr>
          <a:xfrm>
            <a:off x="6995062" y="1908000"/>
            <a:ext cx="430884" cy="432048"/>
            <a:chOff x="4382583" y="1840280"/>
            <a:chExt cx="718916" cy="731470"/>
          </a:xfrm>
        </p:grpSpPr>
        <p:sp>
          <p:nvSpPr>
            <p:cNvPr id="31" name="Oval 30">
              <a:extLst>
                <a:ext uri="{FF2B5EF4-FFF2-40B4-BE49-F238E27FC236}">
                  <a16:creationId xmlns:a16="http://schemas.microsoft.com/office/drawing/2014/main" id="{92E79DD4-9A93-EA0B-79D5-42BA9B7DB6DF}"/>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2" name="Trapezoid 31">
              <a:extLst>
                <a:ext uri="{FF2B5EF4-FFF2-40B4-BE49-F238E27FC236}">
                  <a16:creationId xmlns:a16="http://schemas.microsoft.com/office/drawing/2014/main" id="{02618CC9-2F42-B728-ED38-880DD6EFC02C}"/>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3" name="Group 32">
            <a:extLst>
              <a:ext uri="{FF2B5EF4-FFF2-40B4-BE49-F238E27FC236}">
                <a16:creationId xmlns:a16="http://schemas.microsoft.com/office/drawing/2014/main" id="{C0659F2F-CE9E-6107-BFEF-74560D6F4606}"/>
              </a:ext>
            </a:extLst>
          </p:cNvPr>
          <p:cNvGrpSpPr/>
          <p:nvPr/>
        </p:nvGrpSpPr>
        <p:grpSpPr>
          <a:xfrm>
            <a:off x="5689738" y="1908000"/>
            <a:ext cx="430884" cy="432048"/>
            <a:chOff x="4382583" y="1840280"/>
            <a:chExt cx="718916" cy="731470"/>
          </a:xfrm>
        </p:grpSpPr>
        <p:sp>
          <p:nvSpPr>
            <p:cNvPr id="44" name="Oval 43">
              <a:extLst>
                <a:ext uri="{FF2B5EF4-FFF2-40B4-BE49-F238E27FC236}">
                  <a16:creationId xmlns:a16="http://schemas.microsoft.com/office/drawing/2014/main" id="{F8CA6DDE-8B4F-EF41-FC45-BFE027647FF1}"/>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Trapezoid 44">
              <a:extLst>
                <a:ext uri="{FF2B5EF4-FFF2-40B4-BE49-F238E27FC236}">
                  <a16:creationId xmlns:a16="http://schemas.microsoft.com/office/drawing/2014/main" id="{9374A7D9-48BE-CCD9-B9DA-4F7FF648A3AC}"/>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46" name="Group 45">
            <a:extLst>
              <a:ext uri="{FF2B5EF4-FFF2-40B4-BE49-F238E27FC236}">
                <a16:creationId xmlns:a16="http://schemas.microsoft.com/office/drawing/2014/main" id="{70B61DF8-7400-11FA-2B32-171D95C0E1E4}"/>
              </a:ext>
            </a:extLst>
          </p:cNvPr>
          <p:cNvGrpSpPr/>
          <p:nvPr/>
        </p:nvGrpSpPr>
        <p:grpSpPr>
          <a:xfrm>
            <a:off x="6292177" y="1908000"/>
            <a:ext cx="531330" cy="432048"/>
            <a:chOff x="2843808" y="1840280"/>
            <a:chExt cx="914400" cy="731470"/>
          </a:xfrm>
        </p:grpSpPr>
        <p:sp>
          <p:nvSpPr>
            <p:cNvPr id="47" name="Trapezoid 46">
              <a:extLst>
                <a:ext uri="{FF2B5EF4-FFF2-40B4-BE49-F238E27FC236}">
                  <a16:creationId xmlns:a16="http://schemas.microsoft.com/office/drawing/2014/main" id="{A3B748C3-7EEB-16CA-9502-D4CD699C9BE6}"/>
                </a:ext>
              </a:extLst>
            </p:cNvPr>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8" name="Oval 47">
              <a:extLst>
                <a:ext uri="{FF2B5EF4-FFF2-40B4-BE49-F238E27FC236}">
                  <a16:creationId xmlns:a16="http://schemas.microsoft.com/office/drawing/2014/main" id="{D1304D86-E9B0-858A-3ED7-429095E7E3D7}"/>
                </a:ext>
              </a:extLst>
            </p:cNvPr>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49" name="Group 48">
            <a:extLst>
              <a:ext uri="{FF2B5EF4-FFF2-40B4-BE49-F238E27FC236}">
                <a16:creationId xmlns:a16="http://schemas.microsoft.com/office/drawing/2014/main" id="{523794A9-78C6-2258-C334-AB6F099F4986}"/>
              </a:ext>
            </a:extLst>
          </p:cNvPr>
          <p:cNvGrpSpPr/>
          <p:nvPr/>
        </p:nvGrpSpPr>
        <p:grpSpPr>
          <a:xfrm>
            <a:off x="8173564" y="1908000"/>
            <a:ext cx="430884" cy="432048"/>
            <a:chOff x="4382583" y="1840280"/>
            <a:chExt cx="718916" cy="731470"/>
          </a:xfrm>
        </p:grpSpPr>
        <p:sp>
          <p:nvSpPr>
            <p:cNvPr id="50" name="Oval 49">
              <a:extLst>
                <a:ext uri="{FF2B5EF4-FFF2-40B4-BE49-F238E27FC236}">
                  <a16:creationId xmlns:a16="http://schemas.microsoft.com/office/drawing/2014/main" id="{50D0F2E6-35AA-7DDB-B06D-264F24A891D1}"/>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1" name="Trapezoid 50">
              <a:extLst>
                <a:ext uri="{FF2B5EF4-FFF2-40B4-BE49-F238E27FC236}">
                  <a16:creationId xmlns:a16="http://schemas.microsoft.com/office/drawing/2014/main" id="{1743A48E-3648-C594-DBD6-EDEDEFD7A6A2}"/>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52" name="Group 51">
            <a:extLst>
              <a:ext uri="{FF2B5EF4-FFF2-40B4-BE49-F238E27FC236}">
                <a16:creationId xmlns:a16="http://schemas.microsoft.com/office/drawing/2014/main" id="{AE84D602-66B1-CE6D-ECC5-9B192CBE69E2}"/>
              </a:ext>
            </a:extLst>
          </p:cNvPr>
          <p:cNvGrpSpPr/>
          <p:nvPr/>
        </p:nvGrpSpPr>
        <p:grpSpPr>
          <a:xfrm>
            <a:off x="1709108" y="1908000"/>
            <a:ext cx="430884" cy="432048"/>
            <a:chOff x="4382583" y="1840280"/>
            <a:chExt cx="718916" cy="731470"/>
          </a:xfrm>
        </p:grpSpPr>
        <p:sp>
          <p:nvSpPr>
            <p:cNvPr id="53" name="Oval 52">
              <a:extLst>
                <a:ext uri="{FF2B5EF4-FFF2-40B4-BE49-F238E27FC236}">
                  <a16:creationId xmlns:a16="http://schemas.microsoft.com/office/drawing/2014/main" id="{2AA06DCD-DFFE-E3F6-D435-F93FBC1F098C}"/>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4" name="Trapezoid 53">
              <a:extLst>
                <a:ext uri="{FF2B5EF4-FFF2-40B4-BE49-F238E27FC236}">
                  <a16:creationId xmlns:a16="http://schemas.microsoft.com/office/drawing/2014/main" id="{ADB8832F-A615-ECF4-17C3-2348F86578DE}"/>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55" name="Group 54">
            <a:extLst>
              <a:ext uri="{FF2B5EF4-FFF2-40B4-BE49-F238E27FC236}">
                <a16:creationId xmlns:a16="http://schemas.microsoft.com/office/drawing/2014/main" id="{39B251FA-3BC4-9472-B9AB-C4B9F8555B9C}"/>
              </a:ext>
            </a:extLst>
          </p:cNvPr>
          <p:cNvGrpSpPr/>
          <p:nvPr/>
        </p:nvGrpSpPr>
        <p:grpSpPr>
          <a:xfrm>
            <a:off x="2302600" y="1908000"/>
            <a:ext cx="531330" cy="432048"/>
            <a:chOff x="2843808" y="1840280"/>
            <a:chExt cx="914400" cy="731470"/>
          </a:xfrm>
        </p:grpSpPr>
        <p:sp>
          <p:nvSpPr>
            <p:cNvPr id="57" name="Trapezoid 56">
              <a:extLst>
                <a:ext uri="{FF2B5EF4-FFF2-40B4-BE49-F238E27FC236}">
                  <a16:creationId xmlns:a16="http://schemas.microsoft.com/office/drawing/2014/main" id="{948A6754-C1E9-0C56-8B2A-3969D6205D00}"/>
                </a:ext>
              </a:extLst>
            </p:cNvPr>
            <p:cNvSpPr/>
            <p:nvPr/>
          </p:nvSpPr>
          <p:spPr>
            <a:xfrm>
              <a:off x="2843808" y="2067694"/>
              <a:ext cx="914400" cy="504056"/>
            </a:xfrm>
            <a:prstGeom prst="trapezoid">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8" name="Oval 57">
              <a:extLst>
                <a:ext uri="{FF2B5EF4-FFF2-40B4-BE49-F238E27FC236}">
                  <a16:creationId xmlns:a16="http://schemas.microsoft.com/office/drawing/2014/main" id="{5711AEF3-A733-4901-9965-A15B04E23092}"/>
                </a:ext>
              </a:extLst>
            </p:cNvPr>
            <p:cNvSpPr/>
            <p:nvPr/>
          </p:nvSpPr>
          <p:spPr>
            <a:xfrm>
              <a:off x="2941841" y="1840280"/>
              <a:ext cx="718916" cy="731470"/>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59" name="Group 58">
            <a:extLst>
              <a:ext uri="{FF2B5EF4-FFF2-40B4-BE49-F238E27FC236}">
                <a16:creationId xmlns:a16="http://schemas.microsoft.com/office/drawing/2014/main" id="{869D52A1-B962-1D30-0F1C-9F59AC93003B}"/>
              </a:ext>
            </a:extLst>
          </p:cNvPr>
          <p:cNvGrpSpPr/>
          <p:nvPr/>
        </p:nvGrpSpPr>
        <p:grpSpPr>
          <a:xfrm>
            <a:off x="2996538" y="1908000"/>
            <a:ext cx="430884" cy="432048"/>
            <a:chOff x="4382583" y="1840280"/>
            <a:chExt cx="718916" cy="731470"/>
          </a:xfrm>
        </p:grpSpPr>
        <p:sp>
          <p:nvSpPr>
            <p:cNvPr id="60" name="Oval 59">
              <a:extLst>
                <a:ext uri="{FF2B5EF4-FFF2-40B4-BE49-F238E27FC236}">
                  <a16:creationId xmlns:a16="http://schemas.microsoft.com/office/drawing/2014/main" id="{C45A6E2B-6AD0-AFFB-BDD6-0D49C2215BBC}"/>
                </a:ext>
              </a:extLst>
            </p:cNvPr>
            <p:cNvSpPr/>
            <p:nvPr/>
          </p:nvSpPr>
          <p:spPr>
            <a:xfrm>
              <a:off x="4382583" y="1840280"/>
              <a:ext cx="718916" cy="73147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1" name="Trapezoid 60">
              <a:extLst>
                <a:ext uri="{FF2B5EF4-FFF2-40B4-BE49-F238E27FC236}">
                  <a16:creationId xmlns:a16="http://schemas.microsoft.com/office/drawing/2014/main" id="{30A7C062-A7F0-5A06-7BBB-1B70957178C5}"/>
                </a:ext>
              </a:extLst>
            </p:cNvPr>
            <p:cNvSpPr/>
            <p:nvPr/>
          </p:nvSpPr>
          <p:spPr>
            <a:xfrm>
              <a:off x="4382583" y="1840280"/>
              <a:ext cx="718916" cy="299422"/>
            </a:xfrm>
            <a:prstGeom prst="trapezoid">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62" name="Picture 61">
            <a:extLst>
              <a:ext uri="{FF2B5EF4-FFF2-40B4-BE49-F238E27FC236}">
                <a16:creationId xmlns:a16="http://schemas.microsoft.com/office/drawing/2014/main" id="{EA0A7CF1-2061-2463-26D8-9ACD1EA493B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000" t="14076" r="2308" b="14375"/>
          <a:stretch/>
        </p:blipFill>
        <p:spPr>
          <a:xfrm>
            <a:off x="5413939" y="2592000"/>
            <a:ext cx="1409567" cy="115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3" name="Picture 62">
            <a:extLst>
              <a:ext uri="{FF2B5EF4-FFF2-40B4-BE49-F238E27FC236}">
                <a16:creationId xmlns:a16="http://schemas.microsoft.com/office/drawing/2014/main" id="{D0D5C22B-C9D7-D1CA-1FA1-4138F3FA0492}"/>
              </a:ext>
            </a:extLst>
          </p:cNvPr>
          <p:cNvPicPr>
            <a:picLocks noChangeAspect="1"/>
          </p:cNvPicPr>
          <p:nvPr/>
        </p:nvPicPr>
        <p:blipFill rotWithShape="1">
          <a:blip r:embed="rId3">
            <a:extLst>
              <a:ext uri="{28A0092B-C50C-407E-A947-70E740481C1C}">
                <a14:useLocalDpi xmlns:a14="http://schemas.microsoft.com/office/drawing/2010/main" val="0"/>
              </a:ext>
            </a:extLst>
          </a:blip>
          <a:srcRect l="8650" r="9353"/>
          <a:stretch/>
        </p:blipFill>
        <p:spPr>
          <a:xfrm>
            <a:off x="1979848" y="2656708"/>
            <a:ext cx="1224000" cy="9951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4" name="Rectangle 63">
            <a:extLst>
              <a:ext uri="{FF2B5EF4-FFF2-40B4-BE49-F238E27FC236}">
                <a16:creationId xmlns:a16="http://schemas.microsoft.com/office/drawing/2014/main" id="{73B480F9-0804-0B9F-0E04-FF1C995628ED}"/>
              </a:ext>
            </a:extLst>
          </p:cNvPr>
          <p:cNvSpPr/>
          <p:nvPr/>
        </p:nvSpPr>
        <p:spPr>
          <a:xfrm>
            <a:off x="611560" y="3777883"/>
            <a:ext cx="7920880" cy="954107"/>
          </a:xfrm>
          <a:prstGeom prst="rect">
            <a:avLst/>
          </a:prstGeom>
        </p:spPr>
        <p:txBody>
          <a:bodyPr wrap="square">
            <a:spAutoFit/>
          </a:bodyPr>
          <a:lstStyle/>
          <a:p>
            <a:pPr algn="ctr">
              <a:tabLst>
                <a:tab pos="715963" algn="l"/>
                <a:tab pos="6099175" algn="l"/>
              </a:tabLst>
            </a:pPr>
            <a:r>
              <a:rPr lang="en-US" sz="2800" b="1" dirty="0">
                <a:solidFill>
                  <a:srgbClr val="CC0000"/>
                </a:solidFill>
                <a:latin typeface="Tahoma" panose="020B0604030504040204" pitchFamily="34" charset="0"/>
                <a:ea typeface="Tahoma" panose="020B0604030504040204" pitchFamily="34" charset="0"/>
                <a:cs typeface="Tahoma" panose="020B0604030504040204" pitchFamily="34" charset="0"/>
              </a:rPr>
              <a:t>Truth 3</a:t>
            </a:r>
            <a:r>
              <a:rPr lang="en-US" sz="2800" dirty="0">
                <a:solidFill>
                  <a:srgbClr val="CC0000"/>
                </a:solidFill>
                <a:latin typeface="Tahoma" panose="020B0604030504040204" pitchFamily="34" charset="0"/>
                <a:ea typeface="Tahoma" panose="020B0604030504040204" pitchFamily="34" charset="0"/>
                <a:cs typeface="Tahoma" panose="020B0604030504040204" pitchFamily="34" charset="0"/>
              </a:rPr>
              <a:t>: We are </a:t>
            </a:r>
            <a:r>
              <a:rPr lang="en-US" sz="2800" b="1" dirty="0">
                <a:solidFill>
                  <a:srgbClr val="CC0000"/>
                </a:solidFill>
                <a:latin typeface="Tahoma" panose="020B0604030504040204" pitchFamily="34" charset="0"/>
                <a:ea typeface="Tahoma" panose="020B0604030504040204" pitchFamily="34" charset="0"/>
                <a:cs typeface="Tahoma" panose="020B0604030504040204" pitchFamily="34" charset="0"/>
              </a:rPr>
              <a:t>delivered</a:t>
            </a:r>
            <a:r>
              <a:rPr lang="en-US" sz="2800" dirty="0">
                <a:solidFill>
                  <a:srgbClr val="CC0000"/>
                </a:solidFill>
                <a:latin typeface="Tahoma" panose="020B0604030504040204" pitchFamily="34" charset="0"/>
                <a:ea typeface="Tahoma" panose="020B0604030504040204" pitchFamily="34" charset="0"/>
                <a:cs typeface="Tahoma" panose="020B0604030504040204" pitchFamily="34" charset="0"/>
              </a:rPr>
              <a:t> from judgment through Christ because our God is </a:t>
            </a:r>
            <a:r>
              <a:rPr lang="en-US" sz="2800" b="1" dirty="0">
                <a:solidFill>
                  <a:srgbClr val="CC0000"/>
                </a:solidFill>
                <a:latin typeface="Tahoma" panose="020B0604030504040204" pitchFamily="34" charset="0"/>
                <a:ea typeface="Tahoma" panose="020B0604030504040204" pitchFamily="34" charset="0"/>
                <a:cs typeface="Tahoma" panose="020B0604030504040204" pitchFamily="34" charset="0"/>
              </a:rPr>
              <a:t>faithful</a:t>
            </a:r>
            <a:endParaRPr lang="en-SG" sz="2800" b="1" dirty="0">
              <a:solidFill>
                <a:srgbClr val="CC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9438257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339502"/>
            <a:ext cx="2304256" cy="1152128"/>
          </a:xfrm>
          <a:prstGeom prst="rect">
            <a:avLst/>
          </a:prstGeom>
        </p:spPr>
      </p:pic>
      <p:sp>
        <p:nvSpPr>
          <p:cNvPr id="4" name="Rectangle 3"/>
          <p:cNvSpPr/>
          <p:nvPr/>
        </p:nvSpPr>
        <p:spPr>
          <a:xfrm>
            <a:off x="1691680" y="411510"/>
            <a:ext cx="5760640" cy="1384995"/>
          </a:xfrm>
          <a:prstGeom prst="rect">
            <a:avLst/>
          </a:prstGeom>
        </p:spPr>
        <p:txBody>
          <a:bodyPr wrap="square">
            <a:spAutoFit/>
          </a:bodyPr>
          <a:lstStyle/>
          <a:p>
            <a:pPr algn="ctr"/>
            <a:r>
              <a:rPr lang="en-US" sz="2400" b="1" dirty="0">
                <a:solidFill>
                  <a:srgbClr val="003300"/>
                </a:solidFill>
                <a:latin typeface="Tahoma" panose="020B0604030504040204" pitchFamily="34" charset="0"/>
                <a:ea typeface="Tahoma" panose="020B0604030504040204" pitchFamily="34" charset="0"/>
                <a:cs typeface="Tahoma" panose="020B0604030504040204" pitchFamily="34" charset="0"/>
              </a:rPr>
              <a:t>When an Unfaithful People</a:t>
            </a:r>
            <a:endParaRPr lang="en-SG" sz="2400" dirty="0">
              <a:solidFill>
                <a:srgbClr val="003300"/>
              </a:solidFill>
              <a:latin typeface="Tahoma" panose="020B0604030504040204" pitchFamily="34" charset="0"/>
              <a:ea typeface="Tahoma" panose="020B0604030504040204" pitchFamily="34" charset="0"/>
              <a:cs typeface="Tahoma" panose="020B0604030504040204" pitchFamily="34" charset="0"/>
            </a:endParaRPr>
          </a:p>
          <a:p>
            <a:pPr algn="ctr"/>
            <a:r>
              <a:rPr lang="en-US" sz="2400" b="1" dirty="0">
                <a:solidFill>
                  <a:srgbClr val="003300"/>
                </a:solidFill>
                <a:latin typeface="Tahoma" panose="020B0604030504040204" pitchFamily="34" charset="0"/>
                <a:ea typeface="Tahoma" panose="020B0604030504040204" pitchFamily="34" charset="0"/>
                <a:cs typeface="Tahoma" panose="020B0604030504040204" pitchFamily="34" charset="0"/>
              </a:rPr>
              <a:t>Face The Faithful God</a:t>
            </a:r>
            <a:endParaRPr lang="en-SG" sz="2400" dirty="0">
              <a:solidFill>
                <a:srgbClr val="003300"/>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dirty="0">
              <a:solidFill>
                <a:srgbClr val="003300"/>
              </a:solidFill>
              <a:latin typeface="Tahoma" panose="020B0604030504040204" pitchFamily="34" charset="0"/>
              <a:ea typeface="Tahoma" panose="020B0604030504040204" pitchFamily="34" charset="0"/>
              <a:cs typeface="Tahoma" panose="020B0604030504040204" pitchFamily="34" charset="0"/>
            </a:endParaRPr>
          </a:p>
          <a:p>
            <a:pPr algn="ctr"/>
            <a:r>
              <a:rPr lang="en-US" sz="2000" dirty="0">
                <a:solidFill>
                  <a:srgbClr val="003300"/>
                </a:solidFill>
                <a:latin typeface="Tahoma" panose="020B0604030504040204" pitchFamily="34" charset="0"/>
                <a:ea typeface="Tahoma" panose="020B0604030504040204" pitchFamily="34" charset="0"/>
                <a:cs typeface="Tahoma" panose="020B0604030504040204" pitchFamily="34" charset="0"/>
              </a:rPr>
              <a:t>Hosea 1:1-2:1</a:t>
            </a:r>
            <a:endParaRPr lang="en-SG" sz="2000" dirty="0">
              <a:solidFill>
                <a:srgbClr val="0033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467544" y="1563638"/>
            <a:ext cx="2808312" cy="1733808"/>
          </a:xfrm>
          <a:prstGeom prst="rect">
            <a:avLst/>
          </a:prstGeom>
        </p:spPr>
        <p:txBody>
          <a:bodyPr wrap="square">
            <a:spAutoFit/>
          </a:bodyPr>
          <a:lstStyle/>
          <a:p>
            <a:pPr algn="ctr">
              <a:lnSpc>
                <a:spcPts val="3200"/>
              </a:lnSpc>
              <a:tabLst>
                <a:tab pos="715963" algn="l"/>
                <a:tab pos="6099175" algn="l"/>
              </a:tabLst>
            </a:pPr>
            <a:r>
              <a:rPr lang="en-US" sz="2400" b="1" dirty="0">
                <a:solidFill>
                  <a:srgbClr val="000066"/>
                </a:solidFill>
                <a:latin typeface="Tahoma" panose="020B0604030504040204" pitchFamily="34" charset="0"/>
                <a:ea typeface="Tahoma" panose="020B0604030504040204" pitchFamily="34" charset="0"/>
                <a:cs typeface="Tahoma" panose="020B0604030504040204" pitchFamily="34" charset="0"/>
              </a:rPr>
              <a:t>Truth 1</a:t>
            </a: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 </a:t>
            </a:r>
          </a:p>
          <a:p>
            <a:pPr algn="ctr">
              <a:lnSpc>
                <a:spcPts val="3200"/>
              </a:lnSpc>
              <a:tabLst>
                <a:tab pos="715963" algn="l"/>
                <a:tab pos="6099175" algn="l"/>
              </a:tabLst>
            </a:pPr>
            <a:r>
              <a:rPr lang="en-US" sz="2400" b="1" dirty="0">
                <a:solidFill>
                  <a:srgbClr val="000066"/>
                </a:solidFill>
                <a:latin typeface="Tahoma" panose="020B0604030504040204" pitchFamily="34" charset="0"/>
                <a:ea typeface="Tahoma" panose="020B0604030504040204" pitchFamily="34" charset="0"/>
                <a:cs typeface="Tahoma" panose="020B0604030504040204" pitchFamily="34" charset="0"/>
              </a:rPr>
              <a:t>Dethronement</a:t>
            </a:r>
          </a:p>
          <a:p>
            <a:pPr algn="ctr">
              <a:lnSpc>
                <a:spcPts val="3200"/>
              </a:lnSpc>
              <a:tabLst>
                <a:tab pos="715963" algn="l"/>
                <a:tab pos="6099175" algn="l"/>
              </a:tabLst>
            </a:pP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sym typeface="Wingdings"/>
              </a:rPr>
              <a:t></a:t>
            </a:r>
          </a:p>
          <a:p>
            <a:pPr algn="ctr">
              <a:lnSpc>
                <a:spcPts val="3200"/>
              </a:lnSpc>
              <a:tabLst>
                <a:tab pos="715963" algn="l"/>
                <a:tab pos="6099175" algn="l"/>
              </a:tabLst>
            </a:pPr>
            <a:r>
              <a:rPr lang="en-US" sz="2400" dirty="0">
                <a:solidFill>
                  <a:srgbClr val="000066"/>
                </a:solidFill>
                <a:latin typeface="Tahoma" panose="020B0604030504040204" pitchFamily="34" charset="0"/>
                <a:ea typeface="Tahoma" panose="020B0604030504040204" pitchFamily="34" charset="0"/>
                <a:cs typeface="Tahoma" panose="020B0604030504040204" pitchFamily="34" charset="0"/>
              </a:rPr>
              <a:t>Our Unfaithfulness</a:t>
            </a:r>
            <a:endParaRPr lang="en-SG" sz="2400" dirty="0">
              <a:solidFill>
                <a:srgbClr val="000066"/>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6012160" y="1707654"/>
            <a:ext cx="2664296" cy="1733808"/>
          </a:xfrm>
          <a:prstGeom prst="rect">
            <a:avLst/>
          </a:prstGeom>
        </p:spPr>
        <p:txBody>
          <a:bodyPr wrap="square">
            <a:spAutoFit/>
          </a:bodyPr>
          <a:lstStyle/>
          <a:p>
            <a:pPr algn="ctr">
              <a:lnSpc>
                <a:spcPts val="3200"/>
              </a:lnSpc>
              <a:tabLst>
                <a:tab pos="715963" algn="l"/>
                <a:tab pos="6099175" algn="l"/>
              </a:tabLst>
            </a:pPr>
            <a:r>
              <a:rPr lang="en-US" sz="2400" b="1" dirty="0">
                <a:solidFill>
                  <a:srgbClr val="800000"/>
                </a:solidFill>
                <a:latin typeface="Tahoma" panose="020B0604030504040204" pitchFamily="34" charset="0"/>
                <a:ea typeface="Tahoma" panose="020B0604030504040204" pitchFamily="34" charset="0"/>
                <a:cs typeface="Tahoma" panose="020B0604030504040204" pitchFamily="34" charset="0"/>
              </a:rPr>
              <a:t>Truth 3</a:t>
            </a: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 </a:t>
            </a:r>
          </a:p>
          <a:p>
            <a:pPr algn="ctr">
              <a:lnSpc>
                <a:spcPts val="3200"/>
              </a:lnSpc>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rPr>
              <a:t>God’s Faithfulness</a:t>
            </a:r>
          </a:p>
          <a:p>
            <a:pPr algn="ctr">
              <a:lnSpc>
                <a:spcPts val="3200"/>
              </a:lnSpc>
              <a:tabLst>
                <a:tab pos="715963" algn="l"/>
                <a:tab pos="6099175" algn="l"/>
              </a:tabLst>
            </a:pPr>
            <a:r>
              <a:rPr lang="en-US" sz="2400" dirty="0">
                <a:solidFill>
                  <a:srgbClr val="800000"/>
                </a:solidFill>
                <a:latin typeface="Tahoma" panose="020B0604030504040204" pitchFamily="34" charset="0"/>
                <a:ea typeface="Tahoma" panose="020B0604030504040204" pitchFamily="34" charset="0"/>
                <a:cs typeface="Tahoma" panose="020B0604030504040204" pitchFamily="34" charset="0"/>
                <a:sym typeface="Wingdings"/>
              </a:rPr>
              <a:t></a:t>
            </a:r>
          </a:p>
          <a:p>
            <a:pPr algn="ctr">
              <a:lnSpc>
                <a:spcPts val="3200"/>
              </a:lnSpc>
              <a:tabLst>
                <a:tab pos="715963" algn="l"/>
                <a:tab pos="6099175" algn="l"/>
              </a:tabLst>
            </a:pPr>
            <a:r>
              <a:rPr lang="en-US" sz="2400" b="1" dirty="0">
                <a:solidFill>
                  <a:srgbClr val="800000"/>
                </a:solidFill>
                <a:latin typeface="Tahoma" panose="020B0604030504040204" pitchFamily="34" charset="0"/>
                <a:ea typeface="Tahoma" panose="020B0604030504040204" pitchFamily="34" charset="0"/>
                <a:cs typeface="Tahoma" panose="020B0604030504040204" pitchFamily="34" charset="0"/>
              </a:rPr>
              <a:t>Deliverance</a:t>
            </a:r>
            <a:endParaRPr lang="en-SG" sz="2400" b="1" dirty="0">
              <a:solidFill>
                <a:srgbClr val="800000"/>
              </a:solidFill>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3275856" y="2067694"/>
            <a:ext cx="2736304" cy="1733808"/>
          </a:xfrm>
          <a:prstGeom prst="rect">
            <a:avLst/>
          </a:prstGeom>
        </p:spPr>
        <p:txBody>
          <a:bodyPr wrap="square">
            <a:spAutoFit/>
          </a:bodyPr>
          <a:lstStyle/>
          <a:p>
            <a:pPr algn="ctr">
              <a:lnSpc>
                <a:spcPts val="3200"/>
              </a:lnSpc>
              <a:tabLst>
                <a:tab pos="715963" algn="l"/>
                <a:tab pos="6099175" algn="l"/>
              </a:tabLst>
            </a:pPr>
            <a:r>
              <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rPr>
              <a:t>Truth 2</a:t>
            </a: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a:t>
            </a:r>
          </a:p>
          <a:p>
            <a:pPr algn="ctr">
              <a:lnSpc>
                <a:spcPts val="3200"/>
              </a:lnSpc>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rPr>
              <a:t>Our Unfaithfulness</a:t>
            </a:r>
          </a:p>
          <a:p>
            <a:pPr algn="ctr">
              <a:lnSpc>
                <a:spcPts val="3200"/>
              </a:lnSpc>
              <a:tabLst>
                <a:tab pos="715963" algn="l"/>
                <a:tab pos="6099175" algn="l"/>
              </a:tabLst>
            </a:pPr>
            <a:r>
              <a:rPr lang="en-US" sz="2400" dirty="0">
                <a:solidFill>
                  <a:srgbClr val="660066"/>
                </a:solidFill>
                <a:latin typeface="Tahoma" panose="020B0604030504040204" pitchFamily="34" charset="0"/>
                <a:ea typeface="Tahoma" panose="020B0604030504040204" pitchFamily="34" charset="0"/>
                <a:cs typeface="Tahoma" panose="020B0604030504040204" pitchFamily="34" charset="0"/>
                <a:sym typeface="Wingdings"/>
              </a:rPr>
              <a:t></a:t>
            </a:r>
          </a:p>
          <a:p>
            <a:pPr algn="ctr">
              <a:lnSpc>
                <a:spcPts val="3200"/>
              </a:lnSpc>
              <a:tabLst>
                <a:tab pos="715963" algn="l"/>
                <a:tab pos="6099175" algn="l"/>
              </a:tabLst>
            </a:pPr>
            <a:r>
              <a:rPr lang="en-US" sz="2400" b="1" dirty="0">
                <a:solidFill>
                  <a:srgbClr val="660066"/>
                </a:solidFill>
                <a:latin typeface="Tahoma" panose="020B0604030504040204" pitchFamily="34" charset="0"/>
                <a:ea typeface="Tahoma" panose="020B0604030504040204" pitchFamily="34" charset="0"/>
                <a:cs typeface="Tahoma" panose="020B0604030504040204" pitchFamily="34" charset="0"/>
              </a:rPr>
              <a:t>Destruction</a:t>
            </a:r>
            <a:endParaRPr lang="en-SG" sz="2400" b="1" dirty="0">
              <a:solidFill>
                <a:srgbClr val="660066"/>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650" r="9353"/>
          <a:stretch/>
        </p:blipFill>
        <p:spPr>
          <a:xfrm>
            <a:off x="6588224" y="3492000"/>
            <a:ext cx="1417268" cy="11522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 r="324"/>
          <a:stretch/>
        </p:blipFill>
        <p:spPr>
          <a:xfrm>
            <a:off x="3491880" y="3852000"/>
            <a:ext cx="2160240" cy="100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r="29105"/>
          <a:stretch/>
        </p:blipFill>
        <p:spPr>
          <a:xfrm>
            <a:off x="1209422" y="3348000"/>
            <a:ext cx="1316846" cy="12383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7461132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9683"/>
            <a:ext cx="9144000" cy="4524315"/>
          </a:xfrm>
          <a:prstGeom prst="rect">
            <a:avLst/>
          </a:prstGeom>
        </p:spPr>
        <p:txBody>
          <a:bodyPr wrap="square">
            <a:spAutoFit/>
          </a:bodyPr>
          <a:lstStyle/>
          <a:p>
            <a:pPr algn="ctr">
              <a:lnSpc>
                <a:spcPct val="150000"/>
              </a:lnSpc>
            </a:pPr>
            <a:r>
              <a:rPr lang="en-SG" sz="2800" b="1" dirty="0">
                <a:latin typeface="Tahoma" panose="020B0604030504040204" pitchFamily="34" charset="0"/>
                <a:ea typeface="Tahoma" panose="020B0604030504040204" pitchFamily="34" charset="0"/>
                <a:cs typeface="Tahoma" panose="020B0604030504040204" pitchFamily="34" charset="0"/>
              </a:rPr>
              <a:t>Grace</a:t>
            </a:r>
          </a:p>
          <a:p>
            <a:pPr algn="ctr">
              <a:lnSpc>
                <a:spcPct val="150000"/>
              </a:lnSpc>
            </a:pPr>
            <a:r>
              <a:rPr lang="en-SG" sz="2000" dirty="0">
                <a:latin typeface="Tahoma" panose="020B0604030504040204" pitchFamily="34" charset="0"/>
                <a:ea typeface="Tahoma" panose="020B0604030504040204" pitchFamily="34" charset="0"/>
                <a:cs typeface="Tahoma" panose="020B0604030504040204" pitchFamily="34" charset="0"/>
              </a:rPr>
              <a:t>Laura Story</a:t>
            </a:r>
          </a:p>
          <a:p>
            <a:pPr algn="ctr">
              <a:lnSpc>
                <a:spcPct val="150000"/>
              </a:lnSpc>
            </a:pPr>
            <a:endParaRPr lang="en-SG" sz="20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My heart is so proud; my mind is so unfocused.</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I see the things You do through me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as great things I have done.</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And now You gently break me, then lovingly You take me</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And hold me as my father &amp; </a:t>
            </a:r>
            <a:r>
              <a:rPr lang="en-SG" sz="2400" dirty="0" err="1">
                <a:latin typeface="Tahoma" panose="020B0604030504040204" pitchFamily="34" charset="0"/>
                <a:ea typeface="Tahoma" panose="020B0604030504040204" pitchFamily="34" charset="0"/>
                <a:cs typeface="Tahoma" panose="020B0604030504040204" pitchFamily="34" charset="0"/>
              </a:rPr>
              <a:t>mold</a:t>
            </a:r>
            <a:r>
              <a:rPr lang="en-SG" sz="2400" dirty="0">
                <a:latin typeface="Tahoma" panose="020B0604030504040204" pitchFamily="34" charset="0"/>
                <a:ea typeface="Tahoma" panose="020B0604030504040204" pitchFamily="34" charset="0"/>
                <a:cs typeface="Tahoma" panose="020B0604030504040204" pitchFamily="34" charset="0"/>
              </a:rPr>
              <a:t> me as my maker.</a:t>
            </a:r>
          </a:p>
        </p:txBody>
      </p:sp>
    </p:spTree>
    <p:extLst>
      <p:ext uri="{BB962C8B-B14F-4D97-AF65-F5344CB8AC3E}">
        <p14:creationId xmlns:p14="http://schemas.microsoft.com/office/powerpoint/2010/main" val="350811220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43558"/>
            <a:ext cx="9144000" cy="3416320"/>
          </a:xfrm>
          <a:prstGeom prst="rect">
            <a:avLst/>
          </a:prstGeom>
        </p:spPr>
        <p:txBody>
          <a:bodyPr wrap="square">
            <a:spAutoFit/>
          </a:bodyPr>
          <a:lstStyle/>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At times I may grow weak &amp; feel a bit discouraged,</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knowing that someone,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somewhere could do a better job.</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For who am I to serve You? I know I don't deserve You.</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And that's the part that burns in my heart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&amp; keeps me hanging on.</a:t>
            </a:r>
          </a:p>
        </p:txBody>
      </p:sp>
    </p:spTree>
    <p:extLst>
      <p:ext uri="{BB962C8B-B14F-4D97-AF65-F5344CB8AC3E}">
        <p14:creationId xmlns:p14="http://schemas.microsoft.com/office/powerpoint/2010/main" val="352888004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12" y="372015"/>
            <a:ext cx="9144000" cy="4431983"/>
          </a:xfrm>
          <a:prstGeom prst="rect">
            <a:avLst/>
          </a:prstGeom>
        </p:spPr>
        <p:txBody>
          <a:bodyPr wrap="square">
            <a:spAutoFit/>
          </a:bodyPr>
          <a:lstStyle/>
          <a:p>
            <a:pPr algn="ctr">
              <a:lnSpc>
                <a:spcPct val="150000"/>
              </a:lnSpc>
            </a:pPr>
            <a:r>
              <a:rPr lang="en-SG" sz="2000" dirty="0">
                <a:latin typeface="Tahoma" panose="020B0604030504040204" pitchFamily="34" charset="0"/>
                <a:ea typeface="Tahoma" panose="020B0604030504040204" pitchFamily="34" charset="0"/>
                <a:cs typeface="Tahoma" panose="020B0604030504040204" pitchFamily="34" charset="0"/>
              </a:rPr>
              <a:t>[Chorus]</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I ask you: "How many times will you pick me up,</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when I keep on letting you down?</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And each time I will fall short of Your glory,</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how far will forgiveness abound?"</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And You answer: " My child, I love you.</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And as long as you're seeking My face,</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you'll walk in the power of My daily sufficient grace."</a:t>
            </a:r>
          </a:p>
        </p:txBody>
      </p:sp>
    </p:spTree>
    <p:extLst>
      <p:ext uri="{BB962C8B-B14F-4D97-AF65-F5344CB8AC3E}">
        <p14:creationId xmlns:p14="http://schemas.microsoft.com/office/powerpoint/2010/main" val="181202674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5526"/>
            <a:ext cx="9144000" cy="3970318"/>
          </a:xfrm>
          <a:prstGeom prst="rect">
            <a:avLst/>
          </a:prstGeom>
        </p:spPr>
        <p:txBody>
          <a:bodyPr wrap="square">
            <a:spAutoFit/>
          </a:bodyPr>
          <a:lstStyle/>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As I walk with You,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I'm learning what Your grace really means.</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The price that I could never pay was paid at Calvary.</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So, instead of trying to repay You,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I'm learning to simply </a:t>
            </a:r>
            <a:r>
              <a:rPr lang="en-SG" sz="2400">
                <a:latin typeface="Tahoma" panose="020B0604030504040204" pitchFamily="34" charset="0"/>
                <a:ea typeface="Tahoma" panose="020B0604030504040204" pitchFamily="34" charset="0"/>
                <a:cs typeface="Tahoma" panose="020B0604030504040204" pitchFamily="34" charset="0"/>
              </a:rPr>
              <a:t>obey You,</a:t>
            </a:r>
            <a:br>
              <a:rPr lang="en-SG" sz="2400" dirty="0">
                <a:latin typeface="Tahoma" panose="020B0604030504040204" pitchFamily="34" charset="0"/>
                <a:ea typeface="Tahoma" panose="020B0604030504040204" pitchFamily="34" charset="0"/>
                <a:cs typeface="Tahoma" panose="020B0604030504040204" pitchFamily="34" charset="0"/>
              </a:rPr>
            </a:br>
            <a:r>
              <a:rPr lang="en-SG" sz="2400" dirty="0">
                <a:latin typeface="Tahoma" panose="020B0604030504040204" pitchFamily="34" charset="0"/>
                <a:ea typeface="Tahoma" panose="020B0604030504040204" pitchFamily="34" charset="0"/>
                <a:cs typeface="Tahoma" panose="020B0604030504040204" pitchFamily="34" charset="0"/>
              </a:rPr>
              <a:t>By giving up my life to you </a:t>
            </a:r>
          </a:p>
          <a:p>
            <a:pPr algn="ctr">
              <a:lnSpc>
                <a:spcPct val="150000"/>
              </a:lnSpc>
            </a:pPr>
            <a:r>
              <a:rPr lang="en-SG" sz="2400" dirty="0">
                <a:latin typeface="Tahoma" panose="020B0604030504040204" pitchFamily="34" charset="0"/>
                <a:ea typeface="Tahoma" panose="020B0604030504040204" pitchFamily="34" charset="0"/>
                <a:cs typeface="Tahoma" panose="020B0604030504040204" pitchFamily="34" charset="0"/>
              </a:rPr>
              <a:t>For all that You've given to me.</a:t>
            </a:r>
          </a:p>
        </p:txBody>
      </p:sp>
    </p:spTree>
    <p:extLst>
      <p:ext uri="{BB962C8B-B14F-4D97-AF65-F5344CB8AC3E}">
        <p14:creationId xmlns:p14="http://schemas.microsoft.com/office/powerpoint/2010/main" val="1716383060"/>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595</TotalTime>
  <Words>1971</Words>
  <Application>Microsoft Office PowerPoint</Application>
  <PresentationFormat>On-screen Show (16:9)</PresentationFormat>
  <Paragraphs>245</Paragraphs>
  <Slides>31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system-ui</vt:lpstr>
      <vt:lpstr>Arial</vt:lpstr>
      <vt:lpstr>Calibri</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Chien Chong</dc:creator>
  <cp:lastModifiedBy>Lim Chien Chong</cp:lastModifiedBy>
  <cp:revision>46</cp:revision>
  <dcterms:created xsi:type="dcterms:W3CDTF">2019-01-05T03:45:57Z</dcterms:created>
  <dcterms:modified xsi:type="dcterms:W3CDTF">2023-07-01T16:16:31Z</dcterms:modified>
</cp:coreProperties>
</file>