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6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58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63" r:id="rId26"/>
    <p:sldId id="283" r:id="rId27"/>
    <p:sldId id="28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8C3C5-EE6C-45F2-8E31-A83179275B0A}" type="datetimeFigureOut">
              <a:rPr lang="en-SG" smtClean="0"/>
              <a:t>7/9/2019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665B5-863B-4807-84E9-14D5648D26E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92228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2E269-B253-416B-9E82-CC912D144092}" type="datetime1">
              <a:rPr lang="en-SG" smtClean="0"/>
              <a:t>7/9/2019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E30C-4CDD-4A05-AEC7-79308A21C25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93052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10589-7289-4EF4-B615-4F22F08D151B}" type="datetime1">
              <a:rPr lang="en-SG" smtClean="0"/>
              <a:t>7/9/2019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E30C-4CDD-4A05-AEC7-79308A21C25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17115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9A8B-FC59-4DA8-9DD5-B8A74659EE03}" type="datetime1">
              <a:rPr lang="en-SG" smtClean="0"/>
              <a:t>7/9/2019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E30C-4CDD-4A05-AEC7-79308A21C25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19282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81BAA-102C-40C9-A6F9-79586972F019}" type="datetime1">
              <a:rPr lang="en-SG" smtClean="0"/>
              <a:t>7/9/2019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E30C-4CDD-4A05-AEC7-79308A21C25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45314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CDCDE-BEC8-4FE6-8A27-4974D3328648}" type="datetime1">
              <a:rPr lang="en-SG" smtClean="0"/>
              <a:t>7/9/2019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E30C-4CDD-4A05-AEC7-79308A21C25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6651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316B3-BF3F-4D67-BE32-67D649CE36A5}" type="datetime1">
              <a:rPr lang="en-SG" smtClean="0"/>
              <a:t>7/9/2019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E30C-4CDD-4A05-AEC7-79308A21C25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2362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07AD2-F86F-44E7-B0FC-C11CC508B827}" type="datetime1">
              <a:rPr lang="en-SG" smtClean="0"/>
              <a:t>7/9/2019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E30C-4CDD-4A05-AEC7-79308A21C25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41638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C58D-AB4E-4126-AD56-47C04ABC831D}" type="datetime1">
              <a:rPr lang="en-SG" smtClean="0"/>
              <a:t>7/9/2019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E30C-4CDD-4A05-AEC7-79308A21C25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76142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7FD01-D48B-4490-9C6B-C7648C848D3D}" type="datetime1">
              <a:rPr lang="en-SG" smtClean="0"/>
              <a:t>7/9/2019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E30C-4CDD-4A05-AEC7-79308A21C25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84053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0BB0C-693A-4979-AEE0-62CE1DDF316E}" type="datetime1">
              <a:rPr lang="en-SG" smtClean="0"/>
              <a:t>7/9/2019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E30C-4CDD-4A05-AEC7-79308A21C25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90452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512A8-2749-46B7-AC02-6610D0ACEB16}" type="datetime1">
              <a:rPr lang="en-SG" smtClean="0"/>
              <a:t>7/9/2019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E30C-4CDD-4A05-AEC7-79308A21C25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04491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A8C29-5F46-48B4-B954-643951529C19}" type="datetime1">
              <a:rPr lang="en-SG" smtClean="0"/>
              <a:t>7/9/2019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2E30C-4CDD-4A05-AEC7-79308A21C25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03782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lueletterbible.org/study/misc/name_god.cfm#link11" TargetMode="External"/><Relationship Id="rId3" Type="http://schemas.openxmlformats.org/officeDocument/2006/relationships/hyperlink" Target="https://www.blueletterbible.org/study/misc/name_god.cfm#link7" TargetMode="External"/><Relationship Id="rId7" Type="http://schemas.openxmlformats.org/officeDocument/2006/relationships/hyperlink" Target="https://www.blueletterbible.org/study/misc/name_god.cfm#link10" TargetMode="External"/><Relationship Id="rId2" Type="http://schemas.openxmlformats.org/officeDocument/2006/relationships/hyperlink" Target="https://www.blueletterbible.org/study/misc/name_god.cfm#link6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lueletterbible.org/study/misc/name_god.cfm#link17" TargetMode="External"/><Relationship Id="rId11" Type="http://schemas.openxmlformats.org/officeDocument/2006/relationships/hyperlink" Target="https://www.blueletterbible.org/study/misc/name_god.cfm#link3" TargetMode="External"/><Relationship Id="rId5" Type="http://schemas.openxmlformats.org/officeDocument/2006/relationships/hyperlink" Target="https://www.blueletterbible.org/study/misc/name_god.cfm#link9" TargetMode="External"/><Relationship Id="rId10" Type="http://schemas.openxmlformats.org/officeDocument/2006/relationships/hyperlink" Target="https://www.blueletterbible.org/study/misc/name_god.cfm#link16" TargetMode="External"/><Relationship Id="rId4" Type="http://schemas.openxmlformats.org/officeDocument/2006/relationships/hyperlink" Target="https://www.blueletterbible.org/study/misc/name_god.cfm#link8" TargetMode="External"/><Relationship Id="rId9" Type="http://schemas.openxmlformats.org/officeDocument/2006/relationships/hyperlink" Target="https://www.blueletterbible.org/study/misc/name_god.cfm#link15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992888" cy="5832648"/>
          </a:xfrm>
        </p:spPr>
        <p:txBody>
          <a:bodyPr>
            <a:normAutofit/>
          </a:bodyPr>
          <a:lstStyle/>
          <a:p>
            <a:pPr algn="l"/>
            <a:endParaRPr lang="en-GB" sz="2400" dirty="0" smtClean="0"/>
          </a:p>
          <a:p>
            <a:pPr algn="l"/>
            <a:endParaRPr lang="en-GB" sz="2400" dirty="0"/>
          </a:p>
          <a:p>
            <a:pPr algn="l"/>
            <a:endParaRPr lang="en-GB" sz="2400" dirty="0" smtClean="0"/>
          </a:p>
          <a:p>
            <a:pPr algn="l"/>
            <a:endParaRPr lang="en-GB" sz="2400" dirty="0"/>
          </a:p>
          <a:p>
            <a:pPr algn="l"/>
            <a:endParaRPr lang="en-GB" sz="2400" dirty="0" smtClean="0"/>
          </a:p>
          <a:p>
            <a:pPr algn="l"/>
            <a:endParaRPr lang="en-GB" sz="2400" dirty="0"/>
          </a:p>
          <a:p>
            <a:pPr algn="l"/>
            <a:endParaRPr lang="en-GB" sz="2400" dirty="0" smtClean="0"/>
          </a:p>
          <a:p>
            <a:pPr algn="l"/>
            <a:endParaRPr lang="en-GB" sz="2400" dirty="0" smtClean="0"/>
          </a:p>
          <a:p>
            <a:r>
              <a:rPr lang="en-GB" sz="2400" b="1" dirty="0" smtClean="0">
                <a:solidFill>
                  <a:srgbClr val="FF0000"/>
                </a:solidFill>
                <a:latin typeface="Ink Free" panose="03080402000500000000" pitchFamily="66" charset="0"/>
              </a:rPr>
              <a:t>I am the Lord.  </a:t>
            </a:r>
          </a:p>
          <a:p>
            <a:r>
              <a:rPr lang="en-GB" sz="2400" b="1" dirty="0" smtClean="0">
                <a:solidFill>
                  <a:srgbClr val="FF0000"/>
                </a:solidFill>
                <a:latin typeface="Ink Free" panose="03080402000500000000" pitchFamily="66" charset="0"/>
              </a:rPr>
              <a:t>I will redeem you.  </a:t>
            </a:r>
          </a:p>
          <a:p>
            <a:r>
              <a:rPr lang="en-GB" sz="2400" b="1" dirty="0" smtClean="0">
                <a:solidFill>
                  <a:srgbClr val="FF0000"/>
                </a:solidFill>
                <a:latin typeface="Ink Free" panose="03080402000500000000" pitchFamily="66" charset="0"/>
              </a:rPr>
              <a:t>I will take you as my own people</a:t>
            </a:r>
          </a:p>
          <a:p>
            <a:r>
              <a:rPr lang="en-GB" sz="2400" b="1" dirty="0" smtClean="0">
                <a:solidFill>
                  <a:srgbClr val="FF0000"/>
                </a:solidFill>
                <a:latin typeface="Ink Free" panose="03080402000500000000" pitchFamily="66" charset="0"/>
              </a:rPr>
              <a:t>I will be your God. </a:t>
            </a:r>
          </a:p>
          <a:p>
            <a:r>
              <a:rPr lang="en-GB" sz="2400" b="1" dirty="0" smtClean="0">
                <a:solidFill>
                  <a:srgbClr val="FF0000"/>
                </a:solidFill>
                <a:latin typeface="Ink Free" panose="03080402000500000000" pitchFamily="66" charset="0"/>
              </a:rPr>
              <a:t>– Exodus 6:6-7</a:t>
            </a:r>
            <a:endParaRPr lang="en-SG" sz="2400" b="1" dirty="0" smtClean="0">
              <a:solidFill>
                <a:srgbClr val="FF0000"/>
              </a:solidFill>
              <a:latin typeface="Ink Free" panose="03080402000500000000" pitchFamily="66" charset="0"/>
            </a:endParaRPr>
          </a:p>
          <a:p>
            <a:pPr algn="l"/>
            <a:endParaRPr lang="en-SG" sz="2400" dirty="0"/>
          </a:p>
          <a:p>
            <a:pPr algn="l"/>
            <a:endParaRPr lang="en-SG" sz="2400" dirty="0" smtClean="0"/>
          </a:p>
          <a:p>
            <a:pPr algn="l"/>
            <a:endParaRPr lang="en-SG" sz="2400" dirty="0"/>
          </a:p>
          <a:p>
            <a:pPr algn="l"/>
            <a:endParaRPr lang="en-S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1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61657"/>
            <a:ext cx="5184576" cy="290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088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992888" cy="5832648"/>
          </a:xfrm>
        </p:spPr>
        <p:txBody>
          <a:bodyPr>
            <a:normAutofit/>
          </a:bodyPr>
          <a:lstStyle/>
          <a:p>
            <a:pPr algn="l"/>
            <a:r>
              <a:rPr lang="en-SG" sz="2400" dirty="0">
                <a:solidFill>
                  <a:schemeClr val="tx1"/>
                </a:solidFill>
              </a:rPr>
              <a:t>Outline of Book of Exodus: </a:t>
            </a:r>
          </a:p>
          <a:p>
            <a:pPr algn="l"/>
            <a:endParaRPr lang="en-SG" sz="2400" dirty="0" smtClean="0">
              <a:solidFill>
                <a:schemeClr val="tx1"/>
              </a:solidFill>
            </a:endParaRPr>
          </a:p>
          <a:p>
            <a:pPr algn="l"/>
            <a:r>
              <a:rPr lang="en-SG" sz="2400" dirty="0" smtClean="0">
                <a:solidFill>
                  <a:srgbClr val="FF0000"/>
                </a:solidFill>
              </a:rPr>
              <a:t>1</a:t>
            </a:r>
            <a:r>
              <a:rPr lang="en-SG" sz="2400" dirty="0">
                <a:solidFill>
                  <a:srgbClr val="FF0000"/>
                </a:solidFill>
              </a:rPr>
              <a:t>. God's plan for deliverance (Exodus 1-15)</a:t>
            </a:r>
          </a:p>
          <a:p>
            <a:pPr algn="l"/>
            <a:r>
              <a:rPr lang="en-SG" sz="2400" dirty="0">
                <a:solidFill>
                  <a:schemeClr val="tx1"/>
                </a:solidFill>
              </a:rPr>
              <a:t>    - The Exodus – God’s Power</a:t>
            </a:r>
          </a:p>
          <a:p>
            <a:pPr algn="l"/>
            <a:r>
              <a:rPr lang="en-SG" sz="2400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SG" sz="2400" dirty="0">
                <a:solidFill>
                  <a:srgbClr val="FF0000"/>
                </a:solidFill>
              </a:rPr>
              <a:t>2. God's principles for holy living (Exodus 16–24)</a:t>
            </a:r>
          </a:p>
          <a:p>
            <a:pPr algn="l"/>
            <a:r>
              <a:rPr lang="en-SG" sz="2400" dirty="0">
                <a:solidFill>
                  <a:schemeClr val="tx1"/>
                </a:solidFill>
              </a:rPr>
              <a:t>    - The Sinai Covenant – God’s Principles </a:t>
            </a:r>
          </a:p>
          <a:p>
            <a:pPr algn="l"/>
            <a:r>
              <a:rPr lang="en-SG" sz="2400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SG" sz="2400" dirty="0">
                <a:solidFill>
                  <a:srgbClr val="FF0000"/>
                </a:solidFill>
              </a:rPr>
              <a:t>3. God's pattern for worship and fellowship (Exodus 25–40)</a:t>
            </a:r>
          </a:p>
          <a:p>
            <a:pPr algn="l"/>
            <a:r>
              <a:rPr lang="en-SG" sz="2400" dirty="0">
                <a:solidFill>
                  <a:schemeClr val="tx1"/>
                </a:solidFill>
              </a:rPr>
              <a:t>    - The Tabernacle – God’s Presence </a:t>
            </a:r>
          </a:p>
          <a:p>
            <a:pPr algn="l"/>
            <a:endParaRPr lang="en-S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2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959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692696"/>
            <a:ext cx="8496944" cy="6165304"/>
          </a:xfrm>
        </p:spPr>
        <p:txBody>
          <a:bodyPr>
            <a:normAutofit/>
          </a:bodyPr>
          <a:lstStyle/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Backdrop </a:t>
            </a:r>
            <a:r>
              <a:rPr lang="en-SG" sz="2400" dirty="0">
                <a:solidFill>
                  <a:schemeClr val="tx1"/>
                </a:solidFill>
              </a:rPr>
              <a:t>of 3 events in Exodus 5. </a:t>
            </a:r>
          </a:p>
          <a:p>
            <a:pPr algn="l"/>
            <a:r>
              <a:rPr lang="en-SG" sz="1300" dirty="0">
                <a:solidFill>
                  <a:schemeClr val="tx1"/>
                </a:solidFill>
              </a:rPr>
              <a:t> </a:t>
            </a:r>
          </a:p>
          <a:p>
            <a:pPr marL="457200" indent="-457200" algn="l">
              <a:buAutoNum type="arabicPeriod"/>
            </a:pPr>
            <a:r>
              <a:rPr lang="en-SG" sz="2400" dirty="0" smtClean="0">
                <a:solidFill>
                  <a:srgbClr val="C00000"/>
                </a:solidFill>
              </a:rPr>
              <a:t>the </a:t>
            </a:r>
            <a:r>
              <a:rPr lang="en-SG" sz="2400" dirty="0">
                <a:solidFill>
                  <a:srgbClr val="C00000"/>
                </a:solidFill>
              </a:rPr>
              <a:t>defiance of Pharaoh </a:t>
            </a:r>
            <a:r>
              <a:rPr lang="en-SG" sz="2400" dirty="0" smtClean="0">
                <a:solidFill>
                  <a:srgbClr val="C00000"/>
                </a:solidFill>
              </a:rPr>
              <a:t>(Exodus 5:2).</a:t>
            </a:r>
            <a:r>
              <a:rPr lang="en-SG" sz="2400" baseline="30000" dirty="0" smtClean="0">
                <a:solidFill>
                  <a:srgbClr val="C00000"/>
                </a:solidFill>
              </a:rPr>
              <a:t> </a:t>
            </a:r>
          </a:p>
          <a:p>
            <a:pPr algn="l"/>
            <a:r>
              <a:rPr lang="en-SG" sz="20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5:2 </a:t>
            </a:r>
            <a:r>
              <a:rPr lang="en-SG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Pharaoh said, “Who is the Lord, that I should obey him and let Israel go? I do not know the Lord and I will not let Israel go.”</a:t>
            </a:r>
          </a:p>
          <a:p>
            <a:pPr algn="l"/>
            <a:r>
              <a:rPr lang="en-SG" sz="1300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SG" sz="2400" dirty="0">
                <a:solidFill>
                  <a:srgbClr val="C00000"/>
                </a:solidFill>
              </a:rPr>
              <a:t>2</a:t>
            </a:r>
            <a:r>
              <a:rPr lang="en-SG" sz="2400" dirty="0" smtClean="0">
                <a:solidFill>
                  <a:srgbClr val="C00000"/>
                </a:solidFill>
              </a:rPr>
              <a:t>.    </a:t>
            </a:r>
            <a:r>
              <a:rPr lang="en-SG" sz="2400" dirty="0">
                <a:solidFill>
                  <a:srgbClr val="C00000"/>
                </a:solidFill>
              </a:rPr>
              <a:t>the denunciation of Moses by the Hebrews (Exodus 5:20-21).</a:t>
            </a:r>
          </a:p>
          <a:p>
            <a:pPr algn="l"/>
            <a:r>
              <a:rPr lang="en-SG" sz="20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5:20</a:t>
            </a:r>
            <a:r>
              <a:rPr lang="en-SG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When they left Pharaoh, they found Moses and Aaron waiting to meet them, </a:t>
            </a:r>
            <a:r>
              <a:rPr lang="en-SG" sz="20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SG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they said, “May the Lord look on you and judge you! You have made us obnoxious to Pharaoh and his officials and have put a sword in their hand to kill us.”</a:t>
            </a:r>
          </a:p>
          <a:p>
            <a:pPr algn="l"/>
            <a:r>
              <a:rPr lang="en-SG" sz="1300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SG" sz="2400" dirty="0">
                <a:solidFill>
                  <a:srgbClr val="C00000"/>
                </a:solidFill>
              </a:rPr>
              <a:t>3. </a:t>
            </a:r>
            <a:r>
              <a:rPr lang="en-SG" sz="2400" dirty="0" smtClean="0">
                <a:solidFill>
                  <a:srgbClr val="C00000"/>
                </a:solidFill>
              </a:rPr>
              <a:t>   the </a:t>
            </a:r>
            <a:r>
              <a:rPr lang="en-SG" sz="2400" dirty="0">
                <a:solidFill>
                  <a:srgbClr val="C00000"/>
                </a:solidFill>
              </a:rPr>
              <a:t>doubts and discouragement</a:t>
            </a:r>
            <a:r>
              <a:rPr lang="en-SG" sz="2400" b="1" dirty="0">
                <a:solidFill>
                  <a:srgbClr val="C00000"/>
                </a:solidFill>
              </a:rPr>
              <a:t> </a:t>
            </a:r>
            <a:r>
              <a:rPr lang="en-SG" sz="2400" dirty="0">
                <a:solidFill>
                  <a:srgbClr val="C00000"/>
                </a:solidFill>
              </a:rPr>
              <a:t>of Moses (Exodus 5:22-23).</a:t>
            </a:r>
          </a:p>
          <a:p>
            <a:pPr algn="l"/>
            <a:r>
              <a:rPr lang="en-SG" sz="20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5:22</a:t>
            </a:r>
            <a:r>
              <a:rPr lang="en-SG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Moses returned to the Lord and said, “Why, Lord, why have you brought trouble on this people? Is this why you sent me? </a:t>
            </a:r>
            <a:r>
              <a:rPr lang="en-SG" sz="20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en-SG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Ever since I went to Pharaoh to speak in your name, he has brought trouble on this people, and you </a:t>
            </a:r>
            <a:r>
              <a:rPr lang="en-SG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</a:t>
            </a:r>
            <a:r>
              <a:rPr lang="en-SG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rescued your people at all.”</a:t>
            </a:r>
          </a:p>
          <a:p>
            <a:pPr algn="l"/>
            <a:endParaRPr lang="en-S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3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848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992888" cy="5832648"/>
          </a:xfrm>
        </p:spPr>
        <p:txBody>
          <a:bodyPr>
            <a:normAutofit/>
          </a:bodyPr>
          <a:lstStyle/>
          <a:p>
            <a:pPr algn="l"/>
            <a:r>
              <a:rPr lang="en-SG" sz="2400" dirty="0">
                <a:solidFill>
                  <a:schemeClr val="tx1"/>
                </a:solidFill>
              </a:rPr>
              <a:t>Outline of Exodus 6: The Affirmation of Moses’ Commission</a:t>
            </a:r>
          </a:p>
          <a:p>
            <a:pPr algn="l"/>
            <a:endParaRPr lang="en-SG" sz="2400" dirty="0" smtClean="0">
              <a:solidFill>
                <a:schemeClr val="tx1"/>
              </a:solidFill>
            </a:endParaRPr>
          </a:p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1</a:t>
            </a:r>
            <a:r>
              <a:rPr lang="en-SG" sz="2400" dirty="0">
                <a:solidFill>
                  <a:schemeClr val="tx1"/>
                </a:solidFill>
              </a:rPr>
              <a:t>. The sovereignty of God (Exodus 6:1-5)</a:t>
            </a:r>
          </a:p>
          <a:p>
            <a:pPr algn="l"/>
            <a:endParaRPr lang="en-SG" sz="2400" dirty="0" smtClean="0">
              <a:solidFill>
                <a:schemeClr val="tx1"/>
              </a:solidFill>
            </a:endParaRPr>
          </a:p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2</a:t>
            </a:r>
            <a:r>
              <a:rPr lang="en-SG" sz="2400" dirty="0">
                <a:solidFill>
                  <a:schemeClr val="tx1"/>
                </a:solidFill>
              </a:rPr>
              <a:t>. The purpose of God (Exodus 6:6-8)</a:t>
            </a:r>
          </a:p>
          <a:p>
            <a:pPr algn="l"/>
            <a:endParaRPr lang="en-SG" sz="2400" dirty="0" smtClean="0">
              <a:solidFill>
                <a:schemeClr val="tx1"/>
              </a:solidFill>
            </a:endParaRPr>
          </a:p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3</a:t>
            </a:r>
            <a:r>
              <a:rPr lang="en-SG" sz="2400" dirty="0">
                <a:solidFill>
                  <a:schemeClr val="tx1"/>
                </a:solidFill>
              </a:rPr>
              <a:t>. The dejection of the people (Exodus 6:9-12)</a:t>
            </a:r>
          </a:p>
          <a:p>
            <a:pPr algn="l"/>
            <a:endParaRPr lang="en-SG" sz="2400" dirty="0" smtClean="0">
              <a:solidFill>
                <a:schemeClr val="tx1"/>
              </a:solidFill>
            </a:endParaRPr>
          </a:p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4</a:t>
            </a:r>
            <a:r>
              <a:rPr lang="en-SG" sz="2400" dirty="0">
                <a:solidFill>
                  <a:schemeClr val="tx1"/>
                </a:solidFill>
              </a:rPr>
              <a:t>. The legitimacy of Moses’ commission (Exodus 6:13-27)</a:t>
            </a:r>
          </a:p>
          <a:p>
            <a:pPr algn="l"/>
            <a:endParaRPr lang="en-S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4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547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992888" cy="5832648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r>
              <a:rPr lang="en-SG" sz="2400" dirty="0" smtClean="0">
                <a:solidFill>
                  <a:schemeClr val="tx1"/>
                </a:solidFill>
              </a:rPr>
              <a:t>The sovereignty </a:t>
            </a:r>
            <a:r>
              <a:rPr lang="en-SG" sz="2400" dirty="0">
                <a:solidFill>
                  <a:schemeClr val="tx1"/>
                </a:solidFill>
              </a:rPr>
              <a:t>of God (Exodus 6:1-5</a:t>
            </a:r>
            <a:r>
              <a:rPr lang="en-SG" sz="2400" dirty="0" smtClean="0">
                <a:solidFill>
                  <a:schemeClr val="tx1"/>
                </a:solidFill>
              </a:rPr>
              <a:t>)</a:t>
            </a:r>
          </a:p>
          <a:p>
            <a:pPr algn="l"/>
            <a:endParaRPr lang="en-SG" sz="2400" baseline="30000" dirty="0" smtClean="0">
              <a:solidFill>
                <a:schemeClr val="tx1"/>
              </a:solidFill>
            </a:endParaRPr>
          </a:p>
          <a:p>
            <a:pPr algn="l"/>
            <a:r>
              <a:rPr lang="en-SG" sz="24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5:2 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Pharaoh said, “Who is the Lord, that I should obey him and let Israel go? I do not know the Lord and I will not let Israel go.”</a:t>
            </a:r>
          </a:p>
          <a:p>
            <a:pPr algn="l"/>
            <a:r>
              <a:rPr lang="en-SG" sz="2400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SG" sz="2400" dirty="0">
                <a:solidFill>
                  <a:schemeClr val="tx1"/>
                </a:solidFill>
              </a:rPr>
              <a:t>Exodus 6:1-5 is God’s response to Pharaoh’s defiance.</a:t>
            </a:r>
          </a:p>
          <a:p>
            <a:pPr algn="l"/>
            <a:endParaRPr lang="en-SG" sz="2400" dirty="0" smtClean="0">
              <a:solidFill>
                <a:schemeClr val="tx1"/>
              </a:solidFill>
            </a:endParaRPr>
          </a:p>
          <a:p>
            <a:pPr algn="l"/>
            <a:r>
              <a:rPr lang="en-SG" sz="2400" dirty="0" smtClean="0">
                <a:solidFill>
                  <a:srgbClr val="0000FF"/>
                </a:solidFill>
              </a:rPr>
              <a:t>1</a:t>
            </a:r>
            <a:r>
              <a:rPr lang="en-SG" sz="2400" dirty="0">
                <a:solidFill>
                  <a:srgbClr val="0000FF"/>
                </a:solidFill>
              </a:rPr>
              <a:t>. The sovereignty of God (Exodus 6:1-5)</a:t>
            </a:r>
          </a:p>
          <a:p>
            <a:pPr algn="l"/>
            <a:r>
              <a:rPr lang="en-SG" sz="2400" dirty="0">
                <a:solidFill>
                  <a:srgbClr val="0000FF"/>
                </a:solidFill>
              </a:rPr>
              <a:t>    a. God asserts His sovereignty (Exodus 6:1)</a:t>
            </a:r>
          </a:p>
          <a:p>
            <a:pPr algn="l"/>
            <a:r>
              <a:rPr lang="en-SG" sz="2400" dirty="0">
                <a:solidFill>
                  <a:srgbClr val="0000FF"/>
                </a:solidFill>
              </a:rPr>
              <a:t>    b. God affirms His power (Exodus 6:2-3)</a:t>
            </a:r>
          </a:p>
          <a:p>
            <a:pPr algn="l"/>
            <a:r>
              <a:rPr lang="en-SG" sz="2400" dirty="0">
                <a:solidFill>
                  <a:srgbClr val="0000FF"/>
                </a:solidFill>
              </a:rPr>
              <a:t>    c. God remembers His covenant (Exodus 6:4-5)</a:t>
            </a:r>
          </a:p>
          <a:p>
            <a:pPr marL="457200" indent="-457200" algn="l">
              <a:buAutoNum type="arabicPeriod"/>
            </a:pPr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5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96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992888" cy="5832648"/>
          </a:xfrm>
        </p:spPr>
        <p:txBody>
          <a:bodyPr>
            <a:normAutofit fontScale="92500"/>
          </a:bodyPr>
          <a:lstStyle/>
          <a:p>
            <a:pPr marL="457200" indent="-457200" algn="l">
              <a:buAutoNum type="arabicPeriod"/>
            </a:pPr>
            <a:r>
              <a:rPr lang="en-SG" sz="2400" dirty="0" smtClean="0">
                <a:solidFill>
                  <a:schemeClr val="tx1"/>
                </a:solidFill>
              </a:rPr>
              <a:t>The </a:t>
            </a:r>
            <a:r>
              <a:rPr lang="en-SG" sz="2400" dirty="0">
                <a:solidFill>
                  <a:schemeClr val="tx1"/>
                </a:solidFill>
              </a:rPr>
              <a:t>sovereignty of God (Exodus 6:1-5) </a:t>
            </a:r>
          </a:p>
          <a:p>
            <a:pPr algn="l"/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smtClean="0">
                <a:solidFill>
                  <a:schemeClr val="tx1"/>
                </a:solidFill>
              </a:rPr>
              <a:t>      a</a:t>
            </a:r>
            <a:r>
              <a:rPr lang="en-SG" sz="2400" dirty="0">
                <a:solidFill>
                  <a:schemeClr val="tx1"/>
                </a:solidFill>
              </a:rPr>
              <a:t>. God asserts His sovereignty (Exodus 6:1)</a:t>
            </a:r>
          </a:p>
          <a:p>
            <a:endParaRPr lang="en-SG" sz="900" dirty="0" smtClean="0">
              <a:solidFill>
                <a:srgbClr val="0000FF"/>
              </a:solidFill>
            </a:endParaRPr>
          </a:p>
          <a:p>
            <a:r>
              <a:rPr lang="en-SG" sz="3000" dirty="0" smtClean="0">
                <a:solidFill>
                  <a:srgbClr val="FF0000"/>
                </a:solidFill>
              </a:rPr>
              <a:t>It </a:t>
            </a:r>
            <a:r>
              <a:rPr lang="en-SG" sz="3000" dirty="0">
                <a:solidFill>
                  <a:srgbClr val="FF0000"/>
                </a:solidFill>
              </a:rPr>
              <a:t>is foolish to challenge </a:t>
            </a:r>
            <a:r>
              <a:rPr lang="en-SG" sz="3000" dirty="0" smtClean="0">
                <a:solidFill>
                  <a:srgbClr val="FF0000"/>
                </a:solidFill>
              </a:rPr>
              <a:t>or defy God </a:t>
            </a:r>
            <a:endParaRPr lang="en-SG" sz="3000" b="1" baseline="30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SG" sz="2400" b="1" baseline="30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SG" sz="2400" b="1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</a:t>
            </a:r>
            <a:r>
              <a:rPr lang="en-SG" sz="2400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6: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Lord said to Moses, “Now you will see what I will do to Pharaoh: Because of my mighty hand he will let them go”. </a:t>
            </a:r>
            <a:endParaRPr lang="en-SG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SG" sz="2400" baseline="30000" dirty="0" smtClean="0">
              <a:solidFill>
                <a:schemeClr val="tx1"/>
              </a:solidFill>
            </a:endParaRPr>
          </a:p>
          <a:p>
            <a:pPr algn="l"/>
            <a:r>
              <a:rPr lang="en-SG" sz="24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6:1c 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Because of my mighty hand he will drive them out of his country. </a:t>
            </a:r>
            <a:endParaRPr lang="en-SG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SG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NLT </a:t>
            </a:r>
            <a:r>
              <a:rPr lang="en-SG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In fact, he will force them to leave his land</a:t>
            </a:r>
            <a:r>
              <a:rPr lang="en-SG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SG"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SG" sz="2400" dirty="0" smtClean="0">
              <a:solidFill>
                <a:schemeClr val="tx1"/>
              </a:solidFill>
            </a:endParaRPr>
          </a:p>
          <a:p>
            <a:pPr algn="l"/>
            <a:r>
              <a:rPr lang="en-SG" sz="2400" baseline="300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3:19</a:t>
            </a:r>
            <a:r>
              <a:rPr lang="en-SG" sz="24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I know that the king of Egypt will not let you go unless a mighty hand compels him. </a:t>
            </a:r>
            <a:r>
              <a:rPr lang="en-SG" sz="2400" baseline="300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SG" sz="24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 I will stretch out my hand and strike the Egyptians with all the wonders that I will perform among them. After that, he will let you go.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6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056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992888" cy="5832648"/>
          </a:xfrm>
        </p:spPr>
        <p:txBody>
          <a:bodyPr>
            <a:normAutofit lnSpcReduction="10000"/>
          </a:bodyPr>
          <a:lstStyle/>
          <a:p>
            <a:pPr algn="l"/>
            <a:r>
              <a:rPr lang="en-SG" sz="1200" dirty="0">
                <a:solidFill>
                  <a:schemeClr val="tx1"/>
                </a:solidFill>
              </a:rPr>
              <a:t>Exodus 6: The Re-Commission of Moses</a:t>
            </a:r>
          </a:p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1. The </a:t>
            </a:r>
            <a:r>
              <a:rPr lang="en-SG" sz="2400" dirty="0">
                <a:solidFill>
                  <a:schemeClr val="tx1"/>
                </a:solidFill>
              </a:rPr>
              <a:t>sovereignty of God (Exodus 6:1-5) </a:t>
            </a:r>
            <a:endParaRPr lang="en-SG" sz="2400" dirty="0" smtClean="0">
              <a:solidFill>
                <a:schemeClr val="tx1"/>
              </a:solidFill>
            </a:endParaRPr>
          </a:p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     a</a:t>
            </a:r>
            <a:r>
              <a:rPr lang="en-SG" sz="2400" dirty="0">
                <a:solidFill>
                  <a:schemeClr val="tx1"/>
                </a:solidFill>
              </a:rPr>
              <a:t>. God asserts His sovereignty (Exodus 6:1</a:t>
            </a:r>
            <a:r>
              <a:rPr lang="en-SG" sz="2400" dirty="0" smtClean="0">
                <a:solidFill>
                  <a:schemeClr val="tx1"/>
                </a:solidFill>
              </a:rPr>
              <a:t>)</a:t>
            </a:r>
            <a:endParaRPr lang="en-SG" sz="2400" dirty="0"/>
          </a:p>
          <a:p>
            <a:pPr algn="l"/>
            <a:endParaRPr lang="en-SG" sz="2400" baseline="30000" dirty="0" smtClean="0"/>
          </a:p>
          <a:p>
            <a:pPr algn="l"/>
            <a:r>
              <a:rPr lang="en-SG" sz="24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Isaiah 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43:12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am God.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Yes, and from ancient days I am he.  No one can deliver out of my hand. When I act, who can reverse it?” </a:t>
            </a:r>
            <a:endParaRPr lang="en-SG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SG" sz="2400" baseline="30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SG" sz="24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 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23:13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“But he stands alone, and who can oppose him?  He does whatever he pleases.</a:t>
            </a:r>
          </a:p>
          <a:p>
            <a:pPr algn="l"/>
            <a:endParaRPr lang="en-SG" sz="2400" baseline="30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SG" sz="24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Proverbs 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21:30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There is no wisdom, no insight, no plan that can succeed against the Lord</a:t>
            </a:r>
            <a:r>
              <a:rPr lang="en-SG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endParaRPr lang="en-SG" sz="2400" dirty="0" smtClean="0"/>
          </a:p>
          <a:p>
            <a:r>
              <a:rPr lang="en-SG" sz="2400" dirty="0" smtClean="0">
                <a:solidFill>
                  <a:srgbClr val="0000FF"/>
                </a:solidFill>
              </a:rPr>
              <a:t>He is the Sovereign God.  </a:t>
            </a:r>
          </a:p>
          <a:p>
            <a:r>
              <a:rPr lang="en-SG" sz="2400" dirty="0" smtClean="0">
                <a:solidFill>
                  <a:srgbClr val="0000FF"/>
                </a:solidFill>
              </a:rPr>
              <a:t>When </a:t>
            </a:r>
            <a:r>
              <a:rPr lang="en-SG" sz="2400" dirty="0">
                <a:solidFill>
                  <a:srgbClr val="0000FF"/>
                </a:solidFill>
              </a:rPr>
              <a:t>you fight God, you lose.</a:t>
            </a:r>
          </a:p>
          <a:p>
            <a:pPr algn="l"/>
            <a:endParaRPr lang="en-S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7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017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8136904" cy="5976664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SG" sz="1400" dirty="0">
                <a:solidFill>
                  <a:schemeClr val="tx1"/>
                </a:solidFill>
              </a:rPr>
              <a:t>Exodus 6: The Re-Commission of Moses</a:t>
            </a:r>
          </a:p>
          <a:p>
            <a:pPr algn="l"/>
            <a:r>
              <a:rPr lang="en-SG" sz="2000" dirty="0">
                <a:solidFill>
                  <a:schemeClr val="tx1"/>
                </a:solidFill>
              </a:rPr>
              <a:t>1. The sovereignty of God (Exodus 6:1-5)</a:t>
            </a:r>
          </a:p>
          <a:p>
            <a:pPr algn="l"/>
            <a:r>
              <a:rPr lang="en-SG" sz="1400" dirty="0">
                <a:solidFill>
                  <a:schemeClr val="tx1"/>
                </a:solidFill>
              </a:rPr>
              <a:t>       a. God asserts His sovereignty (Exodus 6:1)</a:t>
            </a:r>
          </a:p>
          <a:p>
            <a:pPr algn="l"/>
            <a:r>
              <a:rPr lang="en-SG" sz="2400" dirty="0">
                <a:solidFill>
                  <a:schemeClr val="tx1"/>
                </a:solidFill>
              </a:rPr>
              <a:t>    </a:t>
            </a:r>
            <a:r>
              <a:rPr lang="en-SG" sz="2400" dirty="0" smtClean="0">
                <a:solidFill>
                  <a:schemeClr val="tx1"/>
                </a:solidFill>
              </a:rPr>
              <a:t>b</a:t>
            </a:r>
            <a:r>
              <a:rPr lang="en-SG" sz="2400" dirty="0">
                <a:solidFill>
                  <a:schemeClr val="tx1"/>
                </a:solidFill>
              </a:rPr>
              <a:t>. God affirms His power (Exodus 6:2-3)</a:t>
            </a:r>
          </a:p>
          <a:p>
            <a:pPr algn="l"/>
            <a:endParaRPr lang="en-SG" sz="1300" dirty="0" smtClean="0">
              <a:solidFill>
                <a:srgbClr val="006600"/>
              </a:solidFill>
            </a:endParaRPr>
          </a:p>
          <a:p>
            <a:pPr algn="l"/>
            <a:r>
              <a:rPr lang="en-SG" sz="2400" dirty="0" smtClean="0">
                <a:solidFill>
                  <a:srgbClr val="006600"/>
                </a:solidFill>
              </a:rPr>
              <a:t>God </a:t>
            </a:r>
            <a:r>
              <a:rPr lang="en-SG" sz="2400" dirty="0">
                <a:solidFill>
                  <a:srgbClr val="006600"/>
                </a:solidFill>
              </a:rPr>
              <a:t>progressively reveals Himself through His many Names. </a:t>
            </a:r>
            <a:endParaRPr lang="en-SG" sz="2400" dirty="0" smtClean="0">
              <a:solidFill>
                <a:srgbClr val="006600"/>
              </a:solidFill>
            </a:endParaRPr>
          </a:p>
          <a:p>
            <a:pPr algn="l"/>
            <a:r>
              <a:rPr lang="en-SG" sz="2400" dirty="0" smtClean="0">
                <a:solidFill>
                  <a:srgbClr val="006600"/>
                </a:solidFill>
              </a:rPr>
              <a:t>The Names </a:t>
            </a:r>
            <a:r>
              <a:rPr lang="en-SG" sz="2400" dirty="0">
                <a:solidFill>
                  <a:srgbClr val="006600"/>
                </a:solidFill>
              </a:rPr>
              <a:t>of God reveals who God is. </a:t>
            </a:r>
            <a:endParaRPr lang="en-SG" sz="2400" dirty="0" smtClean="0">
              <a:solidFill>
                <a:srgbClr val="006600"/>
              </a:solidFill>
            </a:endParaRPr>
          </a:p>
          <a:p>
            <a:pPr algn="l"/>
            <a:endParaRPr lang="en-SG" sz="1300" dirty="0" smtClean="0">
              <a:solidFill>
                <a:srgbClr val="006600"/>
              </a:solidFill>
            </a:endParaRPr>
          </a:p>
          <a:p>
            <a:pPr algn="l"/>
            <a:r>
              <a:rPr lang="en-SG" sz="2400" dirty="0" smtClean="0">
                <a:solidFill>
                  <a:srgbClr val="C00000"/>
                </a:solidFill>
                <a:hlinkClick r:id="rId2"/>
              </a:rPr>
              <a:t>1. Jehovah </a:t>
            </a:r>
            <a:r>
              <a:rPr lang="en-SG" sz="2400" dirty="0" err="1">
                <a:solidFill>
                  <a:srgbClr val="C00000"/>
                </a:solidFill>
                <a:hlinkClick r:id="rId2"/>
              </a:rPr>
              <a:t>Nissi</a:t>
            </a:r>
            <a:r>
              <a:rPr lang="en-SG" sz="2400" dirty="0">
                <a:solidFill>
                  <a:srgbClr val="C00000"/>
                </a:solidFill>
              </a:rPr>
              <a:t> (</a:t>
            </a:r>
            <a:r>
              <a:rPr lang="en-SG" sz="2400" dirty="0" smtClean="0">
                <a:solidFill>
                  <a:srgbClr val="C00000"/>
                </a:solidFill>
              </a:rPr>
              <a:t>The </a:t>
            </a:r>
            <a:r>
              <a:rPr lang="en-SG" sz="2400" dirty="0">
                <a:solidFill>
                  <a:srgbClr val="C00000"/>
                </a:solidFill>
              </a:rPr>
              <a:t>Lord My Banner). </a:t>
            </a:r>
            <a:endParaRPr lang="en-SG" sz="2400" dirty="0" smtClean="0">
              <a:solidFill>
                <a:srgbClr val="C00000"/>
              </a:solidFill>
            </a:endParaRPr>
          </a:p>
          <a:p>
            <a:pPr algn="l"/>
            <a:r>
              <a:rPr lang="en-SG" sz="2400" dirty="0" smtClean="0">
                <a:solidFill>
                  <a:srgbClr val="C00000"/>
                </a:solidFill>
              </a:rPr>
              <a:t>2</a:t>
            </a:r>
            <a:r>
              <a:rPr lang="en-SG" sz="2400" dirty="0">
                <a:solidFill>
                  <a:srgbClr val="C00000"/>
                </a:solidFill>
              </a:rPr>
              <a:t>. </a:t>
            </a:r>
            <a:r>
              <a:rPr lang="en-SG" sz="2400" dirty="0">
                <a:solidFill>
                  <a:srgbClr val="C00000"/>
                </a:solidFill>
                <a:hlinkClick r:id="rId3"/>
              </a:rPr>
              <a:t>Jehovah-</a:t>
            </a:r>
            <a:r>
              <a:rPr lang="en-SG" sz="2400" dirty="0" err="1">
                <a:solidFill>
                  <a:srgbClr val="C00000"/>
                </a:solidFill>
                <a:hlinkClick r:id="rId3"/>
              </a:rPr>
              <a:t>Raah</a:t>
            </a:r>
            <a:r>
              <a:rPr lang="en-SG" sz="2400" dirty="0">
                <a:solidFill>
                  <a:srgbClr val="C00000"/>
                </a:solidFill>
              </a:rPr>
              <a:t> (The Lord My Shepherd). </a:t>
            </a:r>
            <a:endParaRPr lang="en-SG" sz="2400" dirty="0" smtClean="0">
              <a:solidFill>
                <a:srgbClr val="C00000"/>
              </a:solidFill>
            </a:endParaRPr>
          </a:p>
          <a:p>
            <a:pPr algn="l"/>
            <a:r>
              <a:rPr lang="en-SG" sz="2400" dirty="0" smtClean="0">
                <a:solidFill>
                  <a:srgbClr val="C00000"/>
                </a:solidFill>
              </a:rPr>
              <a:t>3</a:t>
            </a:r>
            <a:r>
              <a:rPr lang="en-SG" sz="2400" dirty="0">
                <a:solidFill>
                  <a:srgbClr val="C00000"/>
                </a:solidFill>
              </a:rPr>
              <a:t>. </a:t>
            </a:r>
            <a:r>
              <a:rPr lang="en-SG" sz="2400" dirty="0">
                <a:solidFill>
                  <a:srgbClr val="C00000"/>
                </a:solidFill>
                <a:hlinkClick r:id="rId4"/>
              </a:rPr>
              <a:t>Jehovah Rapha</a:t>
            </a:r>
            <a:r>
              <a:rPr lang="en-SG" sz="2400" dirty="0">
                <a:solidFill>
                  <a:srgbClr val="C00000"/>
                </a:solidFill>
              </a:rPr>
              <a:t> (The Lord That Heals). </a:t>
            </a:r>
            <a:endParaRPr lang="en-SG" sz="2400" dirty="0" smtClean="0">
              <a:solidFill>
                <a:srgbClr val="C00000"/>
              </a:solidFill>
            </a:endParaRPr>
          </a:p>
          <a:p>
            <a:pPr algn="l"/>
            <a:r>
              <a:rPr lang="en-SG" sz="2400" dirty="0" smtClean="0">
                <a:solidFill>
                  <a:srgbClr val="C00000"/>
                </a:solidFill>
              </a:rPr>
              <a:t>4</a:t>
            </a:r>
            <a:r>
              <a:rPr lang="en-SG" sz="2400" dirty="0">
                <a:solidFill>
                  <a:srgbClr val="C00000"/>
                </a:solidFill>
              </a:rPr>
              <a:t>. </a:t>
            </a:r>
            <a:r>
              <a:rPr lang="en-SG" sz="2400" dirty="0">
                <a:solidFill>
                  <a:srgbClr val="C00000"/>
                </a:solidFill>
                <a:hlinkClick r:id="rId5"/>
              </a:rPr>
              <a:t>Jehovah </a:t>
            </a:r>
            <a:r>
              <a:rPr lang="en-SG" sz="2400" dirty="0" err="1">
                <a:solidFill>
                  <a:srgbClr val="C00000"/>
                </a:solidFill>
                <a:hlinkClick r:id="rId5"/>
              </a:rPr>
              <a:t>Shammah</a:t>
            </a:r>
            <a:r>
              <a:rPr lang="en-SG" sz="2400" dirty="0">
                <a:solidFill>
                  <a:srgbClr val="C00000"/>
                </a:solidFill>
              </a:rPr>
              <a:t> (The Lord Is There). </a:t>
            </a:r>
            <a:endParaRPr lang="en-SG" sz="2400" dirty="0" smtClean="0">
              <a:solidFill>
                <a:srgbClr val="C00000"/>
              </a:solidFill>
            </a:endParaRPr>
          </a:p>
          <a:p>
            <a:pPr algn="l"/>
            <a:r>
              <a:rPr lang="en-SG" sz="2400" dirty="0" smtClean="0">
                <a:solidFill>
                  <a:srgbClr val="C00000"/>
                </a:solidFill>
              </a:rPr>
              <a:t>5</a:t>
            </a:r>
            <a:r>
              <a:rPr lang="en-SG" sz="2400" dirty="0">
                <a:solidFill>
                  <a:srgbClr val="C00000"/>
                </a:solidFill>
              </a:rPr>
              <a:t>. </a:t>
            </a:r>
            <a:r>
              <a:rPr lang="en-SG" sz="2400" dirty="0">
                <a:solidFill>
                  <a:srgbClr val="C00000"/>
                </a:solidFill>
                <a:hlinkClick r:id="rId6"/>
              </a:rPr>
              <a:t>Jehovah </a:t>
            </a:r>
            <a:r>
              <a:rPr lang="en-SG" sz="2400" dirty="0" err="1">
                <a:solidFill>
                  <a:srgbClr val="C00000"/>
                </a:solidFill>
                <a:hlinkClick r:id="rId6"/>
              </a:rPr>
              <a:t>Sabaoth</a:t>
            </a:r>
            <a:r>
              <a:rPr lang="en-SG" sz="2400" dirty="0">
                <a:solidFill>
                  <a:srgbClr val="C00000"/>
                </a:solidFill>
              </a:rPr>
              <a:t> (The Lord of Hosts). </a:t>
            </a:r>
            <a:endParaRPr lang="en-SG" sz="2400" dirty="0" smtClean="0">
              <a:solidFill>
                <a:srgbClr val="C00000"/>
              </a:solidFill>
            </a:endParaRPr>
          </a:p>
          <a:p>
            <a:pPr algn="l"/>
            <a:r>
              <a:rPr lang="en-SG" sz="2400" dirty="0" smtClean="0">
                <a:solidFill>
                  <a:srgbClr val="C00000"/>
                </a:solidFill>
              </a:rPr>
              <a:t>6</a:t>
            </a:r>
            <a:r>
              <a:rPr lang="en-SG" sz="2400" dirty="0">
                <a:solidFill>
                  <a:srgbClr val="C00000"/>
                </a:solidFill>
              </a:rPr>
              <a:t>. </a:t>
            </a:r>
            <a:r>
              <a:rPr lang="en-SG" sz="2400" dirty="0">
                <a:solidFill>
                  <a:srgbClr val="C00000"/>
                </a:solidFill>
                <a:hlinkClick r:id="rId7"/>
              </a:rPr>
              <a:t>Jehovah </a:t>
            </a:r>
            <a:r>
              <a:rPr lang="en-SG" sz="2400" dirty="0" err="1">
                <a:solidFill>
                  <a:srgbClr val="C00000"/>
                </a:solidFill>
                <a:hlinkClick r:id="rId7"/>
              </a:rPr>
              <a:t>Tsidkenu</a:t>
            </a:r>
            <a:r>
              <a:rPr lang="en-SG" sz="2400" dirty="0">
                <a:solidFill>
                  <a:srgbClr val="C00000"/>
                </a:solidFill>
              </a:rPr>
              <a:t> (The Lord Our Righteousness). </a:t>
            </a:r>
            <a:endParaRPr lang="en-SG" sz="2400" dirty="0" smtClean="0">
              <a:solidFill>
                <a:srgbClr val="C00000"/>
              </a:solidFill>
            </a:endParaRPr>
          </a:p>
          <a:p>
            <a:pPr algn="l"/>
            <a:r>
              <a:rPr lang="en-SG" sz="2400" dirty="0" smtClean="0">
                <a:solidFill>
                  <a:srgbClr val="C00000"/>
                </a:solidFill>
              </a:rPr>
              <a:t>7</a:t>
            </a:r>
            <a:r>
              <a:rPr lang="en-SG" sz="2400" dirty="0">
                <a:solidFill>
                  <a:srgbClr val="C00000"/>
                </a:solidFill>
              </a:rPr>
              <a:t>. </a:t>
            </a:r>
            <a:r>
              <a:rPr lang="en-SG" sz="2400" dirty="0">
                <a:solidFill>
                  <a:srgbClr val="C00000"/>
                </a:solidFill>
                <a:hlinkClick r:id="rId8"/>
              </a:rPr>
              <a:t>Jehovah </a:t>
            </a:r>
            <a:r>
              <a:rPr lang="en-SG" sz="2400" dirty="0" err="1">
                <a:solidFill>
                  <a:srgbClr val="C00000"/>
                </a:solidFill>
                <a:hlinkClick r:id="rId8"/>
              </a:rPr>
              <a:t>Mekoddishkem</a:t>
            </a:r>
            <a:r>
              <a:rPr lang="en-SG" sz="2400" dirty="0">
                <a:solidFill>
                  <a:srgbClr val="C00000"/>
                </a:solidFill>
              </a:rPr>
              <a:t> (The Lord Who Sanctifies You). </a:t>
            </a:r>
            <a:endParaRPr lang="en-SG" sz="2400" dirty="0" smtClean="0">
              <a:solidFill>
                <a:srgbClr val="C00000"/>
              </a:solidFill>
            </a:endParaRPr>
          </a:p>
          <a:p>
            <a:pPr algn="l"/>
            <a:r>
              <a:rPr lang="en-SG" sz="2400" dirty="0" smtClean="0">
                <a:solidFill>
                  <a:srgbClr val="C00000"/>
                </a:solidFill>
              </a:rPr>
              <a:t>8</a:t>
            </a:r>
            <a:r>
              <a:rPr lang="en-SG" sz="2400" dirty="0">
                <a:solidFill>
                  <a:srgbClr val="C00000"/>
                </a:solidFill>
              </a:rPr>
              <a:t>. </a:t>
            </a:r>
            <a:r>
              <a:rPr lang="en-SG" sz="2400" dirty="0">
                <a:solidFill>
                  <a:srgbClr val="C00000"/>
                </a:solidFill>
                <a:hlinkClick r:id="rId9"/>
              </a:rPr>
              <a:t>Jehovah Jireh</a:t>
            </a:r>
            <a:r>
              <a:rPr lang="en-SG" sz="2400" dirty="0">
                <a:solidFill>
                  <a:srgbClr val="C00000"/>
                </a:solidFill>
              </a:rPr>
              <a:t> (The Lord Will Provide</a:t>
            </a:r>
            <a:r>
              <a:rPr lang="en-SG" sz="2400" dirty="0" smtClean="0">
                <a:solidFill>
                  <a:srgbClr val="C00000"/>
                </a:solidFill>
              </a:rPr>
              <a:t>).</a:t>
            </a:r>
          </a:p>
          <a:p>
            <a:pPr algn="l"/>
            <a:r>
              <a:rPr lang="en-SG" sz="2400" dirty="0" smtClean="0">
                <a:solidFill>
                  <a:srgbClr val="C00000"/>
                </a:solidFill>
              </a:rPr>
              <a:t> </a:t>
            </a:r>
            <a:r>
              <a:rPr lang="en-SG" sz="2400" dirty="0">
                <a:solidFill>
                  <a:srgbClr val="C00000"/>
                </a:solidFill>
              </a:rPr>
              <a:t>9. </a:t>
            </a:r>
            <a:r>
              <a:rPr lang="en-SG" sz="2400" dirty="0" smtClean="0">
                <a:solidFill>
                  <a:srgbClr val="C00000"/>
                </a:solidFill>
                <a:hlinkClick r:id="rId10"/>
              </a:rPr>
              <a:t>Jehovah </a:t>
            </a:r>
            <a:r>
              <a:rPr lang="en-SG" sz="2400" dirty="0">
                <a:solidFill>
                  <a:srgbClr val="C00000"/>
                </a:solidFill>
                <a:hlinkClick r:id="rId10"/>
              </a:rPr>
              <a:t>Shalom</a:t>
            </a:r>
            <a:r>
              <a:rPr lang="en-SG" sz="2400" dirty="0">
                <a:solidFill>
                  <a:srgbClr val="C00000"/>
                </a:solidFill>
              </a:rPr>
              <a:t> (The Lord Is Peace</a:t>
            </a:r>
            <a:r>
              <a:rPr lang="en-SG" sz="2400" dirty="0" smtClean="0">
                <a:solidFill>
                  <a:srgbClr val="C00000"/>
                </a:solidFill>
              </a:rPr>
              <a:t>).</a:t>
            </a:r>
            <a:r>
              <a:rPr lang="en-SG" sz="2400" dirty="0">
                <a:solidFill>
                  <a:srgbClr val="C00000"/>
                </a:solidFill>
              </a:rPr>
              <a:t> </a:t>
            </a:r>
            <a:endParaRPr lang="en-SG" sz="2400" dirty="0" smtClean="0">
              <a:solidFill>
                <a:srgbClr val="C00000"/>
              </a:solidFill>
            </a:endParaRPr>
          </a:p>
          <a:p>
            <a:pPr algn="l"/>
            <a:r>
              <a:rPr lang="en-SG" sz="2400" dirty="0" smtClean="0">
                <a:solidFill>
                  <a:srgbClr val="C00000"/>
                </a:solidFill>
              </a:rPr>
              <a:t>10. </a:t>
            </a:r>
            <a:r>
              <a:rPr lang="en-SG" sz="2400" dirty="0">
                <a:solidFill>
                  <a:srgbClr val="C00000"/>
                </a:solidFill>
                <a:hlinkClick r:id="rId11"/>
              </a:rPr>
              <a:t>El </a:t>
            </a:r>
            <a:r>
              <a:rPr lang="en-SG" sz="2400" dirty="0" err="1">
                <a:solidFill>
                  <a:srgbClr val="C00000"/>
                </a:solidFill>
                <a:hlinkClick r:id="rId11"/>
              </a:rPr>
              <a:t>Elyon</a:t>
            </a:r>
            <a:r>
              <a:rPr lang="en-SG" sz="2400" dirty="0">
                <a:solidFill>
                  <a:srgbClr val="C00000"/>
                </a:solidFill>
              </a:rPr>
              <a:t> (The Most High God).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8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350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992888" cy="5832648"/>
          </a:xfrm>
        </p:spPr>
        <p:txBody>
          <a:bodyPr>
            <a:normAutofit/>
          </a:bodyPr>
          <a:lstStyle/>
          <a:p>
            <a:pPr algn="l"/>
            <a:r>
              <a:rPr lang="en-SG" sz="2400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6: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God also said to Moses, “I am the Lord. </a:t>
            </a:r>
            <a:endParaRPr lang="en-SG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SG" sz="2400" dirty="0" smtClean="0">
              <a:solidFill>
                <a:schemeClr val="tx1"/>
              </a:solidFill>
            </a:endParaRPr>
          </a:p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Hebrew </a:t>
            </a:r>
            <a:r>
              <a:rPr lang="en-SG" sz="2400" dirty="0">
                <a:solidFill>
                  <a:schemeClr val="tx1"/>
                </a:solidFill>
              </a:rPr>
              <a:t>transliterated: </a:t>
            </a:r>
            <a:r>
              <a:rPr lang="en-SG" sz="2400" dirty="0" smtClean="0">
                <a:solidFill>
                  <a:schemeClr val="tx1"/>
                </a:solidFill>
              </a:rPr>
              <a:t>YHWH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smtClean="0">
                <a:solidFill>
                  <a:schemeClr val="tx1"/>
                </a:solidFill>
              </a:rPr>
              <a:t>= the LORD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342900" indent="-342900" algn="l">
              <a:buFontTx/>
              <a:buChar char="-"/>
            </a:pPr>
            <a:r>
              <a:rPr lang="en-US" sz="2400" dirty="0" smtClean="0">
                <a:solidFill>
                  <a:schemeClr val="tx1"/>
                </a:solidFill>
              </a:rPr>
              <a:t>the </a:t>
            </a:r>
            <a:r>
              <a:rPr lang="en-US" sz="2400" dirty="0">
                <a:solidFill>
                  <a:schemeClr val="tx1"/>
                </a:solidFill>
              </a:rPr>
              <a:t>tetragrammaton. 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342900" indent="-342900" algn="l">
              <a:buFontTx/>
              <a:buChar char="-"/>
            </a:pPr>
            <a:r>
              <a:rPr lang="en-US" sz="2400" dirty="0" smtClean="0">
                <a:solidFill>
                  <a:schemeClr val="tx1"/>
                </a:solidFill>
              </a:rPr>
              <a:t>His </a:t>
            </a:r>
            <a:r>
              <a:rPr lang="en-US" sz="2400" dirty="0">
                <a:solidFill>
                  <a:schemeClr val="tx1"/>
                </a:solidFill>
              </a:rPr>
              <a:t>personal name </a:t>
            </a:r>
            <a:r>
              <a:rPr lang="en-US" sz="2400" dirty="0" smtClean="0">
                <a:solidFill>
                  <a:schemeClr val="tx1"/>
                </a:solidFill>
              </a:rPr>
              <a:t>- Yahweh </a:t>
            </a:r>
            <a:r>
              <a:rPr lang="en-US" sz="2400" dirty="0">
                <a:solidFill>
                  <a:schemeClr val="tx1"/>
                </a:solidFill>
              </a:rPr>
              <a:t>or </a:t>
            </a:r>
            <a:r>
              <a:rPr lang="en-US" sz="2400" dirty="0" smtClean="0">
                <a:solidFill>
                  <a:schemeClr val="tx1"/>
                </a:solidFill>
              </a:rPr>
              <a:t>Jehovah</a:t>
            </a:r>
          </a:p>
          <a:p>
            <a:pPr marL="342900" indent="-342900" algn="l">
              <a:buFontTx/>
              <a:buChar char="-"/>
            </a:pPr>
            <a:r>
              <a:rPr lang="en-US" sz="2400" dirty="0" smtClean="0">
                <a:solidFill>
                  <a:schemeClr val="tx1"/>
                </a:solidFill>
              </a:rPr>
              <a:t>means </a:t>
            </a:r>
            <a:r>
              <a:rPr lang="en-SG" sz="24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3:14</a:t>
            </a:r>
            <a:r>
              <a:rPr lang="en-SG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SG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am</a:t>
            </a:r>
            <a:r>
              <a:rPr lang="en-SG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who I am” </a:t>
            </a:r>
          </a:p>
          <a:p>
            <a:pPr algn="l"/>
            <a:endParaRPr lang="en-SG" sz="2400" dirty="0" smtClean="0"/>
          </a:p>
          <a:p>
            <a:pPr marL="342900" indent="-342900" algn="l">
              <a:buFontTx/>
              <a:buChar char="-"/>
            </a:pPr>
            <a:r>
              <a:rPr lang="en-SG" sz="2400" dirty="0" smtClean="0">
                <a:solidFill>
                  <a:srgbClr val="0000FF"/>
                </a:solidFill>
              </a:rPr>
              <a:t>the </a:t>
            </a:r>
            <a:r>
              <a:rPr lang="en-SG" sz="2400" dirty="0">
                <a:solidFill>
                  <a:srgbClr val="0000FF"/>
                </a:solidFill>
              </a:rPr>
              <a:t>eternal, self-sufficient, pre-existent, self-existent, </a:t>
            </a:r>
            <a:endParaRPr lang="en-SG" sz="2400" dirty="0" smtClean="0">
              <a:solidFill>
                <a:srgbClr val="0000FF"/>
              </a:solidFill>
            </a:endParaRPr>
          </a:p>
          <a:p>
            <a:pPr algn="l"/>
            <a:r>
              <a:rPr lang="en-SG" sz="2400" dirty="0" smtClean="0">
                <a:solidFill>
                  <a:srgbClr val="0000FF"/>
                </a:solidFill>
              </a:rPr>
              <a:t>all </a:t>
            </a:r>
            <a:r>
              <a:rPr lang="en-SG" sz="2400" dirty="0">
                <a:solidFill>
                  <a:srgbClr val="0000FF"/>
                </a:solidFill>
              </a:rPr>
              <a:t>encompassing, and without limitations, the only Sovereign Being in the universe who is not dependent on something else for his existence.</a:t>
            </a:r>
          </a:p>
          <a:p>
            <a:pPr marL="342900" indent="-342900" algn="l">
              <a:buFontTx/>
              <a:buChar char="-"/>
            </a:pPr>
            <a:endParaRPr lang="en-US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9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931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992888" cy="5832648"/>
          </a:xfrm>
        </p:spPr>
        <p:txBody>
          <a:bodyPr>
            <a:normAutofit/>
          </a:bodyPr>
          <a:lstStyle/>
          <a:p>
            <a:pPr algn="l"/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6:3 (NLT)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appeared to Abraham, to Isaac, and to Jacob as El-</a:t>
            </a:r>
            <a:r>
              <a:rPr lang="en-SG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Shaddai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—‘God Almighty’—but I did not reveal my name, Yahweh, to them.</a:t>
            </a:r>
          </a:p>
          <a:p>
            <a:endParaRPr lang="en-SG" sz="2400" dirty="0" smtClean="0"/>
          </a:p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El </a:t>
            </a:r>
            <a:r>
              <a:rPr lang="en-SG" sz="2400" dirty="0" err="1">
                <a:solidFill>
                  <a:schemeClr val="tx1"/>
                </a:solidFill>
              </a:rPr>
              <a:t>Shaddai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smtClean="0">
                <a:solidFill>
                  <a:schemeClr val="tx1"/>
                </a:solidFill>
              </a:rPr>
              <a:t>– 6X in </a:t>
            </a:r>
            <a:r>
              <a:rPr lang="en-SG" sz="2400" dirty="0">
                <a:solidFill>
                  <a:schemeClr val="tx1"/>
                </a:solidFill>
              </a:rPr>
              <a:t>Genesis 17:1, 28:3; 35:11; 43:14; 48:3; </a:t>
            </a:r>
            <a:r>
              <a:rPr lang="en-SG" sz="2400" dirty="0" smtClean="0">
                <a:solidFill>
                  <a:schemeClr val="tx1"/>
                </a:solidFill>
              </a:rPr>
              <a:t>49:25. </a:t>
            </a:r>
            <a:endParaRPr lang="en-SG" sz="2400" dirty="0">
              <a:solidFill>
                <a:schemeClr val="tx1"/>
              </a:solidFill>
            </a:endParaRPr>
          </a:p>
          <a:p>
            <a:pPr algn="l"/>
            <a:endParaRPr lang="en-S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10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238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992888" cy="5832648"/>
          </a:xfrm>
        </p:spPr>
        <p:txBody>
          <a:bodyPr>
            <a:normAutofit/>
          </a:bodyPr>
          <a:lstStyle/>
          <a:p>
            <a:pPr algn="l"/>
            <a:r>
              <a:rPr lang="en-SG" sz="2400" dirty="0">
                <a:solidFill>
                  <a:schemeClr val="tx1"/>
                </a:solidFill>
              </a:rPr>
              <a:t>“El” = Hebrew word for God. </a:t>
            </a:r>
            <a:endParaRPr lang="en-SG" sz="2400" dirty="0" smtClean="0">
              <a:solidFill>
                <a:schemeClr val="tx1"/>
              </a:solidFill>
            </a:endParaRPr>
          </a:p>
          <a:p>
            <a:pPr algn="l"/>
            <a:endParaRPr lang="en-SG" sz="2400" dirty="0" smtClean="0">
              <a:solidFill>
                <a:schemeClr val="tx1"/>
              </a:solidFill>
            </a:endParaRPr>
          </a:p>
          <a:p>
            <a:pPr algn="l"/>
            <a:r>
              <a:rPr lang="en-SG" sz="2400" dirty="0" err="1" smtClean="0">
                <a:solidFill>
                  <a:schemeClr val="tx1"/>
                </a:solidFill>
              </a:rPr>
              <a:t>Shaddai</a:t>
            </a:r>
            <a:r>
              <a:rPr lang="en-SG" sz="2400" dirty="0" smtClean="0">
                <a:solidFill>
                  <a:schemeClr val="tx1"/>
                </a:solidFill>
              </a:rPr>
              <a:t> = mountain—representing </a:t>
            </a:r>
            <a:r>
              <a:rPr lang="en-SG" sz="2400" dirty="0">
                <a:solidFill>
                  <a:schemeClr val="tx1"/>
                </a:solidFill>
              </a:rPr>
              <a:t>God’s strength. </a:t>
            </a:r>
            <a:endParaRPr lang="en-SG" sz="2400" dirty="0" smtClean="0">
              <a:solidFill>
                <a:schemeClr val="tx1"/>
              </a:solidFill>
            </a:endParaRPr>
          </a:p>
          <a:p>
            <a:pPr algn="l"/>
            <a:r>
              <a:rPr lang="en-SG" sz="2400" dirty="0">
                <a:solidFill>
                  <a:schemeClr val="tx1"/>
                </a:solidFill>
              </a:rPr>
              <a:t>  </a:t>
            </a:r>
            <a:r>
              <a:rPr lang="en-SG" sz="2400" dirty="0" smtClean="0">
                <a:solidFill>
                  <a:schemeClr val="tx1"/>
                </a:solidFill>
              </a:rPr>
              <a:t>               = breast—where </a:t>
            </a:r>
            <a:r>
              <a:rPr lang="en-SG" sz="2400" dirty="0">
                <a:solidFill>
                  <a:schemeClr val="tx1"/>
                </a:solidFill>
              </a:rPr>
              <a:t>a child receives nourishment. </a:t>
            </a:r>
            <a:endParaRPr lang="en-SG" sz="2400" dirty="0" smtClean="0">
              <a:solidFill>
                <a:schemeClr val="tx1"/>
              </a:solidFill>
            </a:endParaRPr>
          </a:p>
          <a:p>
            <a:pPr algn="l"/>
            <a:endParaRPr lang="en-SG" sz="2400" dirty="0">
              <a:solidFill>
                <a:schemeClr val="tx1"/>
              </a:solidFill>
            </a:endParaRPr>
          </a:p>
          <a:p>
            <a:pPr algn="l"/>
            <a:r>
              <a:rPr lang="en-SG" sz="2400" dirty="0" smtClean="0">
                <a:solidFill>
                  <a:srgbClr val="0000FF"/>
                </a:solidFill>
              </a:rPr>
              <a:t>“</a:t>
            </a:r>
            <a:r>
              <a:rPr lang="en-SG" sz="2400" dirty="0">
                <a:solidFill>
                  <a:srgbClr val="0000FF"/>
                </a:solidFill>
              </a:rPr>
              <a:t>El-</a:t>
            </a:r>
            <a:r>
              <a:rPr lang="en-SG" sz="2400" dirty="0" err="1">
                <a:solidFill>
                  <a:srgbClr val="0000FF"/>
                </a:solidFill>
              </a:rPr>
              <a:t>Shaddai</a:t>
            </a:r>
            <a:r>
              <a:rPr lang="en-SG" sz="2400" dirty="0">
                <a:solidFill>
                  <a:srgbClr val="0000FF"/>
                </a:solidFill>
              </a:rPr>
              <a:t>” </a:t>
            </a:r>
            <a:r>
              <a:rPr lang="en-SG" sz="2400" dirty="0" smtClean="0">
                <a:solidFill>
                  <a:srgbClr val="0000FF"/>
                </a:solidFill>
              </a:rPr>
              <a:t>=  the </a:t>
            </a:r>
            <a:r>
              <a:rPr lang="en-SG" sz="2400" dirty="0">
                <a:solidFill>
                  <a:srgbClr val="0000FF"/>
                </a:solidFill>
              </a:rPr>
              <a:t>all-powerful and all-sufficient God who can </a:t>
            </a:r>
            <a:endParaRPr lang="en-SG" sz="2400" dirty="0" smtClean="0">
              <a:solidFill>
                <a:srgbClr val="0000FF"/>
              </a:solidFill>
            </a:endParaRPr>
          </a:p>
          <a:p>
            <a:pPr algn="l"/>
            <a:r>
              <a:rPr lang="en-SG" sz="2400" dirty="0">
                <a:solidFill>
                  <a:srgbClr val="0000FF"/>
                </a:solidFill>
              </a:rPr>
              <a:t> </a:t>
            </a:r>
            <a:r>
              <a:rPr lang="en-SG" sz="2400" dirty="0" smtClean="0">
                <a:solidFill>
                  <a:srgbClr val="0000FF"/>
                </a:solidFill>
              </a:rPr>
              <a:t>                            do </a:t>
            </a:r>
            <a:r>
              <a:rPr lang="en-SG" sz="2400" dirty="0">
                <a:solidFill>
                  <a:srgbClr val="0000FF"/>
                </a:solidFill>
              </a:rPr>
              <a:t>anything and meet any need</a:t>
            </a:r>
            <a:r>
              <a:rPr lang="en-SG" sz="2400" dirty="0" smtClean="0">
                <a:solidFill>
                  <a:srgbClr val="0000FF"/>
                </a:solidFill>
              </a:rPr>
              <a:t>. </a:t>
            </a:r>
          </a:p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                       </a:t>
            </a:r>
          </a:p>
          <a:p>
            <a:pPr algn="l"/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smtClean="0">
                <a:solidFill>
                  <a:schemeClr val="tx1"/>
                </a:solidFill>
              </a:rPr>
              <a:t>                          </a:t>
            </a:r>
            <a:r>
              <a:rPr lang="en-SG" sz="2400" dirty="0" smtClean="0">
                <a:solidFill>
                  <a:srgbClr val="C00000"/>
                </a:solidFill>
              </a:rPr>
              <a:t>= a </a:t>
            </a:r>
            <a:r>
              <a:rPr lang="en-SG" sz="2400" dirty="0">
                <a:solidFill>
                  <a:srgbClr val="C00000"/>
                </a:solidFill>
              </a:rPr>
              <a:t>very powerful God who can accomplish </a:t>
            </a:r>
            <a:endParaRPr lang="en-SG" sz="2400" dirty="0" smtClean="0">
              <a:solidFill>
                <a:srgbClr val="C00000"/>
              </a:solidFill>
            </a:endParaRPr>
          </a:p>
          <a:p>
            <a:pPr algn="l"/>
            <a:r>
              <a:rPr lang="en-SG" sz="2400" dirty="0">
                <a:solidFill>
                  <a:srgbClr val="C00000"/>
                </a:solidFill>
              </a:rPr>
              <a:t> </a:t>
            </a:r>
            <a:r>
              <a:rPr lang="en-SG" sz="2400" dirty="0" smtClean="0">
                <a:solidFill>
                  <a:srgbClr val="C00000"/>
                </a:solidFill>
              </a:rPr>
              <a:t>                              impossible </a:t>
            </a:r>
            <a:r>
              <a:rPr lang="en-SG" sz="2400" dirty="0">
                <a:solidFill>
                  <a:srgbClr val="C00000"/>
                </a:solidFill>
              </a:rPr>
              <a:t>things.</a:t>
            </a:r>
          </a:p>
          <a:p>
            <a:pPr algn="l"/>
            <a:endParaRPr lang="en-S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11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222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992888" cy="5832648"/>
          </a:xfrm>
        </p:spPr>
        <p:txBody>
          <a:bodyPr>
            <a:normAutofit/>
          </a:bodyPr>
          <a:lstStyle/>
          <a:p>
            <a:pPr algn="l"/>
            <a:r>
              <a:rPr lang="en-SG" sz="2400" dirty="0">
                <a:solidFill>
                  <a:schemeClr val="tx1"/>
                </a:solidFill>
              </a:rPr>
              <a:t>What is your </a:t>
            </a:r>
            <a:r>
              <a:rPr lang="en-SG" sz="2400" dirty="0" smtClean="0">
                <a:solidFill>
                  <a:schemeClr val="tx1"/>
                </a:solidFill>
              </a:rPr>
              <a:t>impossible </a:t>
            </a:r>
            <a:r>
              <a:rPr lang="en-SG" sz="2400" dirty="0">
                <a:solidFill>
                  <a:schemeClr val="tx1"/>
                </a:solidFill>
              </a:rPr>
              <a:t>situation? </a:t>
            </a:r>
            <a:endParaRPr lang="en-SG" sz="2400" dirty="0" smtClean="0">
              <a:solidFill>
                <a:schemeClr val="tx1"/>
              </a:solidFill>
            </a:endParaRPr>
          </a:p>
          <a:p>
            <a:pPr algn="l"/>
            <a:endParaRPr lang="en-SG" sz="1100" dirty="0">
              <a:solidFill>
                <a:schemeClr val="tx1"/>
              </a:solidFill>
            </a:endParaRPr>
          </a:p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God works </a:t>
            </a:r>
            <a:r>
              <a:rPr lang="en-SG" sz="2400" dirty="0">
                <a:solidFill>
                  <a:schemeClr val="tx1"/>
                </a:solidFill>
              </a:rPr>
              <a:t>in the impossible. </a:t>
            </a:r>
            <a:endParaRPr lang="en-SG" sz="2400" dirty="0" smtClean="0">
              <a:solidFill>
                <a:schemeClr val="tx1"/>
              </a:solidFill>
            </a:endParaRPr>
          </a:p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God is </a:t>
            </a:r>
            <a:r>
              <a:rPr lang="en-SG" sz="2400" dirty="0">
                <a:solidFill>
                  <a:schemeClr val="tx1"/>
                </a:solidFill>
              </a:rPr>
              <a:t>sufficient for whatever we are going through right now! </a:t>
            </a:r>
            <a:endParaRPr lang="en-SG" sz="2400" dirty="0" smtClean="0">
              <a:solidFill>
                <a:schemeClr val="tx1"/>
              </a:solidFill>
            </a:endParaRPr>
          </a:p>
          <a:p>
            <a:pPr algn="l"/>
            <a:endParaRPr lang="en-SG" sz="1000" baseline="30000" dirty="0">
              <a:solidFill>
                <a:schemeClr val="tx1"/>
              </a:solidFill>
            </a:endParaRPr>
          </a:p>
          <a:p>
            <a:pPr algn="l"/>
            <a:r>
              <a:rPr lang="en-SG" sz="24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Philippians 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4:19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My God will meet all your needs according to the riches of his glory in Christ Jesus.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We need to experience that 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endParaRPr lang="en-SG" sz="2400" baseline="30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SG" sz="1100" baseline="30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SG" sz="24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Corinthians </a:t>
            </a:r>
            <a:r>
              <a:rPr lang="en-SG" sz="24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12:9</a:t>
            </a:r>
            <a:r>
              <a:rPr lang="en-SG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“[His] grace is sufficient for me, for [His] power is made perfect in [my] weakness.</a:t>
            </a:r>
          </a:p>
          <a:p>
            <a:endParaRPr lang="en-US" sz="1400" dirty="0" smtClean="0"/>
          </a:p>
          <a:p>
            <a:r>
              <a:rPr lang="en-US" sz="2400" dirty="0" smtClean="0">
                <a:solidFill>
                  <a:schemeClr val="tx1"/>
                </a:solidFill>
              </a:rPr>
              <a:t>God reminds US </a:t>
            </a:r>
            <a:r>
              <a:rPr lang="en-US" sz="2400" dirty="0">
                <a:solidFill>
                  <a:schemeClr val="tx1"/>
                </a:solidFill>
              </a:rPr>
              <a:t>of who He is:</a:t>
            </a:r>
            <a:endParaRPr lang="en-SG" sz="2400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r>
              <a:rPr lang="en-SG" sz="24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</a:t>
            </a:r>
            <a:r>
              <a:rPr lang="en-SG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6:</a:t>
            </a:r>
            <a:r>
              <a:rPr lang="en-SG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SG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am the Lord.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am YHWH </a:t>
            </a:r>
            <a:endParaRPr lang="en-US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SG" sz="24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</a:t>
            </a:r>
            <a:r>
              <a:rPr lang="en-SG" sz="24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3:14</a:t>
            </a:r>
            <a:r>
              <a:rPr lang="en-SG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“I am who I am” </a:t>
            </a: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SG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6:</a:t>
            </a:r>
            <a:r>
              <a:rPr lang="en-SG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SG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am El </a:t>
            </a:r>
            <a:r>
              <a:rPr lang="en-SG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Shaddai</a:t>
            </a:r>
            <a:r>
              <a:rPr lang="en-SG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God Almighty. </a:t>
            </a:r>
          </a:p>
          <a:p>
            <a:pPr algn="l"/>
            <a:endParaRPr lang="en-SG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12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804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992888" cy="5832648"/>
          </a:xfrm>
        </p:spPr>
        <p:txBody>
          <a:bodyPr>
            <a:normAutofit/>
          </a:bodyPr>
          <a:lstStyle/>
          <a:p>
            <a:pPr algn="l"/>
            <a:r>
              <a:rPr lang="en-SG" sz="1400" dirty="0">
                <a:solidFill>
                  <a:schemeClr val="tx1"/>
                </a:solidFill>
              </a:rPr>
              <a:t>Exodus 6: The Re-Commission of Moses</a:t>
            </a:r>
          </a:p>
          <a:p>
            <a:pPr algn="l"/>
            <a:r>
              <a:rPr lang="en-SG" sz="2400" dirty="0">
                <a:solidFill>
                  <a:schemeClr val="tx1"/>
                </a:solidFill>
              </a:rPr>
              <a:t>1. The sovereignty of God (Exodus 6:1-5)</a:t>
            </a:r>
          </a:p>
          <a:p>
            <a:pPr algn="l"/>
            <a:r>
              <a:rPr lang="en-SG" sz="1400" dirty="0">
                <a:solidFill>
                  <a:schemeClr val="tx1"/>
                </a:solidFill>
              </a:rPr>
              <a:t>      </a:t>
            </a:r>
            <a:r>
              <a:rPr lang="en-SG" sz="1400" dirty="0" smtClean="0">
                <a:solidFill>
                  <a:schemeClr val="tx1"/>
                </a:solidFill>
              </a:rPr>
              <a:t>   a</a:t>
            </a:r>
            <a:r>
              <a:rPr lang="en-SG" sz="1400" dirty="0">
                <a:solidFill>
                  <a:schemeClr val="tx1"/>
                </a:solidFill>
              </a:rPr>
              <a:t>. God asserts His sovereignty (Exodus 6:1)</a:t>
            </a:r>
          </a:p>
          <a:p>
            <a:pPr algn="l"/>
            <a:r>
              <a:rPr lang="en-SG" sz="1400" dirty="0">
                <a:solidFill>
                  <a:schemeClr val="tx1"/>
                </a:solidFill>
              </a:rPr>
              <a:t>         b. God affirms His power (Exodus 6:2-3)</a:t>
            </a:r>
          </a:p>
          <a:p>
            <a:pPr algn="l"/>
            <a:r>
              <a:rPr lang="en-SG" sz="2400" dirty="0">
                <a:solidFill>
                  <a:schemeClr val="tx1"/>
                </a:solidFill>
              </a:rPr>
              <a:t>    </a:t>
            </a:r>
            <a:r>
              <a:rPr lang="en-SG" sz="2400" dirty="0" smtClean="0">
                <a:solidFill>
                  <a:schemeClr val="tx1"/>
                </a:solidFill>
              </a:rPr>
              <a:t>  c</a:t>
            </a:r>
            <a:r>
              <a:rPr lang="en-SG" sz="2400" dirty="0">
                <a:solidFill>
                  <a:schemeClr val="tx1"/>
                </a:solidFill>
              </a:rPr>
              <a:t>. God </a:t>
            </a:r>
            <a:r>
              <a:rPr lang="en-SG" sz="2400" dirty="0" smtClean="0">
                <a:solidFill>
                  <a:schemeClr val="tx1"/>
                </a:solidFill>
              </a:rPr>
              <a:t>remembers </a:t>
            </a:r>
            <a:r>
              <a:rPr lang="en-SG" sz="2400" dirty="0">
                <a:solidFill>
                  <a:schemeClr val="tx1"/>
                </a:solidFill>
              </a:rPr>
              <a:t>His covenant (Exodus 6:4-5) </a:t>
            </a:r>
            <a:endParaRPr lang="en-SG" sz="2400" dirty="0" smtClean="0">
              <a:solidFill>
                <a:schemeClr val="tx1"/>
              </a:solidFill>
            </a:endParaRPr>
          </a:p>
          <a:p>
            <a:pPr algn="l"/>
            <a:endParaRPr lang="en-SG" sz="1200" dirty="0">
              <a:solidFill>
                <a:schemeClr val="tx1"/>
              </a:solidFill>
            </a:endParaRPr>
          </a:p>
          <a:p>
            <a:pPr algn="l"/>
            <a:r>
              <a:rPr lang="en-SG" sz="2400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6: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also established my covenant with them to give them the land of Canaan, where they resided as foreigners. </a:t>
            </a:r>
            <a:endParaRPr lang="en-SG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SG" sz="24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SG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Moreover, I have heard the groaning of the Israelites, whom the Egyptians are enslaving, and I have remembered my covenant. </a:t>
            </a:r>
          </a:p>
          <a:p>
            <a:pPr algn="l"/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13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96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496" y="548680"/>
            <a:ext cx="8784976" cy="6192688"/>
          </a:xfrm>
        </p:spPr>
        <p:txBody>
          <a:bodyPr>
            <a:normAutofit/>
          </a:bodyPr>
          <a:lstStyle/>
          <a:p>
            <a:pPr algn="l"/>
            <a:r>
              <a:rPr lang="en-SG" sz="1700" dirty="0">
                <a:solidFill>
                  <a:schemeClr val="tx1"/>
                </a:solidFill>
              </a:rPr>
              <a:t>Exodus 6: The Re-Commission of Moses</a:t>
            </a:r>
          </a:p>
          <a:p>
            <a:pPr algn="l"/>
            <a:r>
              <a:rPr lang="en-SG" sz="1700" dirty="0">
                <a:solidFill>
                  <a:schemeClr val="tx1"/>
                </a:solidFill>
              </a:rPr>
              <a:t>1. The sovereignty of God (Exodus 6:1-5)</a:t>
            </a:r>
          </a:p>
          <a:p>
            <a:pPr algn="l"/>
            <a:r>
              <a:rPr lang="en-SG" sz="2600" dirty="0">
                <a:solidFill>
                  <a:schemeClr val="tx1"/>
                </a:solidFill>
              </a:rPr>
              <a:t>2. The purpose of God for freeing the Hebrews (Exodus 6:6-8)</a:t>
            </a:r>
          </a:p>
          <a:p>
            <a:pPr algn="l"/>
            <a:r>
              <a:rPr lang="en-SG" sz="1300" dirty="0">
                <a:solidFill>
                  <a:schemeClr val="tx1"/>
                </a:solidFill>
              </a:rPr>
              <a:t> </a:t>
            </a:r>
          </a:p>
          <a:p>
            <a:r>
              <a:rPr lang="en-SG" sz="2600" dirty="0">
                <a:solidFill>
                  <a:srgbClr val="0000FF"/>
                </a:solidFill>
              </a:rPr>
              <a:t>What is God’s plan and purpose for Israel?</a:t>
            </a:r>
          </a:p>
          <a:p>
            <a:pPr algn="l"/>
            <a:r>
              <a:rPr lang="en-SG" sz="1200" b="1" baseline="30000" dirty="0">
                <a:solidFill>
                  <a:schemeClr val="tx1"/>
                </a:solidFill>
              </a:rPr>
              <a:t> </a:t>
            </a:r>
            <a:endParaRPr lang="en-SG" sz="1200" dirty="0">
              <a:solidFill>
                <a:schemeClr val="tx1"/>
              </a:solidFill>
            </a:endParaRPr>
          </a:p>
          <a:p>
            <a:pPr algn="l"/>
            <a:r>
              <a:rPr lang="en-SG" sz="2400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6: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“Therefore, say to the Israelites: ‘I am the Lord, and I will bring you out from under the yoke of the Egyptians. I will free you from being slaves to them, and </a:t>
            </a:r>
            <a:r>
              <a:rPr lang="en-SG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will redeem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you </a:t>
            </a:r>
            <a:r>
              <a:rPr lang="en-SG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(literally </a:t>
            </a:r>
            <a:r>
              <a:rPr lang="en-SG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‘I will act the redeemer-kinsman’ or </a:t>
            </a:r>
            <a:r>
              <a:rPr lang="en-SG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gō’ēl</a:t>
            </a:r>
            <a:r>
              <a:rPr lang="en-SG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an outstretched arm and with mighty acts of judgment. 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will take you as my own people, and I will be your God. </a:t>
            </a:r>
            <a:r>
              <a:rPr lang="en-SG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 you will know that I am the Lord your God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who brought you out from under the yoke of the Egyptians. 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I will bring you to the land I swore with uplifted hand to give to Abraham, to Isaac and to Jacob. I will give it to you as a possession. I am the Lord.’”  </a:t>
            </a:r>
          </a:p>
          <a:p>
            <a:pPr algn="l"/>
            <a:r>
              <a:rPr lang="en-SG" sz="1700" dirty="0">
                <a:solidFill>
                  <a:schemeClr val="tx1"/>
                </a:solidFill>
              </a:rPr>
              <a:t> </a:t>
            </a:r>
          </a:p>
          <a:p>
            <a:pPr algn="l"/>
            <a:endParaRPr lang="en-S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14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184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992888" cy="5832648"/>
          </a:xfrm>
        </p:spPr>
        <p:txBody>
          <a:bodyPr>
            <a:normAutofit fontScale="92500" lnSpcReduction="20000"/>
          </a:bodyPr>
          <a:lstStyle/>
          <a:p>
            <a:pPr algn="l"/>
            <a:endParaRPr lang="en-SG" sz="2400" dirty="0" smtClean="0"/>
          </a:p>
          <a:p>
            <a:pPr algn="l"/>
            <a:endParaRPr lang="en-SG" sz="2400" dirty="0"/>
          </a:p>
          <a:p>
            <a:pPr algn="l"/>
            <a:endParaRPr lang="en-SG" sz="2400" dirty="0" smtClean="0"/>
          </a:p>
          <a:p>
            <a:pPr algn="l"/>
            <a:endParaRPr lang="en-SG" sz="2400" dirty="0"/>
          </a:p>
          <a:p>
            <a:pPr algn="l"/>
            <a:endParaRPr lang="en-SG" sz="2400" dirty="0" smtClean="0"/>
          </a:p>
          <a:p>
            <a:pPr algn="l"/>
            <a:endParaRPr lang="en-SG" sz="2400" dirty="0"/>
          </a:p>
          <a:p>
            <a:pPr algn="l"/>
            <a:endParaRPr lang="en-SG" sz="2400" dirty="0" smtClean="0"/>
          </a:p>
          <a:p>
            <a:endParaRPr lang="en-SG" sz="2400" dirty="0" smtClean="0">
              <a:solidFill>
                <a:srgbClr val="0000FF"/>
              </a:solidFill>
            </a:endParaRPr>
          </a:p>
          <a:p>
            <a:endParaRPr lang="en-SG" sz="2400" dirty="0">
              <a:solidFill>
                <a:srgbClr val="0000FF"/>
              </a:solidFill>
            </a:endParaRPr>
          </a:p>
          <a:p>
            <a:r>
              <a:rPr lang="en-GB" sz="2400" b="1" dirty="0" smtClean="0">
                <a:solidFill>
                  <a:srgbClr val="FF0000"/>
                </a:solidFill>
                <a:latin typeface="Ink Free" panose="03080402000500000000" pitchFamily="66" charset="0"/>
              </a:rPr>
              <a:t>I am the Lord.  </a:t>
            </a:r>
          </a:p>
          <a:p>
            <a:r>
              <a:rPr lang="en-GB" sz="2400" b="1" dirty="0" smtClean="0">
                <a:solidFill>
                  <a:srgbClr val="FF0000"/>
                </a:solidFill>
                <a:latin typeface="Ink Free" panose="03080402000500000000" pitchFamily="66" charset="0"/>
              </a:rPr>
              <a:t>I will redeem you.  </a:t>
            </a:r>
          </a:p>
          <a:p>
            <a:r>
              <a:rPr lang="en-GB" sz="2400" b="1" dirty="0" smtClean="0">
                <a:solidFill>
                  <a:srgbClr val="FF0000"/>
                </a:solidFill>
                <a:latin typeface="Ink Free" panose="03080402000500000000" pitchFamily="66" charset="0"/>
              </a:rPr>
              <a:t>I will take you as my own people</a:t>
            </a:r>
          </a:p>
          <a:p>
            <a:r>
              <a:rPr lang="en-GB" sz="2400" b="1" dirty="0" smtClean="0">
                <a:solidFill>
                  <a:srgbClr val="FF0000"/>
                </a:solidFill>
                <a:latin typeface="Ink Free" panose="03080402000500000000" pitchFamily="66" charset="0"/>
              </a:rPr>
              <a:t>I will be your God. </a:t>
            </a:r>
          </a:p>
          <a:p>
            <a:r>
              <a:rPr lang="en-GB" sz="2400" b="1" dirty="0" smtClean="0">
                <a:solidFill>
                  <a:srgbClr val="FF0000"/>
                </a:solidFill>
                <a:latin typeface="Ink Free" panose="03080402000500000000" pitchFamily="66" charset="0"/>
              </a:rPr>
              <a:t>– Exodus 6:6-7</a:t>
            </a:r>
            <a:endParaRPr lang="en-SG" sz="2400" b="1" dirty="0" smtClean="0">
              <a:solidFill>
                <a:srgbClr val="FF0000"/>
              </a:solidFill>
              <a:latin typeface="Ink Free" panose="03080402000500000000" pitchFamily="66" charset="0"/>
            </a:endParaRPr>
          </a:p>
          <a:p>
            <a:endParaRPr lang="en-SG" sz="2400" dirty="0">
              <a:solidFill>
                <a:srgbClr val="0000FF"/>
              </a:solidFill>
            </a:endParaRPr>
          </a:p>
          <a:p>
            <a:r>
              <a:rPr lang="en-SG" sz="2400" dirty="0" smtClean="0">
                <a:solidFill>
                  <a:srgbClr val="0000FF"/>
                </a:solidFill>
              </a:rPr>
              <a:t>the heart of the book of Exodus (the Bible)</a:t>
            </a:r>
          </a:p>
          <a:p>
            <a:r>
              <a:rPr lang="en-SG" sz="2400" dirty="0" smtClean="0">
                <a:solidFill>
                  <a:srgbClr val="FF0000"/>
                </a:solidFill>
              </a:rPr>
              <a:t>the very heart of God. </a:t>
            </a:r>
          </a:p>
          <a:p>
            <a:pPr algn="l"/>
            <a:endParaRPr lang="en-S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15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052735"/>
            <a:ext cx="3096344" cy="2482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7084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992888" cy="5832648"/>
          </a:xfrm>
        </p:spPr>
        <p:txBody>
          <a:bodyPr>
            <a:normAutofit/>
          </a:bodyPr>
          <a:lstStyle/>
          <a:p>
            <a:pPr algn="l"/>
            <a:r>
              <a:rPr lang="en-SG" sz="1600" dirty="0">
                <a:solidFill>
                  <a:schemeClr val="tx1"/>
                </a:solidFill>
              </a:rPr>
              <a:t>Exodus 6: The Re-Commission of Moses</a:t>
            </a:r>
          </a:p>
          <a:p>
            <a:pPr algn="l"/>
            <a:r>
              <a:rPr lang="en-SG" sz="1600" dirty="0">
                <a:solidFill>
                  <a:schemeClr val="tx1"/>
                </a:solidFill>
              </a:rPr>
              <a:t>1. The sovereignty of God (Exodus 6:1-5)</a:t>
            </a:r>
          </a:p>
          <a:p>
            <a:pPr algn="l"/>
            <a:r>
              <a:rPr lang="en-SG" sz="1600" dirty="0">
                <a:solidFill>
                  <a:schemeClr val="tx1"/>
                </a:solidFill>
              </a:rPr>
              <a:t>2. The purpose of God for freeing the Hebrews (Exodus 6:6-8)</a:t>
            </a:r>
          </a:p>
          <a:p>
            <a:pPr algn="l"/>
            <a:r>
              <a:rPr lang="en-SG" sz="2400" dirty="0">
                <a:solidFill>
                  <a:schemeClr val="tx1"/>
                </a:solidFill>
              </a:rPr>
              <a:t>3. The dejection of the people (Exodus 6:9-12</a:t>
            </a:r>
            <a:r>
              <a:rPr lang="en-SG" sz="2400" dirty="0" smtClean="0">
                <a:solidFill>
                  <a:schemeClr val="tx1"/>
                </a:solidFill>
              </a:rPr>
              <a:t>)</a:t>
            </a:r>
          </a:p>
          <a:p>
            <a:pPr algn="l"/>
            <a:endParaRPr lang="en-SG" sz="2400" dirty="0">
              <a:solidFill>
                <a:schemeClr val="tx1"/>
              </a:solidFill>
            </a:endParaRPr>
          </a:p>
          <a:p>
            <a:pPr algn="l"/>
            <a:r>
              <a:rPr lang="en-SG" sz="2400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6: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 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Moses reported this to the Israelites, but they did not listen to him because of their discouragement and harsh </a:t>
            </a:r>
            <a:r>
              <a:rPr lang="en-SG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labor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SG" sz="2400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SG" sz="2400" b="1" baseline="30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SG" sz="2400" dirty="0" smtClean="0">
              <a:solidFill>
                <a:schemeClr val="tx1"/>
              </a:solidFill>
            </a:endParaRPr>
          </a:p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Contrast their </a:t>
            </a:r>
            <a:r>
              <a:rPr lang="en-SG" sz="2400" dirty="0">
                <a:solidFill>
                  <a:schemeClr val="tx1"/>
                </a:solidFill>
              </a:rPr>
              <a:t>initial </a:t>
            </a:r>
            <a:r>
              <a:rPr lang="en-SG" sz="2400" dirty="0" smtClean="0">
                <a:solidFill>
                  <a:schemeClr val="tx1"/>
                </a:solidFill>
              </a:rPr>
              <a:t>response</a:t>
            </a:r>
            <a:endParaRPr lang="en-SG" sz="2400" baseline="30000" dirty="0">
              <a:solidFill>
                <a:schemeClr val="tx1"/>
              </a:solidFill>
            </a:endParaRPr>
          </a:p>
          <a:p>
            <a:pPr algn="l"/>
            <a:endParaRPr lang="en-SG" sz="2000" baseline="300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SG" sz="20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</a:t>
            </a:r>
            <a:r>
              <a:rPr lang="en-SG" sz="20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4:29</a:t>
            </a:r>
            <a:r>
              <a:rPr lang="en-SG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Moses and Aaron brought together all the elders of the Israelites, </a:t>
            </a:r>
            <a:endParaRPr lang="en-SG" sz="20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SG" sz="20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SG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Aaron told them everything the Lord had said to Moses. He also performed the signs before the people, </a:t>
            </a:r>
            <a:r>
              <a:rPr lang="en-SG" sz="20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en-SG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they believed. And when they heard that the Lord was concerned about them and had seen their misery, they bowed down and worshiped.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16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129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992888" cy="5832648"/>
          </a:xfrm>
        </p:spPr>
        <p:txBody>
          <a:bodyPr>
            <a:normAutofit/>
          </a:bodyPr>
          <a:lstStyle/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Exodus 3 was the 1</a:t>
            </a:r>
            <a:r>
              <a:rPr lang="en-SG" sz="2400" baseline="30000" dirty="0" smtClean="0">
                <a:solidFill>
                  <a:schemeClr val="tx1"/>
                </a:solidFill>
              </a:rPr>
              <a:t>st</a:t>
            </a:r>
            <a:r>
              <a:rPr lang="en-SG" sz="2400" dirty="0" smtClean="0">
                <a:solidFill>
                  <a:schemeClr val="tx1"/>
                </a:solidFill>
              </a:rPr>
              <a:t> call. </a:t>
            </a:r>
          </a:p>
          <a:p>
            <a:pPr algn="l"/>
            <a:r>
              <a:rPr lang="en-SG" sz="24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3:10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 now, go. I am sending you to Pharaoh to bring my people the Israelites out of Egypt.” </a:t>
            </a:r>
            <a:endParaRPr lang="en-SG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SG" sz="2400" dirty="0">
              <a:solidFill>
                <a:schemeClr val="tx1"/>
              </a:solidFill>
            </a:endParaRPr>
          </a:p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Exodus </a:t>
            </a:r>
            <a:r>
              <a:rPr lang="en-SG" sz="2400" dirty="0">
                <a:solidFill>
                  <a:schemeClr val="tx1"/>
                </a:solidFill>
              </a:rPr>
              <a:t>6 is the recall. </a:t>
            </a:r>
            <a:endParaRPr lang="en-SG" sz="2400" b="1" baseline="30000" dirty="0">
              <a:solidFill>
                <a:schemeClr val="tx1"/>
              </a:solidFill>
            </a:endParaRPr>
          </a:p>
          <a:p>
            <a:pPr algn="l"/>
            <a:r>
              <a:rPr lang="en-SG" sz="2400" b="1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</a:t>
            </a:r>
            <a:r>
              <a:rPr lang="en-SG" sz="2400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6: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Then the Lord said to Moses,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“Go, tell Pharaoh king of Egypt to let the Israelites go out of his country.”  </a:t>
            </a:r>
          </a:p>
          <a:p>
            <a:pPr algn="l"/>
            <a:endParaRPr lang="en-S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17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3177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992888" cy="5832648"/>
          </a:xfrm>
        </p:spPr>
        <p:txBody>
          <a:bodyPr>
            <a:normAutofit/>
          </a:bodyPr>
          <a:lstStyle/>
          <a:p>
            <a:pPr algn="l"/>
            <a:r>
              <a:rPr lang="en-SG" sz="2400" dirty="0">
                <a:solidFill>
                  <a:schemeClr val="tx1"/>
                </a:solidFill>
              </a:rPr>
              <a:t>Moses’ </a:t>
            </a:r>
            <a:r>
              <a:rPr lang="en-SG" sz="2400" dirty="0" smtClean="0">
                <a:solidFill>
                  <a:schemeClr val="tx1"/>
                </a:solidFill>
              </a:rPr>
              <a:t>response to the </a:t>
            </a:r>
            <a:r>
              <a:rPr lang="en-SG" sz="2400" dirty="0" err="1" smtClean="0">
                <a:solidFill>
                  <a:schemeClr val="tx1"/>
                </a:solidFill>
              </a:rPr>
              <a:t>reccommission</a:t>
            </a:r>
            <a:r>
              <a:rPr lang="en-SG" sz="2400" dirty="0" smtClean="0">
                <a:solidFill>
                  <a:schemeClr val="tx1"/>
                </a:solidFill>
              </a:rPr>
              <a:t>:  </a:t>
            </a:r>
          </a:p>
          <a:p>
            <a:pPr algn="l"/>
            <a:endParaRPr lang="en-SG" sz="2400" b="1" baseline="30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SG" sz="2400" b="1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</a:t>
            </a:r>
            <a:r>
              <a:rPr lang="en-SG" sz="2400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6: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Moses said to the Lord, “If the Israelites will not listen to me, why would Pharaoh listen to me, since I speak with faltering lips?” </a:t>
            </a:r>
            <a:endParaRPr lang="en-SG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SG" sz="2400" dirty="0">
              <a:solidFill>
                <a:schemeClr val="tx1"/>
              </a:solidFill>
            </a:endParaRPr>
          </a:p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Moses </a:t>
            </a:r>
          </a:p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-  </a:t>
            </a:r>
            <a:r>
              <a:rPr lang="en-SG" sz="2400" dirty="0">
                <a:solidFill>
                  <a:schemeClr val="tx1"/>
                </a:solidFill>
              </a:rPr>
              <a:t>he did not have the gifts or the ability to do what God was calling him to do.</a:t>
            </a:r>
            <a:r>
              <a:rPr lang="en-SG" sz="2400" dirty="0"/>
              <a:t/>
            </a:r>
            <a:br>
              <a:rPr lang="en-SG" sz="2400" dirty="0"/>
            </a:br>
            <a:endParaRPr lang="en-S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18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259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992888" cy="5832648"/>
          </a:xfrm>
        </p:spPr>
        <p:txBody>
          <a:bodyPr>
            <a:normAutofit/>
          </a:bodyPr>
          <a:lstStyle/>
          <a:p>
            <a:pPr algn="l"/>
            <a:r>
              <a:rPr lang="en-SG" sz="2400" dirty="0" smtClean="0">
                <a:solidFill>
                  <a:srgbClr val="0000FF"/>
                </a:solidFill>
              </a:rPr>
              <a:t>the </a:t>
            </a:r>
            <a:r>
              <a:rPr lang="en-SG" sz="2400" dirty="0">
                <a:solidFill>
                  <a:srgbClr val="0000FF"/>
                </a:solidFill>
              </a:rPr>
              <a:t>challenge of </a:t>
            </a:r>
            <a:r>
              <a:rPr lang="en-SG" sz="2400" dirty="0" smtClean="0">
                <a:solidFill>
                  <a:srgbClr val="0000FF"/>
                </a:solidFill>
              </a:rPr>
              <a:t>leadership:</a:t>
            </a:r>
          </a:p>
          <a:p>
            <a:pPr algn="l"/>
            <a:endParaRPr lang="en-SG" sz="2400" dirty="0" smtClean="0">
              <a:solidFill>
                <a:schemeClr val="tx1"/>
              </a:solidFill>
            </a:endParaRPr>
          </a:p>
          <a:p>
            <a:pPr algn="l"/>
            <a:r>
              <a:rPr lang="en-SG" sz="2400" dirty="0" smtClean="0">
                <a:solidFill>
                  <a:srgbClr val="C00000"/>
                </a:solidFill>
              </a:rPr>
              <a:t> - </a:t>
            </a:r>
            <a:r>
              <a:rPr lang="en-SG" sz="2400" dirty="0">
                <a:solidFill>
                  <a:srgbClr val="C00000"/>
                </a:solidFill>
              </a:rPr>
              <a:t>challenge of people’s following </a:t>
            </a:r>
            <a:endParaRPr lang="en-SG" sz="2400" dirty="0" smtClean="0">
              <a:solidFill>
                <a:srgbClr val="C00000"/>
              </a:solidFill>
            </a:endParaRPr>
          </a:p>
          <a:p>
            <a:pPr algn="l"/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smtClean="0">
                <a:solidFill>
                  <a:schemeClr val="tx1"/>
                </a:solidFill>
              </a:rPr>
              <a:t>              – </a:t>
            </a:r>
            <a:r>
              <a:rPr lang="en-SG" sz="2400" dirty="0">
                <a:solidFill>
                  <a:schemeClr val="tx1"/>
                </a:solidFill>
              </a:rPr>
              <a:t>what good is a leader if no one wants to follow?</a:t>
            </a:r>
          </a:p>
          <a:p>
            <a:pPr algn="l"/>
            <a:endParaRPr lang="en-SG" sz="2400" dirty="0" smtClean="0">
              <a:solidFill>
                <a:schemeClr val="tx1"/>
              </a:solidFill>
            </a:endParaRPr>
          </a:p>
          <a:p>
            <a:pPr marL="342900" indent="-342900" algn="l">
              <a:buFontTx/>
              <a:buChar char="-"/>
            </a:pPr>
            <a:r>
              <a:rPr lang="en-SG" sz="2400" dirty="0" smtClean="0">
                <a:solidFill>
                  <a:srgbClr val="C00000"/>
                </a:solidFill>
              </a:rPr>
              <a:t>challenge </a:t>
            </a:r>
            <a:r>
              <a:rPr lang="en-SG" sz="2400" dirty="0">
                <a:solidFill>
                  <a:srgbClr val="C00000"/>
                </a:solidFill>
              </a:rPr>
              <a:t>of leader’s confidence </a:t>
            </a:r>
            <a:endParaRPr lang="en-SG" sz="2400" dirty="0" smtClean="0">
              <a:solidFill>
                <a:srgbClr val="C00000"/>
              </a:solidFill>
            </a:endParaRPr>
          </a:p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                – </a:t>
            </a:r>
            <a:r>
              <a:rPr lang="en-SG" sz="2400" dirty="0">
                <a:solidFill>
                  <a:schemeClr val="tx1"/>
                </a:solidFill>
              </a:rPr>
              <a:t>how effective is a leader who is not gifted or </a:t>
            </a:r>
            <a:endParaRPr lang="en-SG" sz="2400" dirty="0" smtClean="0">
              <a:solidFill>
                <a:schemeClr val="tx1"/>
              </a:solidFill>
            </a:endParaRPr>
          </a:p>
          <a:p>
            <a:pPr algn="l"/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smtClean="0">
                <a:solidFill>
                  <a:schemeClr val="tx1"/>
                </a:solidFill>
              </a:rPr>
              <a:t>                  does </a:t>
            </a:r>
            <a:r>
              <a:rPr lang="en-SG" sz="2400" dirty="0">
                <a:solidFill>
                  <a:schemeClr val="tx1"/>
                </a:solidFill>
              </a:rPr>
              <a:t>not have the capacity to lead well.</a:t>
            </a:r>
          </a:p>
          <a:p>
            <a:pPr algn="l"/>
            <a:endParaRPr lang="en-S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19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5295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992888" cy="5832648"/>
          </a:xfrm>
        </p:spPr>
        <p:txBody>
          <a:bodyPr>
            <a:normAutofit/>
          </a:bodyPr>
          <a:lstStyle/>
          <a:p>
            <a:r>
              <a:rPr lang="en-SG" sz="2400" dirty="0">
                <a:solidFill>
                  <a:schemeClr val="tx1"/>
                </a:solidFill>
              </a:rPr>
              <a:t>God wanted you to do something in this church. </a:t>
            </a:r>
            <a:endParaRPr lang="en-SG" sz="2400" dirty="0" smtClean="0">
              <a:solidFill>
                <a:schemeClr val="tx1"/>
              </a:solidFill>
            </a:endParaRPr>
          </a:p>
          <a:p>
            <a:r>
              <a:rPr lang="en-SG" sz="2400" dirty="0" smtClean="0">
                <a:solidFill>
                  <a:schemeClr val="tx1"/>
                </a:solidFill>
              </a:rPr>
              <a:t>- You </a:t>
            </a:r>
            <a:r>
              <a:rPr lang="en-SG" sz="2400" dirty="0">
                <a:solidFill>
                  <a:schemeClr val="tx1"/>
                </a:solidFill>
              </a:rPr>
              <a:t>say you are not qualified. </a:t>
            </a:r>
            <a:endParaRPr lang="en-SG" sz="2400" dirty="0" smtClean="0">
              <a:solidFill>
                <a:schemeClr val="tx1"/>
              </a:solidFill>
            </a:endParaRPr>
          </a:p>
          <a:p>
            <a:r>
              <a:rPr lang="en-SG" sz="2400" dirty="0" smtClean="0">
                <a:solidFill>
                  <a:schemeClr val="tx1"/>
                </a:solidFill>
              </a:rPr>
              <a:t>- Are </a:t>
            </a:r>
            <a:r>
              <a:rPr lang="en-SG" sz="2400" dirty="0">
                <a:solidFill>
                  <a:schemeClr val="tx1"/>
                </a:solidFill>
              </a:rPr>
              <a:t>you on the verge of giving up? </a:t>
            </a:r>
            <a:endParaRPr lang="en-SG" sz="2400" dirty="0" smtClean="0">
              <a:solidFill>
                <a:schemeClr val="tx1"/>
              </a:solidFill>
            </a:endParaRPr>
          </a:p>
          <a:p>
            <a:pPr marL="342900" indent="-342900" algn="l">
              <a:buFontTx/>
              <a:buChar char="-"/>
            </a:pPr>
            <a:endParaRPr lang="en-SG" sz="2400" dirty="0">
              <a:solidFill>
                <a:srgbClr val="0000FF"/>
              </a:solidFill>
            </a:endParaRPr>
          </a:p>
          <a:p>
            <a:r>
              <a:rPr lang="en-SG" sz="2400" dirty="0" smtClean="0">
                <a:solidFill>
                  <a:srgbClr val="0000FF"/>
                </a:solidFill>
              </a:rPr>
              <a:t>Serving </a:t>
            </a:r>
            <a:r>
              <a:rPr lang="en-SG" sz="2400" dirty="0">
                <a:solidFill>
                  <a:srgbClr val="0000FF"/>
                </a:solidFill>
              </a:rPr>
              <a:t>the Lord is so discouraging that </a:t>
            </a:r>
            <a:endParaRPr lang="en-SG" sz="2400" dirty="0" smtClean="0">
              <a:solidFill>
                <a:srgbClr val="0000FF"/>
              </a:solidFill>
            </a:endParaRPr>
          </a:p>
          <a:p>
            <a:r>
              <a:rPr lang="en-SG" sz="2400" dirty="0" smtClean="0">
                <a:solidFill>
                  <a:srgbClr val="0000FF"/>
                </a:solidFill>
              </a:rPr>
              <a:t>it </a:t>
            </a:r>
            <a:r>
              <a:rPr lang="en-SG" sz="2400" dirty="0">
                <a:solidFill>
                  <a:srgbClr val="0000FF"/>
                </a:solidFill>
              </a:rPr>
              <a:t>is tempting to just walk away.</a:t>
            </a:r>
          </a:p>
          <a:p>
            <a:pPr algn="l"/>
            <a:endParaRPr lang="en-S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20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6287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992888" cy="5832648"/>
          </a:xfrm>
        </p:spPr>
        <p:txBody>
          <a:bodyPr>
            <a:normAutofit/>
          </a:bodyPr>
          <a:lstStyle/>
          <a:p>
            <a:pPr algn="l"/>
            <a:r>
              <a:rPr lang="en-SG" sz="24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7:1</a:t>
            </a:r>
            <a:r>
              <a:rPr lang="en-SG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Then the Lord said to Moses, “See, I have made you like God to Pharaoh, and your brother Aaron will be your prophet. </a:t>
            </a:r>
            <a:r>
              <a:rPr lang="en-SG" sz="24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SG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You are to say everything I command you, and your brother Aaron is to tell Pharaoh to let the Israelites go out of his country. </a:t>
            </a:r>
            <a:r>
              <a:rPr lang="en-SG" sz="24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SG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I will harden Pharaoh’s heart, and though I multiply my signs and wonders in Egypt, </a:t>
            </a:r>
            <a:r>
              <a:rPr lang="en-SG" sz="24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SG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 will not listen to you. Then I will lay my hand on Egypt and with mighty acts of judgment I will bring out my divisions, my people the Israelites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SG" sz="2400" i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SG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the Egyptians will know that I am the Lord </a:t>
            </a:r>
            <a:r>
              <a:rPr lang="en-SG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I stretch out my hand against Egypt and bring the Israelites out of it.”</a:t>
            </a:r>
          </a:p>
          <a:p>
            <a:pPr algn="l"/>
            <a:endParaRPr lang="en-S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21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656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764704"/>
            <a:ext cx="8280920" cy="5400600"/>
          </a:xfrm>
        </p:spPr>
        <p:txBody>
          <a:bodyPr>
            <a:normAutofit fontScale="92500"/>
          </a:bodyPr>
          <a:lstStyle/>
          <a:p>
            <a:pPr algn="l"/>
            <a:r>
              <a:rPr lang="en-SG" sz="2600" dirty="0">
                <a:solidFill>
                  <a:schemeClr val="tx1"/>
                </a:solidFill>
              </a:rPr>
              <a:t>Exodus 6:2-8  </a:t>
            </a:r>
            <a:r>
              <a:rPr lang="en-SG" sz="2600" dirty="0" smtClean="0">
                <a:solidFill>
                  <a:schemeClr val="tx1"/>
                </a:solidFill>
              </a:rPr>
              <a:t>– </a:t>
            </a:r>
            <a:r>
              <a:rPr lang="en-SG" sz="2600" dirty="0">
                <a:solidFill>
                  <a:schemeClr val="tx1"/>
                </a:solidFill>
              </a:rPr>
              <a:t>4x, </a:t>
            </a:r>
            <a:r>
              <a:rPr lang="en-SG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SG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am the Lord”</a:t>
            </a:r>
            <a:r>
              <a:rPr lang="en-SG" sz="2600" dirty="0">
                <a:solidFill>
                  <a:schemeClr val="tx1"/>
                </a:solidFill>
              </a:rPr>
              <a:t> (vv. 2, 6, 7, 8) </a:t>
            </a:r>
          </a:p>
          <a:p>
            <a:pPr algn="l"/>
            <a:r>
              <a:rPr lang="en-SG" sz="2600" dirty="0" smtClean="0">
                <a:solidFill>
                  <a:schemeClr val="tx1"/>
                </a:solidFill>
              </a:rPr>
              <a:t>                          - 7x,  God said, </a:t>
            </a:r>
            <a:r>
              <a:rPr lang="en-SG" sz="2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SG" sz="2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will.” </a:t>
            </a:r>
            <a:endParaRPr lang="en-SG" sz="2400" baseline="300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SG" sz="2400" baseline="30000" dirty="0">
                <a:solidFill>
                  <a:schemeClr val="tx1"/>
                </a:solidFill>
              </a:rPr>
              <a:t> </a:t>
            </a:r>
            <a:endParaRPr lang="en-SG" sz="2400" baseline="30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SG" sz="2200" baseline="30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</a:t>
            </a:r>
            <a:r>
              <a:rPr lang="en-SG" sz="22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6:2 </a:t>
            </a:r>
            <a:r>
              <a:rPr lang="en-SG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God also said to Moses, </a:t>
            </a:r>
            <a:r>
              <a:rPr lang="en-SG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 am the Lord</a:t>
            </a:r>
            <a:r>
              <a:rPr lang="en-SG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SG" sz="22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SG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appeared to Abraham, to Isaac and to Jacob as God Almighty, but by my name the Lord I did not make myself fully known to them. </a:t>
            </a:r>
            <a:r>
              <a:rPr lang="en-SG" sz="22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SG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also established my covenant with them to give them the land of Canaan, where they resided as foreigners. </a:t>
            </a:r>
            <a:r>
              <a:rPr lang="en-SG" sz="22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SG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Moreover, I have heard the groaning of the Israelites, whom the Egyptians are enslaving, and I have remembered my covenant.  </a:t>
            </a:r>
            <a:r>
              <a:rPr lang="en-SG" sz="22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SG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“Therefore, say to the Israelites:  </a:t>
            </a:r>
            <a:r>
              <a:rPr lang="en-SG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SG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am the Lord</a:t>
            </a:r>
            <a:r>
              <a:rPr lang="en-SG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SG" sz="2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will </a:t>
            </a:r>
            <a:r>
              <a:rPr lang="en-SG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bring you out from under the yoke of the Egyptians. </a:t>
            </a:r>
            <a:r>
              <a:rPr lang="en-SG" sz="2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will </a:t>
            </a:r>
            <a:r>
              <a:rPr lang="en-SG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 you from being slaves to them, and </a:t>
            </a:r>
            <a:r>
              <a:rPr lang="en-SG" sz="2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will</a:t>
            </a:r>
            <a:r>
              <a:rPr lang="en-SG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redeem you with an outstretched arm and with mighty acts of judgment.  </a:t>
            </a:r>
            <a:r>
              <a:rPr lang="en-SG" sz="2200" baseline="30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SG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will </a:t>
            </a:r>
            <a:r>
              <a:rPr lang="en-SG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you as my own people, and </a:t>
            </a:r>
            <a:endParaRPr lang="en-SG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SG" sz="2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SG" sz="2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</a:t>
            </a:r>
            <a:r>
              <a:rPr lang="en-SG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 your God. Then you will know that </a:t>
            </a:r>
            <a:r>
              <a:rPr lang="en-SG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am the Lord </a:t>
            </a:r>
            <a:r>
              <a:rPr lang="en-SG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God, who brought you out from under the yoke of the Egyptians. </a:t>
            </a:r>
            <a:r>
              <a:rPr lang="en-SG" sz="22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SG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SG" sz="2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will </a:t>
            </a:r>
            <a:r>
              <a:rPr lang="en-SG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bring you to the land I swore with uplifted hand to give to Abraham, to Isaac and to Jacob</a:t>
            </a:r>
            <a:r>
              <a:rPr lang="en-SG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en-SG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will</a:t>
            </a:r>
            <a:r>
              <a:rPr lang="en-SG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give it to you as a possession. </a:t>
            </a:r>
            <a:r>
              <a:rPr lang="en-SG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SG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 the Lord</a:t>
            </a:r>
            <a:r>
              <a:rPr lang="en-SG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.’”</a:t>
            </a:r>
            <a:r>
              <a:rPr lang="en-SG" sz="2200" dirty="0" smtClean="0">
                <a:solidFill>
                  <a:srgbClr val="FF0000"/>
                </a:solidFill>
              </a:rPr>
              <a:t> </a:t>
            </a:r>
          </a:p>
          <a:p>
            <a:pPr algn="l"/>
            <a:endParaRPr lang="en-SG" sz="900" dirty="0">
              <a:solidFill>
                <a:srgbClr val="FF0000"/>
              </a:solidFill>
            </a:endParaRPr>
          </a:p>
          <a:p>
            <a:pPr algn="l"/>
            <a:endParaRPr lang="en-SG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S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22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021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764704"/>
            <a:ext cx="8352928" cy="5976664"/>
          </a:xfrm>
        </p:spPr>
        <p:txBody>
          <a:bodyPr>
            <a:normAutofit/>
          </a:bodyPr>
          <a:lstStyle/>
          <a:p>
            <a:pPr algn="l"/>
            <a:r>
              <a:rPr lang="en-SG" sz="2800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SG" sz="2800" dirty="0">
                <a:solidFill>
                  <a:schemeClr val="tx1"/>
                </a:solidFill>
              </a:rPr>
              <a:t>We are saved to serve. </a:t>
            </a:r>
            <a:endParaRPr lang="en-SG" sz="2800" dirty="0" smtClean="0">
              <a:solidFill>
                <a:schemeClr val="tx1"/>
              </a:solidFill>
            </a:endParaRPr>
          </a:p>
          <a:p>
            <a:pPr algn="l"/>
            <a:endParaRPr lang="en-SG" sz="2800" dirty="0">
              <a:solidFill>
                <a:schemeClr val="tx1"/>
              </a:solidFill>
            </a:endParaRPr>
          </a:p>
          <a:p>
            <a:pPr algn="l"/>
            <a:r>
              <a:rPr lang="en-SG" sz="2800" dirty="0" smtClean="0">
                <a:solidFill>
                  <a:schemeClr val="tx1"/>
                </a:solidFill>
              </a:rPr>
              <a:t>What </a:t>
            </a:r>
            <a:r>
              <a:rPr lang="en-SG" sz="2800" dirty="0">
                <a:solidFill>
                  <a:schemeClr val="tx1"/>
                </a:solidFill>
              </a:rPr>
              <a:t>is God calling you to do or to keep on doing? </a:t>
            </a:r>
            <a:endParaRPr lang="en-SG" sz="2600" dirty="0" smtClean="0">
              <a:solidFill>
                <a:schemeClr val="tx1"/>
              </a:solidFill>
            </a:endParaRPr>
          </a:p>
          <a:p>
            <a:pPr algn="l"/>
            <a:endParaRPr lang="en-SG" sz="2400" dirty="0" smtClean="0">
              <a:solidFill>
                <a:schemeClr val="tx1"/>
              </a:solidFill>
            </a:endParaRPr>
          </a:p>
          <a:p>
            <a:pPr algn="l"/>
            <a:r>
              <a:rPr lang="en-SG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 am the LORD.”  </a:t>
            </a:r>
          </a:p>
          <a:p>
            <a:pPr algn="l"/>
            <a:r>
              <a:rPr lang="en-SG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 am the El </a:t>
            </a:r>
            <a:r>
              <a:rPr lang="en-SG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Shaddai</a:t>
            </a:r>
            <a:r>
              <a:rPr lang="en-SG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the God Almighty. “</a:t>
            </a:r>
          </a:p>
          <a:p>
            <a:pPr algn="l"/>
            <a:endParaRPr lang="en-SG" sz="2400" dirty="0" smtClean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algn="l"/>
            <a:r>
              <a:rPr lang="en-SG" sz="2400" dirty="0" smtClean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en-SG" sz="2400" dirty="0" smtClean="0">
                <a:solidFill>
                  <a:schemeClr val="tx1"/>
                </a:solidFill>
              </a:rPr>
              <a:t>trust </a:t>
            </a:r>
            <a:r>
              <a:rPr lang="en-SG" sz="2400" dirty="0">
                <a:solidFill>
                  <a:schemeClr val="tx1"/>
                </a:solidFill>
              </a:rPr>
              <a:t>him and obey him.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23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311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764704"/>
            <a:ext cx="8352928" cy="5976664"/>
          </a:xfrm>
        </p:spPr>
        <p:txBody>
          <a:bodyPr>
            <a:normAutofit/>
          </a:bodyPr>
          <a:lstStyle/>
          <a:p>
            <a:pPr algn="l"/>
            <a:r>
              <a:rPr lang="en-SG" sz="1600" dirty="0">
                <a:solidFill>
                  <a:schemeClr val="tx1"/>
                </a:solidFill>
              </a:rPr>
              <a:t>Exodus 6: The Re-Commission of Moses</a:t>
            </a:r>
          </a:p>
          <a:p>
            <a:pPr algn="l"/>
            <a:r>
              <a:rPr lang="en-SG" sz="1600" dirty="0">
                <a:solidFill>
                  <a:schemeClr val="tx1"/>
                </a:solidFill>
              </a:rPr>
              <a:t>1. The sovereignty of God (Exodus 6:1-5)</a:t>
            </a:r>
          </a:p>
          <a:p>
            <a:pPr algn="l"/>
            <a:r>
              <a:rPr lang="en-SG" sz="1600" dirty="0">
                <a:solidFill>
                  <a:schemeClr val="tx1"/>
                </a:solidFill>
              </a:rPr>
              <a:t>2. The purpose of God for freeing the Hebrews (Exodus 6:6-8)</a:t>
            </a:r>
          </a:p>
          <a:p>
            <a:pPr algn="l"/>
            <a:r>
              <a:rPr lang="en-SG" sz="1600" dirty="0">
                <a:solidFill>
                  <a:schemeClr val="tx1"/>
                </a:solidFill>
              </a:rPr>
              <a:t>3. The dejection of the people (Exodus 6:9-12)</a:t>
            </a:r>
          </a:p>
          <a:p>
            <a:pPr algn="l"/>
            <a:r>
              <a:rPr lang="en-SG" sz="2400" dirty="0">
                <a:solidFill>
                  <a:schemeClr val="tx1"/>
                </a:solidFill>
              </a:rPr>
              <a:t>4. The legitimacy of Moses’ commission (Exodus 6:13-27</a:t>
            </a:r>
            <a:r>
              <a:rPr lang="en-SG" sz="2400" dirty="0"/>
              <a:t>) </a:t>
            </a:r>
            <a:endParaRPr lang="en-US" sz="2400" dirty="0" smtClean="0"/>
          </a:p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What </a:t>
            </a:r>
            <a:r>
              <a:rPr lang="en-US" sz="2400" dirty="0">
                <a:solidFill>
                  <a:srgbClr val="0000FF"/>
                </a:solidFill>
              </a:rPr>
              <a:t>do we do with the many genealogical records in the Bible </a:t>
            </a:r>
            <a:r>
              <a:rPr lang="en-US" sz="2400" dirty="0" smtClean="0">
                <a:solidFill>
                  <a:srgbClr val="0000FF"/>
                </a:solidFill>
              </a:rPr>
              <a:t>?</a:t>
            </a:r>
          </a:p>
          <a:p>
            <a:pPr marL="342900" indent="-342900" algn="l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1 </a:t>
            </a:r>
            <a:r>
              <a:rPr lang="en-US" sz="2400" dirty="0">
                <a:solidFill>
                  <a:srgbClr val="0000FF"/>
                </a:solidFill>
              </a:rPr>
              <a:t>Chronicles 1-9, Matthew 1:1-17, Luke </a:t>
            </a:r>
            <a:r>
              <a:rPr lang="en-US" sz="2400" dirty="0" smtClean="0">
                <a:solidFill>
                  <a:srgbClr val="0000FF"/>
                </a:solidFill>
              </a:rPr>
              <a:t>3:23-38</a:t>
            </a:r>
          </a:p>
          <a:p>
            <a:pPr marL="342900" indent="-342900" algn="l">
              <a:buFontTx/>
              <a:buChar char="-"/>
            </a:pPr>
            <a:endParaRPr lang="en-US" sz="2400" dirty="0">
              <a:solidFill>
                <a:schemeClr val="tx1"/>
              </a:solidFill>
            </a:endParaRPr>
          </a:p>
          <a:p>
            <a:pPr marL="342900" indent="-342900" algn="l">
              <a:buFontTx/>
              <a:buChar char="-"/>
            </a:pPr>
            <a:r>
              <a:rPr lang="en-US" sz="2400" dirty="0" smtClean="0">
                <a:solidFill>
                  <a:srgbClr val="C00000"/>
                </a:solidFill>
              </a:rPr>
              <a:t>God </a:t>
            </a:r>
            <a:r>
              <a:rPr lang="en-US" sz="2400" dirty="0">
                <a:solidFill>
                  <a:srgbClr val="C00000"/>
                </a:solidFill>
              </a:rPr>
              <a:t>carries out his plans and purposes through real people living in the real </a:t>
            </a:r>
            <a:r>
              <a:rPr lang="en-US" sz="2400" dirty="0" smtClean="0">
                <a:solidFill>
                  <a:srgbClr val="C00000"/>
                </a:solidFill>
              </a:rPr>
              <a:t>world</a:t>
            </a:r>
          </a:p>
          <a:p>
            <a:pPr algn="l"/>
            <a:r>
              <a:rPr lang="en-US" sz="2400" dirty="0" smtClean="0">
                <a:solidFill>
                  <a:srgbClr val="C00000"/>
                </a:solidFill>
              </a:rPr>
              <a:t> </a:t>
            </a:r>
          </a:p>
          <a:p>
            <a:pPr marL="342900" indent="-342900" algn="l">
              <a:buFontTx/>
              <a:buChar char="-"/>
            </a:pPr>
            <a:r>
              <a:rPr lang="en-US" sz="2400" dirty="0" smtClean="0">
                <a:solidFill>
                  <a:srgbClr val="C00000"/>
                </a:solidFill>
              </a:rPr>
              <a:t>God </a:t>
            </a:r>
            <a:r>
              <a:rPr lang="en-US" sz="2400" dirty="0">
                <a:solidFill>
                  <a:srgbClr val="C00000"/>
                </a:solidFill>
              </a:rPr>
              <a:t>cares about history, about families, about individuals. </a:t>
            </a:r>
            <a:endParaRPr lang="en-US" sz="2400" dirty="0" smtClean="0">
              <a:solidFill>
                <a:srgbClr val="C00000"/>
              </a:solidFill>
            </a:endParaRPr>
          </a:p>
          <a:p>
            <a:pPr algn="l"/>
            <a:endParaRPr lang="en-US" sz="2400" dirty="0" smtClean="0">
              <a:solidFill>
                <a:srgbClr val="C00000"/>
              </a:solidFill>
            </a:endParaRPr>
          </a:p>
          <a:p>
            <a:pPr marL="342900" indent="-342900" algn="l">
              <a:buFontTx/>
              <a:buChar char="-"/>
            </a:pPr>
            <a:r>
              <a:rPr lang="en-US" sz="2400" dirty="0" smtClean="0">
                <a:solidFill>
                  <a:srgbClr val="C00000"/>
                </a:solidFill>
              </a:rPr>
              <a:t>God </a:t>
            </a:r>
            <a:r>
              <a:rPr lang="en-US" sz="2400" dirty="0">
                <a:solidFill>
                  <a:srgbClr val="C00000"/>
                </a:solidFill>
              </a:rPr>
              <a:t>uses imperfect people to carry out his plans and to fulfil his purposes.</a:t>
            </a:r>
            <a:endParaRPr lang="en-SG" sz="2400" dirty="0">
              <a:solidFill>
                <a:srgbClr val="C00000"/>
              </a:solidFill>
            </a:endParaRPr>
          </a:p>
          <a:p>
            <a:pPr marL="342900" indent="-342900" algn="l">
              <a:buFontTx/>
              <a:buChar char="-"/>
            </a:pPr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24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5324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992888" cy="5832648"/>
          </a:xfrm>
        </p:spPr>
        <p:txBody>
          <a:bodyPr>
            <a:normAutofit/>
          </a:bodyPr>
          <a:lstStyle/>
          <a:p>
            <a:pPr algn="l"/>
            <a:endParaRPr lang="en-S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25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2020"/>
            <a:ext cx="7344816" cy="5675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16994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992888" cy="5832648"/>
          </a:xfrm>
        </p:spPr>
        <p:txBody>
          <a:bodyPr>
            <a:normAutofit/>
          </a:bodyPr>
          <a:lstStyle/>
          <a:p>
            <a:pPr algn="l"/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Jeremiah 1:5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Before I formed you in the womb I knew you, before you were born I set you apart; I appointed you as a prophet to the nations.</a:t>
            </a:r>
          </a:p>
          <a:p>
            <a:pPr algn="l"/>
            <a:r>
              <a:rPr lang="en-SG" sz="2400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SG" sz="2400" dirty="0">
                <a:solidFill>
                  <a:schemeClr val="tx1"/>
                </a:solidFill>
              </a:rPr>
              <a:t>God’s calling means God’s enabling. </a:t>
            </a:r>
            <a:endParaRPr lang="en-SG" sz="2400" dirty="0" smtClean="0">
              <a:solidFill>
                <a:schemeClr val="tx1"/>
              </a:solidFill>
            </a:endParaRPr>
          </a:p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What </a:t>
            </a:r>
            <a:r>
              <a:rPr lang="en-SG" sz="2400" dirty="0">
                <a:solidFill>
                  <a:schemeClr val="tx1"/>
                </a:solidFill>
              </a:rPr>
              <a:t>He begins God completes. </a:t>
            </a:r>
            <a:endParaRPr lang="en-SG" sz="2400" dirty="0" smtClean="0">
              <a:solidFill>
                <a:schemeClr val="tx1"/>
              </a:solidFill>
            </a:endParaRPr>
          </a:p>
          <a:p>
            <a:pPr algn="l"/>
            <a:endParaRPr lang="en-SG" sz="2400" baseline="30000" dirty="0">
              <a:solidFill>
                <a:schemeClr val="tx1"/>
              </a:solidFill>
            </a:endParaRPr>
          </a:p>
          <a:p>
            <a:pPr algn="l"/>
            <a:r>
              <a:rPr lang="en-SG" sz="24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Philippians 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1:6 (NLT) 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I am certain that God, who began the good work within you, will continue his work until it is finally finished on the day when Christ Jesus returns.</a:t>
            </a:r>
          </a:p>
          <a:p>
            <a:pPr algn="l"/>
            <a:endParaRPr lang="en-S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26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5135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496944" cy="360040"/>
          </a:xfrm>
        </p:spPr>
        <p:txBody>
          <a:bodyPr>
            <a:noAutofit/>
          </a:bodyPr>
          <a:lstStyle/>
          <a:p>
            <a:r>
              <a:rPr lang="en-SG" sz="1800" dirty="0" smtClean="0"/>
              <a:t>Exodus 6: The Re-Commission of Moses</a:t>
            </a:r>
            <a:endParaRPr lang="en-S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992888" cy="5832648"/>
          </a:xfrm>
        </p:spPr>
        <p:txBody>
          <a:bodyPr>
            <a:normAutofit/>
          </a:bodyPr>
          <a:lstStyle/>
          <a:p>
            <a:pPr algn="l"/>
            <a:r>
              <a:rPr lang="en-SG" sz="24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Psalms 33:10</a:t>
            </a:r>
            <a:r>
              <a:rPr lang="en-SG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Lord foils the plans of the nations; he thwarts the purposes of the peoples. </a:t>
            </a:r>
            <a:r>
              <a:rPr lang="en-SG" sz="24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SG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the plans of the Lord stand firm forever, the purposes of his heart through all generations. </a:t>
            </a:r>
            <a:endParaRPr lang="en-SG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SG" sz="2400" baseline="30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SG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Blessed is the nation whose God is the Lord, the people he chose for his inheritance. </a:t>
            </a:r>
            <a:r>
              <a:rPr lang="en-SG" sz="24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SG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From heaven the Lord looks down and sees all mankind; </a:t>
            </a:r>
            <a:r>
              <a:rPr lang="en-SG" sz="24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SG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from his dwelling place he watches all who live on earth</a:t>
            </a:r>
            <a:r>
              <a:rPr lang="en-SG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</a:p>
          <a:p>
            <a:pPr algn="l"/>
            <a:r>
              <a:rPr lang="en-SG" sz="24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SG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the eyes of the Lord are on those who fear him, on those whose hope is in his unfailing love, 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We wait in hope for the Lord; he is our help and our shield. 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him our hearts rejoice, for we trust in his holy name. </a:t>
            </a:r>
            <a:r>
              <a:rPr lang="en-SG" sz="24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en-SG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May your unfailing love be with us, Lord, even as we put our hope in you. </a:t>
            </a:r>
          </a:p>
          <a:p>
            <a:r>
              <a:rPr lang="en-SG" sz="2400" b="1" dirty="0"/>
              <a:t> </a:t>
            </a:r>
            <a:endParaRPr lang="en-SG" sz="2400" dirty="0"/>
          </a:p>
          <a:p>
            <a:pPr algn="l"/>
            <a:endParaRPr lang="en-S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792088" cy="692696"/>
          </a:xfrm>
        </p:spPr>
        <p:txBody>
          <a:bodyPr/>
          <a:lstStyle/>
          <a:p>
            <a:fld id="{2FA2E30C-4CDD-4A05-AEC7-79308A21C25B}" type="slidenum">
              <a:rPr lang="en-SG" sz="4800" smtClean="0">
                <a:solidFill>
                  <a:schemeClr val="bg1"/>
                </a:solidFill>
                <a:latin typeface="Arial Narrow" panose="020B0606020202030204" pitchFamily="34" charset="0"/>
              </a:rPr>
              <a:t>27</a:t>
            </a:fld>
            <a:endParaRPr lang="en-SG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886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2077</Words>
  <Application>Microsoft Office PowerPoint</Application>
  <PresentationFormat>On-screen Show (4:3)</PresentationFormat>
  <Paragraphs>293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  <vt:lpstr>Exodus 6: The Re-Commission of Moses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Exodus 6: The Re-Commission of Moses</dc:title>
  <dc:creator>SKT</dc:creator>
  <cp:lastModifiedBy>SKT</cp:lastModifiedBy>
  <cp:revision>13</cp:revision>
  <dcterms:created xsi:type="dcterms:W3CDTF">2019-09-07T01:54:37Z</dcterms:created>
  <dcterms:modified xsi:type="dcterms:W3CDTF">2019-09-07T03:33:09Z</dcterms:modified>
</cp:coreProperties>
</file>