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76A739-2AAE-42AC-B3E3-27E4A657E8C9}" type="datetimeFigureOut">
              <a:rPr lang="en-SG" smtClean="0"/>
              <a:t>4/8/2018</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A4D9C6-F349-4742-AD8F-AB021DF7F0F2}" type="slidenum">
              <a:rPr lang="en-SG" smtClean="0"/>
              <a:t>‹#›</a:t>
            </a:fld>
            <a:endParaRPr lang="en-SG"/>
          </a:p>
        </p:txBody>
      </p:sp>
    </p:spTree>
    <p:extLst>
      <p:ext uri="{BB962C8B-B14F-4D97-AF65-F5344CB8AC3E}">
        <p14:creationId xmlns:p14="http://schemas.microsoft.com/office/powerpoint/2010/main" val="1409247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S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3ECF5C72-9035-4F59-830B-783D251BEF37}" type="datetime1">
              <a:rPr lang="en-SG" smtClean="0"/>
              <a:t>4/8/2018</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2929239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FB61EDCC-6F36-4AFB-85C5-81EACF3228AB}" type="datetime1">
              <a:rPr lang="en-SG" smtClean="0"/>
              <a:t>4/8/2018</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3771458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S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D5C87A-B369-4BF3-B5F0-B134FDA54FDC}" type="datetime1">
              <a:rPr lang="en-SG" smtClean="0"/>
              <a:t>4/8/2018</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226405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5B48A608-EF40-4672-939E-5CB1B1FE87E1}" type="datetime1">
              <a:rPr lang="en-SG" smtClean="0"/>
              <a:t>4/8/2018</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1483535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S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13864E92-FE0C-41D1-B060-AD64E7AEA83E}" type="datetime1">
              <a:rPr lang="en-SG" smtClean="0"/>
              <a:t>4/8/2018</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926109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DFA6543E-977E-41B2-9409-1A3F7CA55E8A}" type="datetime1">
              <a:rPr lang="en-SG" smtClean="0"/>
              <a:t>4/8/2018</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3393893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3D8E41-5318-4438-B02B-E03BA8D56175}" type="datetime1">
              <a:rPr lang="en-SG" smtClean="0"/>
              <a:t>4/8/2018</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338481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S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A0BE30-C97F-45F1-915D-DC0E0CD82657}" type="datetime1">
              <a:rPr lang="en-SG" smtClean="0"/>
              <a:t>4/8/2018</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733214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S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92C24D-42CC-4A6F-B6E6-856CB901E084}" type="datetime1">
              <a:rPr lang="en-SG" smtClean="0"/>
              <a:t>4/8/2018</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3910677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3E0F65C0-C2F2-4257-9860-E95DF5B56EEF}" type="datetime1">
              <a:rPr lang="en-SG" smtClean="0"/>
              <a:t>4/8/2018</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1820682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FC7A5D8B-92CB-4B70-A5BB-58233CA49497}" type="datetime1">
              <a:rPr lang="en-SG" smtClean="0"/>
              <a:t>4/8/2018</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AE306F-793D-43FE-A3F4-6BD430AF8461}" type="slidenum">
              <a:rPr lang="en-SG" smtClean="0"/>
              <a:t>‹#›</a:t>
            </a:fld>
            <a:endParaRPr lang="en-SG"/>
          </a:p>
        </p:txBody>
      </p:sp>
    </p:spTree>
    <p:extLst>
      <p:ext uri="{BB962C8B-B14F-4D97-AF65-F5344CB8AC3E}">
        <p14:creationId xmlns:p14="http://schemas.microsoft.com/office/powerpoint/2010/main" val="1956696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EB5A38-534B-4C73-BEE9-EE239C854559}" type="datetime1">
              <a:rPr lang="en-SG" smtClean="0"/>
              <a:t>4/8/2018</a:t>
            </a:fld>
            <a:endParaRPr lang="en-S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E306F-793D-43FE-A3F4-6BD430AF8461}" type="slidenum">
              <a:rPr lang="en-SG" smtClean="0"/>
              <a:t>‹#›</a:t>
            </a:fld>
            <a:endParaRPr lang="en-SG"/>
          </a:p>
        </p:txBody>
      </p:sp>
    </p:spTree>
    <p:extLst>
      <p:ext uri="{BB962C8B-B14F-4D97-AF65-F5344CB8AC3E}">
        <p14:creationId xmlns:p14="http://schemas.microsoft.com/office/powerpoint/2010/main" val="2310649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Autofit/>
          </a:bodyPr>
          <a:lstStyle/>
          <a:p>
            <a:r>
              <a:rPr lang="en-SG" sz="2800" b="1" dirty="0" smtClean="0">
                <a:solidFill>
                  <a:schemeClr val="tx1"/>
                </a:solidFill>
              </a:rPr>
              <a:t/>
            </a:r>
            <a:br>
              <a:rPr lang="en-SG" sz="2800" b="1" dirty="0" smtClean="0">
                <a:solidFill>
                  <a:schemeClr val="tx1"/>
                </a:solidFill>
              </a:rPr>
            </a:br>
            <a:r>
              <a:rPr lang="en-SG" sz="2800" b="1" dirty="0" smtClean="0">
                <a:solidFill>
                  <a:schemeClr val="tx1"/>
                </a:solidFill>
              </a:rPr>
              <a:t>Daniel 6:1-28 </a:t>
            </a:r>
            <a:br>
              <a:rPr lang="en-SG" sz="2800" b="1" dirty="0" smtClean="0">
                <a:solidFill>
                  <a:schemeClr val="tx1"/>
                </a:solidFill>
              </a:rPr>
            </a:br>
            <a:endParaRPr lang="en-SG" sz="2800" dirty="0"/>
          </a:p>
        </p:txBody>
      </p:sp>
      <p:sp>
        <p:nvSpPr>
          <p:cNvPr id="3" name="Subtitle 2"/>
          <p:cNvSpPr>
            <a:spLocks noGrp="1"/>
          </p:cNvSpPr>
          <p:nvPr>
            <p:ph type="subTitle" idx="1"/>
          </p:nvPr>
        </p:nvSpPr>
        <p:spPr>
          <a:xfrm>
            <a:off x="395536" y="836712"/>
            <a:ext cx="7848872" cy="5544616"/>
          </a:xfrm>
        </p:spPr>
        <p:txBody>
          <a:bodyPr/>
          <a:lstStyle/>
          <a:p>
            <a:r>
              <a:rPr lang="en-SG" b="1" dirty="0" smtClean="0">
                <a:solidFill>
                  <a:schemeClr val="tx1"/>
                </a:solidFill>
              </a:rPr>
              <a:t>Daniel </a:t>
            </a:r>
            <a:r>
              <a:rPr lang="en-SG" b="1" dirty="0">
                <a:solidFill>
                  <a:schemeClr val="tx1"/>
                </a:solidFill>
              </a:rPr>
              <a:t>in the Lion’s </a:t>
            </a:r>
            <a:r>
              <a:rPr lang="en-SG" b="1" dirty="0" smtClean="0">
                <a:solidFill>
                  <a:schemeClr val="tx1"/>
                </a:solidFill>
              </a:rPr>
              <a:t>Den</a:t>
            </a:r>
          </a:p>
          <a:p>
            <a:r>
              <a:rPr lang="en-SG" b="1" dirty="0" smtClean="0">
                <a:solidFill>
                  <a:schemeClr val="tx1"/>
                </a:solidFill>
              </a:rPr>
              <a:t> </a:t>
            </a:r>
          </a:p>
          <a:p>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r>
              <a:rPr lang="en-SG" sz="4800" dirty="0" smtClean="0">
                <a:solidFill>
                  <a:srgbClr val="FF0000"/>
                </a:solidFill>
              </a:rPr>
              <a:t>1</a:t>
            </a:r>
            <a:endParaRPr lang="en-SG" sz="4800" dirty="0">
              <a:solidFill>
                <a:srgbClr val="FF0000"/>
              </a:solidFill>
            </a:endParaRP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844824"/>
            <a:ext cx="6160235" cy="3588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9861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fontScale="85000" lnSpcReduction="20000"/>
          </a:bodyPr>
          <a:lstStyle/>
          <a:p>
            <a:pPr algn="l"/>
            <a:r>
              <a:rPr lang="en-SG" sz="2800" b="1" dirty="0" smtClean="0">
                <a:solidFill>
                  <a:schemeClr val="tx1"/>
                </a:solidFill>
              </a:rPr>
              <a:t>Outline of Daniel 6:1-28 </a:t>
            </a:r>
            <a:r>
              <a:rPr lang="en-SG" sz="2800" b="1" dirty="0" smtClean="0">
                <a:solidFill>
                  <a:schemeClr val="tx1"/>
                </a:solidFill>
              </a:rPr>
              <a:t> </a:t>
            </a:r>
            <a:r>
              <a:rPr lang="en-SG" sz="2800" i="1" dirty="0" smtClean="0">
                <a:solidFill>
                  <a:schemeClr val="tx1"/>
                </a:solidFill>
              </a:rPr>
              <a:t>Daniel </a:t>
            </a:r>
            <a:r>
              <a:rPr lang="en-SG" sz="2800" i="1" dirty="0" smtClean="0">
                <a:solidFill>
                  <a:schemeClr val="tx1"/>
                </a:solidFill>
              </a:rPr>
              <a:t>in the Lions’ Den </a:t>
            </a:r>
          </a:p>
          <a:p>
            <a:pPr algn="l"/>
            <a:r>
              <a:rPr lang="en-SG" sz="2800" i="1" dirty="0" smtClean="0">
                <a:solidFill>
                  <a:schemeClr val="tx1"/>
                </a:solidFill>
              </a:rPr>
              <a:t>                                              (</a:t>
            </a:r>
            <a:r>
              <a:rPr lang="en-SG" sz="2800" i="1" dirty="0" smtClean="0">
                <a:solidFill>
                  <a:schemeClr val="tx1"/>
                </a:solidFill>
              </a:rPr>
              <a:t>or Liars, Laws and Lions)</a:t>
            </a:r>
          </a:p>
          <a:p>
            <a:pPr algn="l"/>
            <a:endParaRPr lang="en-SG" sz="2800" dirty="0" smtClean="0">
              <a:solidFill>
                <a:srgbClr val="0000FF"/>
              </a:solidFill>
            </a:endParaRPr>
          </a:p>
          <a:p>
            <a:pPr algn="l"/>
            <a:r>
              <a:rPr lang="en-SG" sz="2800" dirty="0" smtClean="0">
                <a:solidFill>
                  <a:srgbClr val="0000FF"/>
                </a:solidFill>
              </a:rPr>
              <a:t>1</a:t>
            </a:r>
            <a:r>
              <a:rPr lang="en-SG" sz="2800" dirty="0" smtClean="0">
                <a:solidFill>
                  <a:srgbClr val="0000FF"/>
                </a:solidFill>
              </a:rPr>
              <a:t>. Daniel Promoted (Daniel 6:1-5)</a:t>
            </a:r>
          </a:p>
          <a:p>
            <a:pPr algn="l"/>
            <a:endParaRPr lang="en-SG" sz="2800" dirty="0" smtClean="0">
              <a:solidFill>
                <a:srgbClr val="C00000"/>
              </a:solidFill>
            </a:endParaRPr>
          </a:p>
          <a:p>
            <a:pPr algn="l"/>
            <a:r>
              <a:rPr lang="en-SG" sz="2800" dirty="0" smtClean="0">
                <a:solidFill>
                  <a:srgbClr val="C00000"/>
                </a:solidFill>
              </a:rPr>
              <a:t>2</a:t>
            </a:r>
            <a:r>
              <a:rPr lang="en-SG" sz="2800" dirty="0" smtClean="0">
                <a:solidFill>
                  <a:srgbClr val="C00000"/>
                </a:solidFill>
              </a:rPr>
              <a:t>. Daniel Persecuted/Plotted Against (Daniel 6:6-9)</a:t>
            </a:r>
          </a:p>
          <a:p>
            <a:pPr algn="l"/>
            <a:endParaRPr lang="en-SG" sz="2800" dirty="0" smtClean="0">
              <a:solidFill>
                <a:srgbClr val="0000FF"/>
              </a:solidFill>
            </a:endParaRPr>
          </a:p>
          <a:p>
            <a:pPr algn="l"/>
            <a:r>
              <a:rPr lang="en-SG" sz="2800" dirty="0" smtClean="0">
                <a:solidFill>
                  <a:srgbClr val="0000FF"/>
                </a:solidFill>
              </a:rPr>
              <a:t>3</a:t>
            </a:r>
            <a:r>
              <a:rPr lang="en-SG" sz="2800" dirty="0" smtClean="0">
                <a:solidFill>
                  <a:srgbClr val="0000FF"/>
                </a:solidFill>
              </a:rPr>
              <a:t>. Daniel Prayed (Daniel 6:10-11)</a:t>
            </a:r>
          </a:p>
          <a:p>
            <a:pPr algn="l"/>
            <a:endParaRPr lang="en-SG" sz="2800" dirty="0" smtClean="0">
              <a:solidFill>
                <a:srgbClr val="C00000"/>
              </a:solidFill>
            </a:endParaRPr>
          </a:p>
          <a:p>
            <a:pPr algn="l"/>
            <a:r>
              <a:rPr lang="en-SG" sz="2800" dirty="0" smtClean="0">
                <a:solidFill>
                  <a:srgbClr val="C00000"/>
                </a:solidFill>
              </a:rPr>
              <a:t>4</a:t>
            </a:r>
            <a:r>
              <a:rPr lang="en-SG" sz="2800" dirty="0" smtClean="0">
                <a:solidFill>
                  <a:srgbClr val="C00000"/>
                </a:solidFill>
              </a:rPr>
              <a:t>. Daniel Punished (Daniel 6:12-18)</a:t>
            </a:r>
          </a:p>
          <a:p>
            <a:pPr algn="l"/>
            <a:endParaRPr lang="en-SG" sz="2800" dirty="0" smtClean="0">
              <a:solidFill>
                <a:srgbClr val="0000FF"/>
              </a:solidFill>
            </a:endParaRPr>
          </a:p>
          <a:p>
            <a:pPr algn="l"/>
            <a:r>
              <a:rPr lang="en-SG" sz="2800" dirty="0" smtClean="0">
                <a:solidFill>
                  <a:srgbClr val="0000FF"/>
                </a:solidFill>
              </a:rPr>
              <a:t>5</a:t>
            </a:r>
            <a:r>
              <a:rPr lang="en-SG" sz="2800" dirty="0" smtClean="0">
                <a:solidFill>
                  <a:srgbClr val="0000FF"/>
                </a:solidFill>
              </a:rPr>
              <a:t>. Daniel Protected (Daniel 6:19-24)</a:t>
            </a:r>
          </a:p>
          <a:p>
            <a:pPr algn="l"/>
            <a:endParaRPr lang="en-SG" sz="2800" dirty="0" smtClean="0">
              <a:solidFill>
                <a:srgbClr val="C00000"/>
              </a:solidFill>
            </a:endParaRPr>
          </a:p>
          <a:p>
            <a:pPr algn="l"/>
            <a:r>
              <a:rPr lang="en-SG" sz="2800" dirty="0" smtClean="0">
                <a:solidFill>
                  <a:srgbClr val="C00000"/>
                </a:solidFill>
              </a:rPr>
              <a:t>6</a:t>
            </a:r>
            <a:r>
              <a:rPr lang="en-SG" sz="2800" dirty="0" smtClean="0">
                <a:solidFill>
                  <a:srgbClr val="C00000"/>
                </a:solidFill>
              </a:rPr>
              <a:t>. Daniel’s God Praised (Daniel 6:25-28)</a:t>
            </a: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r>
              <a:rPr lang="en-SG" sz="4800" dirty="0" smtClean="0">
                <a:solidFill>
                  <a:srgbClr val="FF0000"/>
                </a:solidFill>
              </a:rPr>
              <a:t>2</a:t>
            </a:r>
            <a:endParaRPr lang="en-SG" sz="4800" dirty="0">
              <a:solidFill>
                <a:srgbClr val="FF0000"/>
              </a:solidFill>
            </a:endParaRPr>
          </a:p>
        </p:txBody>
      </p:sp>
    </p:spTree>
    <p:extLst>
      <p:ext uri="{BB962C8B-B14F-4D97-AF65-F5344CB8AC3E}">
        <p14:creationId xmlns:p14="http://schemas.microsoft.com/office/powerpoint/2010/main" val="3407183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sz="2800" b="1" dirty="0">
                <a:solidFill>
                  <a:srgbClr val="C00000"/>
                </a:solidFill>
                <a:latin typeface="Times New Roman" panose="02020603050405020304" pitchFamily="18" charset="0"/>
                <a:cs typeface="Times New Roman" panose="02020603050405020304" pitchFamily="18" charset="0"/>
              </a:rPr>
              <a:t>Daniel 5:</a:t>
            </a:r>
            <a:r>
              <a:rPr lang="en-SG" sz="2800" baseline="30000" dirty="0">
                <a:solidFill>
                  <a:srgbClr val="C00000"/>
                </a:solidFill>
                <a:latin typeface="Times New Roman" panose="02020603050405020304" pitchFamily="18" charset="0"/>
                <a:cs typeface="Times New Roman" panose="02020603050405020304" pitchFamily="18" charset="0"/>
              </a:rPr>
              <a:t>30</a:t>
            </a:r>
            <a:r>
              <a:rPr lang="en-SG" sz="2800" dirty="0">
                <a:solidFill>
                  <a:srgbClr val="C00000"/>
                </a:solidFill>
                <a:latin typeface="Times New Roman" panose="02020603050405020304" pitchFamily="18" charset="0"/>
                <a:cs typeface="Times New Roman" panose="02020603050405020304" pitchFamily="18" charset="0"/>
              </a:rPr>
              <a:t> That very night Belshazzar, king of the Babylonians, was slain, </a:t>
            </a:r>
            <a:r>
              <a:rPr lang="en-SG" sz="2800" baseline="30000" dirty="0">
                <a:solidFill>
                  <a:srgbClr val="C00000"/>
                </a:solidFill>
                <a:latin typeface="Times New Roman" panose="02020603050405020304" pitchFamily="18" charset="0"/>
                <a:cs typeface="Times New Roman" panose="02020603050405020304" pitchFamily="18" charset="0"/>
              </a:rPr>
              <a:t>31</a:t>
            </a:r>
            <a:r>
              <a:rPr lang="en-SG" sz="2800" dirty="0">
                <a:solidFill>
                  <a:srgbClr val="C00000"/>
                </a:solidFill>
                <a:latin typeface="Times New Roman" panose="02020603050405020304" pitchFamily="18" charset="0"/>
                <a:cs typeface="Times New Roman" panose="02020603050405020304" pitchFamily="18" charset="0"/>
              </a:rPr>
              <a:t> and Darius the Mede took over the kingdom.</a:t>
            </a:r>
          </a:p>
          <a:p>
            <a:pPr algn="l"/>
            <a:endParaRPr lang="en-SG" sz="2800" dirty="0" smtClean="0">
              <a:solidFill>
                <a:srgbClr val="C00000"/>
              </a:solidFill>
              <a:latin typeface="Times New Roman" panose="02020603050405020304" pitchFamily="18" charset="0"/>
              <a:cs typeface="Times New Roman" panose="02020603050405020304" pitchFamily="18" charset="0"/>
            </a:endParaRPr>
          </a:p>
          <a:p>
            <a:pPr algn="l"/>
            <a:r>
              <a:rPr lang="en-SG" sz="2800" b="1" dirty="0" smtClean="0">
                <a:solidFill>
                  <a:srgbClr val="C00000"/>
                </a:solidFill>
                <a:latin typeface="Times New Roman" panose="02020603050405020304" pitchFamily="18" charset="0"/>
                <a:cs typeface="Times New Roman" panose="02020603050405020304" pitchFamily="18" charset="0"/>
              </a:rPr>
              <a:t>Daniel </a:t>
            </a:r>
            <a:r>
              <a:rPr lang="en-SG" sz="2800" b="1" dirty="0">
                <a:solidFill>
                  <a:srgbClr val="C00000"/>
                </a:solidFill>
                <a:latin typeface="Times New Roman" panose="02020603050405020304" pitchFamily="18" charset="0"/>
                <a:cs typeface="Times New Roman" panose="02020603050405020304" pitchFamily="18" charset="0"/>
              </a:rPr>
              <a:t>6:</a:t>
            </a:r>
            <a:r>
              <a:rPr lang="en-SG" sz="2800" baseline="30000" dirty="0">
                <a:solidFill>
                  <a:srgbClr val="C00000"/>
                </a:solidFill>
                <a:latin typeface="Times New Roman" panose="02020603050405020304" pitchFamily="18" charset="0"/>
                <a:cs typeface="Times New Roman" panose="02020603050405020304" pitchFamily="18" charset="0"/>
              </a:rPr>
              <a:t>1</a:t>
            </a:r>
            <a:r>
              <a:rPr lang="en-SG" sz="2800" dirty="0">
                <a:solidFill>
                  <a:srgbClr val="C00000"/>
                </a:solidFill>
                <a:latin typeface="Times New Roman" panose="02020603050405020304" pitchFamily="18" charset="0"/>
                <a:cs typeface="Times New Roman" panose="02020603050405020304" pitchFamily="18" charset="0"/>
              </a:rPr>
              <a:t> It pleased Darius to appoint 120 satraps to rule throughout the kingdom, </a:t>
            </a:r>
            <a:r>
              <a:rPr lang="en-SG" sz="2800" baseline="30000" dirty="0">
                <a:solidFill>
                  <a:srgbClr val="C00000"/>
                </a:solidFill>
                <a:latin typeface="Times New Roman" panose="02020603050405020304" pitchFamily="18" charset="0"/>
                <a:cs typeface="Times New Roman" panose="02020603050405020304" pitchFamily="18" charset="0"/>
              </a:rPr>
              <a:t>2</a:t>
            </a:r>
            <a:r>
              <a:rPr lang="en-SG" sz="2800" dirty="0">
                <a:solidFill>
                  <a:srgbClr val="C00000"/>
                </a:solidFill>
                <a:latin typeface="Times New Roman" panose="02020603050405020304" pitchFamily="18" charset="0"/>
                <a:cs typeface="Times New Roman" panose="02020603050405020304" pitchFamily="18" charset="0"/>
              </a:rPr>
              <a:t> with three administrators over them, one of whom was Daniel. The satraps were made accountable to them so that the king might not suffer loss. </a:t>
            </a: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3</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3970682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dirty="0" smtClean="0">
                <a:solidFill>
                  <a:schemeClr val="tx1"/>
                </a:solidFill>
              </a:rPr>
              <a:t>What </a:t>
            </a:r>
            <a:r>
              <a:rPr lang="en-SG" dirty="0">
                <a:solidFill>
                  <a:schemeClr val="tx1"/>
                </a:solidFill>
              </a:rPr>
              <a:t>kind of person was Daniel</a:t>
            </a:r>
            <a:r>
              <a:rPr lang="en-SG" dirty="0" smtClean="0">
                <a:solidFill>
                  <a:schemeClr val="tx1"/>
                </a:solidFill>
              </a:rPr>
              <a:t>?</a:t>
            </a:r>
            <a:endParaRPr lang="en-SG" dirty="0">
              <a:solidFill>
                <a:schemeClr val="tx1"/>
              </a:solidFill>
            </a:endParaRPr>
          </a:p>
          <a:p>
            <a:pPr algn="l"/>
            <a:r>
              <a:rPr lang="en-SG" dirty="0">
                <a:solidFill>
                  <a:srgbClr val="0000FF"/>
                </a:solidFill>
              </a:rPr>
              <a:t>1. Daniel was a man who gave his very best (Daniel 6:3, Daniel 5:10-12)</a:t>
            </a:r>
          </a:p>
          <a:p>
            <a:pPr algn="l"/>
            <a:endParaRPr lang="en-SG" b="1" dirty="0" smtClean="0"/>
          </a:p>
          <a:p>
            <a:pPr algn="l"/>
            <a:r>
              <a:rPr lang="en-SG" dirty="0" smtClean="0">
                <a:solidFill>
                  <a:srgbClr val="0000FF"/>
                </a:solidFill>
                <a:latin typeface="Times New Roman" panose="02020603050405020304" pitchFamily="18" charset="0"/>
                <a:cs typeface="Times New Roman" panose="02020603050405020304" pitchFamily="18" charset="0"/>
              </a:rPr>
              <a:t>Daniel </a:t>
            </a:r>
            <a:r>
              <a:rPr lang="en-SG" dirty="0">
                <a:solidFill>
                  <a:srgbClr val="0000FF"/>
                </a:solidFill>
                <a:latin typeface="Times New Roman" panose="02020603050405020304" pitchFamily="18" charset="0"/>
                <a:cs typeface="Times New Roman" panose="02020603050405020304" pitchFamily="18" charset="0"/>
              </a:rPr>
              <a:t>6: </a:t>
            </a:r>
            <a:r>
              <a:rPr lang="en-SG" baseline="30000" dirty="0">
                <a:solidFill>
                  <a:srgbClr val="0000FF"/>
                </a:solidFill>
                <a:latin typeface="Times New Roman" panose="02020603050405020304" pitchFamily="18" charset="0"/>
                <a:cs typeface="Times New Roman" panose="02020603050405020304" pitchFamily="18" charset="0"/>
              </a:rPr>
              <a:t>3</a:t>
            </a:r>
            <a:r>
              <a:rPr lang="en-SG" dirty="0">
                <a:solidFill>
                  <a:srgbClr val="0000FF"/>
                </a:solidFill>
                <a:latin typeface="Times New Roman" panose="02020603050405020304" pitchFamily="18" charset="0"/>
                <a:cs typeface="Times New Roman" panose="02020603050405020304" pitchFamily="18" charset="0"/>
              </a:rPr>
              <a:t> </a:t>
            </a:r>
            <a:r>
              <a:rPr lang="en-SG" dirty="0">
                <a:solidFill>
                  <a:srgbClr val="C00000"/>
                </a:solidFill>
                <a:latin typeface="Times New Roman" panose="02020603050405020304" pitchFamily="18" charset="0"/>
                <a:cs typeface="Times New Roman" panose="02020603050405020304" pitchFamily="18" charset="0"/>
              </a:rPr>
              <a:t>so distinguished himself among the administrators and the satraps by his exceptional qualities </a:t>
            </a:r>
            <a:r>
              <a:rPr lang="en-SG" dirty="0">
                <a:solidFill>
                  <a:srgbClr val="0000FF"/>
                </a:solidFill>
                <a:latin typeface="Times New Roman" panose="02020603050405020304" pitchFamily="18" charset="0"/>
                <a:cs typeface="Times New Roman" panose="02020603050405020304" pitchFamily="18" charset="0"/>
              </a:rPr>
              <a:t>that the king planned to set him over the whole kingdom. </a:t>
            </a: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4</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3290907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b="1" dirty="0">
                <a:solidFill>
                  <a:schemeClr val="tx1"/>
                </a:solidFill>
                <a:latin typeface="Times New Roman" panose="02020603050405020304" pitchFamily="18" charset="0"/>
                <a:cs typeface="Times New Roman" panose="02020603050405020304" pitchFamily="18" charset="0"/>
              </a:rPr>
              <a:t>Daniel 5:</a:t>
            </a:r>
            <a:r>
              <a:rPr lang="en-SG" sz="2200" dirty="0">
                <a:solidFill>
                  <a:schemeClr val="tx1"/>
                </a:solidFill>
                <a:latin typeface="Times New Roman" panose="02020603050405020304" pitchFamily="18" charset="0"/>
                <a:cs typeface="Times New Roman" panose="02020603050405020304" pitchFamily="18" charset="0"/>
              </a:rPr>
              <a:t> </a:t>
            </a:r>
            <a:r>
              <a:rPr lang="en-SG" sz="2200" baseline="30000" dirty="0">
                <a:solidFill>
                  <a:schemeClr val="tx1"/>
                </a:solidFill>
                <a:latin typeface="Times New Roman" panose="02020603050405020304" pitchFamily="18" charset="0"/>
                <a:cs typeface="Times New Roman" panose="02020603050405020304" pitchFamily="18" charset="0"/>
              </a:rPr>
              <a:t>10</a:t>
            </a:r>
            <a:r>
              <a:rPr lang="en-SG" sz="2200" dirty="0">
                <a:solidFill>
                  <a:schemeClr val="tx1"/>
                </a:solidFill>
                <a:latin typeface="Times New Roman" panose="02020603050405020304" pitchFamily="18" charset="0"/>
                <a:cs typeface="Times New Roman" panose="02020603050405020304" pitchFamily="18" charset="0"/>
              </a:rPr>
              <a:t> The queen (mother, NIV text note), hearing the voices of the king and his nobles, came into the banquet hall. “May the king live forever!” she said. “Don’t be alarmed! Don’t look so pale! </a:t>
            </a:r>
            <a:r>
              <a:rPr lang="en-SG" sz="3000" baseline="30000" dirty="0">
                <a:solidFill>
                  <a:schemeClr val="tx1"/>
                </a:solidFill>
                <a:latin typeface="Times New Roman" panose="02020603050405020304" pitchFamily="18" charset="0"/>
                <a:cs typeface="Times New Roman" panose="02020603050405020304" pitchFamily="18" charset="0"/>
              </a:rPr>
              <a:t>11</a:t>
            </a:r>
            <a:r>
              <a:rPr lang="en-SG" sz="3000" dirty="0">
                <a:solidFill>
                  <a:schemeClr val="tx1"/>
                </a:solidFill>
                <a:latin typeface="Times New Roman" panose="02020603050405020304" pitchFamily="18" charset="0"/>
                <a:cs typeface="Times New Roman" panose="02020603050405020304" pitchFamily="18" charset="0"/>
              </a:rPr>
              <a:t> There is a man in your kingdom </a:t>
            </a:r>
            <a:r>
              <a:rPr lang="en-SG" sz="3000" i="1" dirty="0">
                <a:solidFill>
                  <a:schemeClr val="tx1"/>
                </a:solidFill>
                <a:latin typeface="Times New Roman" panose="02020603050405020304" pitchFamily="18" charset="0"/>
                <a:cs typeface="Times New Roman" panose="02020603050405020304" pitchFamily="18" charset="0"/>
              </a:rPr>
              <a:t>who </a:t>
            </a:r>
            <a:r>
              <a:rPr lang="en-SG" sz="3000" dirty="0">
                <a:solidFill>
                  <a:srgbClr val="C00000"/>
                </a:solidFill>
                <a:latin typeface="Times New Roman" panose="02020603050405020304" pitchFamily="18" charset="0"/>
                <a:cs typeface="Times New Roman" panose="02020603050405020304" pitchFamily="18" charset="0"/>
              </a:rPr>
              <a:t>has the spirit of the holy gods in him.</a:t>
            </a:r>
            <a:r>
              <a:rPr lang="en-SG" sz="3000" dirty="0">
                <a:solidFill>
                  <a:schemeClr val="tx1"/>
                </a:solidFill>
                <a:latin typeface="Times New Roman" panose="02020603050405020304" pitchFamily="18" charset="0"/>
                <a:cs typeface="Times New Roman" panose="02020603050405020304" pitchFamily="18" charset="0"/>
              </a:rPr>
              <a:t> In the time of your father he was found to </a:t>
            </a:r>
            <a:r>
              <a:rPr lang="en-SG" sz="3000" dirty="0">
                <a:solidFill>
                  <a:srgbClr val="C00000"/>
                </a:solidFill>
                <a:latin typeface="Times New Roman" panose="02020603050405020304" pitchFamily="18" charset="0"/>
                <a:cs typeface="Times New Roman" panose="02020603050405020304" pitchFamily="18" charset="0"/>
              </a:rPr>
              <a:t>have insight and intelligence and wisdom like that of the gods.</a:t>
            </a:r>
            <a:r>
              <a:rPr lang="en-SG" dirty="0">
                <a:solidFill>
                  <a:schemeClr val="tx1"/>
                </a:solidFill>
                <a:latin typeface="Times New Roman" panose="02020603050405020304" pitchFamily="18" charset="0"/>
                <a:cs typeface="Times New Roman" panose="02020603050405020304" pitchFamily="18" charset="0"/>
              </a:rPr>
              <a:t> </a:t>
            </a:r>
            <a:r>
              <a:rPr lang="en-SG" sz="2200" dirty="0">
                <a:solidFill>
                  <a:schemeClr val="tx1"/>
                </a:solidFill>
                <a:latin typeface="Times New Roman" panose="02020603050405020304" pitchFamily="18" charset="0"/>
                <a:cs typeface="Times New Roman" panose="02020603050405020304" pitchFamily="18" charset="0"/>
              </a:rPr>
              <a:t>Your father, King Nebuchadnezzar, appointed him chief of the magicians, enchanters, astrologers and diviners. </a:t>
            </a:r>
            <a:r>
              <a:rPr lang="en-SG" sz="2200" baseline="30000" dirty="0">
                <a:solidFill>
                  <a:schemeClr val="tx1"/>
                </a:solidFill>
                <a:latin typeface="Times New Roman" panose="02020603050405020304" pitchFamily="18" charset="0"/>
                <a:cs typeface="Times New Roman" panose="02020603050405020304" pitchFamily="18" charset="0"/>
              </a:rPr>
              <a:t>12</a:t>
            </a:r>
            <a:r>
              <a:rPr lang="en-SG" sz="2200" dirty="0">
                <a:solidFill>
                  <a:schemeClr val="tx1"/>
                </a:solidFill>
                <a:latin typeface="Times New Roman" panose="02020603050405020304" pitchFamily="18" charset="0"/>
                <a:cs typeface="Times New Roman" panose="02020603050405020304" pitchFamily="18" charset="0"/>
              </a:rPr>
              <a:t> He did this because Daniel, whom the king called </a:t>
            </a:r>
            <a:r>
              <a:rPr lang="en-SG" sz="2200" dirty="0" err="1">
                <a:solidFill>
                  <a:schemeClr val="tx1"/>
                </a:solidFill>
                <a:latin typeface="Times New Roman" panose="02020603050405020304" pitchFamily="18" charset="0"/>
                <a:cs typeface="Times New Roman" panose="02020603050405020304" pitchFamily="18" charset="0"/>
              </a:rPr>
              <a:t>Belteshazzar</a:t>
            </a:r>
            <a:r>
              <a:rPr lang="en-SG" sz="2200" dirty="0">
                <a:solidFill>
                  <a:schemeClr val="tx1"/>
                </a:solidFill>
                <a:latin typeface="Times New Roman" panose="02020603050405020304" pitchFamily="18" charset="0"/>
                <a:cs typeface="Times New Roman" panose="02020603050405020304" pitchFamily="18" charset="0"/>
              </a:rPr>
              <a:t>, was found to have </a:t>
            </a:r>
            <a:r>
              <a:rPr lang="en-SG" sz="2800" dirty="0">
                <a:solidFill>
                  <a:srgbClr val="C00000"/>
                </a:solidFill>
                <a:latin typeface="Times New Roman" panose="02020603050405020304" pitchFamily="18" charset="0"/>
                <a:cs typeface="Times New Roman" panose="02020603050405020304" pitchFamily="18" charset="0"/>
              </a:rPr>
              <a:t>a keen mind and knowledge and understanding, and also the ability to interpret dreams, explain riddles and solve difficult problems.</a:t>
            </a: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5</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941574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sz="2800" b="1" dirty="0" smtClean="0">
                <a:solidFill>
                  <a:srgbClr val="C00000"/>
                </a:solidFill>
                <a:latin typeface="Times New Roman" panose="02020603050405020304" pitchFamily="18" charset="0"/>
                <a:cs typeface="Times New Roman" panose="02020603050405020304" pitchFamily="18" charset="0"/>
              </a:rPr>
              <a:t>Jeremiah </a:t>
            </a:r>
            <a:r>
              <a:rPr lang="en-SG" sz="2800" b="1" dirty="0">
                <a:solidFill>
                  <a:srgbClr val="C00000"/>
                </a:solidFill>
                <a:latin typeface="Times New Roman" panose="02020603050405020304" pitchFamily="18" charset="0"/>
                <a:cs typeface="Times New Roman" panose="02020603050405020304" pitchFamily="18" charset="0"/>
              </a:rPr>
              <a:t>29:</a:t>
            </a:r>
            <a:r>
              <a:rPr lang="en-SG" sz="2800" b="1" baseline="30000" dirty="0">
                <a:solidFill>
                  <a:srgbClr val="C00000"/>
                </a:solidFill>
                <a:latin typeface="Times New Roman" panose="02020603050405020304" pitchFamily="18" charset="0"/>
                <a:cs typeface="Times New Roman" panose="02020603050405020304" pitchFamily="18" charset="0"/>
              </a:rPr>
              <a:t>7</a:t>
            </a:r>
            <a:r>
              <a:rPr lang="en-SG" sz="2800" baseline="30000" dirty="0">
                <a:solidFill>
                  <a:srgbClr val="C00000"/>
                </a:solidFill>
                <a:latin typeface="Times New Roman" panose="02020603050405020304" pitchFamily="18" charset="0"/>
                <a:cs typeface="Times New Roman" panose="02020603050405020304" pitchFamily="18" charset="0"/>
              </a:rPr>
              <a:t> (NLT)</a:t>
            </a:r>
            <a:r>
              <a:rPr lang="en-SG" sz="2800" dirty="0">
                <a:solidFill>
                  <a:srgbClr val="C00000"/>
                </a:solidFill>
                <a:latin typeface="Times New Roman" panose="02020603050405020304" pitchFamily="18" charset="0"/>
                <a:cs typeface="Times New Roman" panose="02020603050405020304" pitchFamily="18" charset="0"/>
              </a:rPr>
              <a:t> </a:t>
            </a:r>
            <a:endParaRPr lang="en-SG" sz="2800" dirty="0" smtClean="0">
              <a:solidFill>
                <a:srgbClr val="C00000"/>
              </a:solidFill>
              <a:latin typeface="Times New Roman" panose="02020603050405020304" pitchFamily="18" charset="0"/>
              <a:cs typeface="Times New Roman" panose="02020603050405020304" pitchFamily="18" charset="0"/>
            </a:endParaRPr>
          </a:p>
          <a:p>
            <a:pPr algn="l"/>
            <a:r>
              <a:rPr lang="en-SG" sz="2800" dirty="0" smtClean="0">
                <a:solidFill>
                  <a:srgbClr val="C00000"/>
                </a:solidFill>
                <a:latin typeface="Times New Roman" panose="02020603050405020304" pitchFamily="18" charset="0"/>
                <a:cs typeface="Times New Roman" panose="02020603050405020304" pitchFamily="18" charset="0"/>
              </a:rPr>
              <a:t>And </a:t>
            </a:r>
            <a:r>
              <a:rPr lang="en-SG" sz="2800" dirty="0">
                <a:solidFill>
                  <a:srgbClr val="C00000"/>
                </a:solidFill>
                <a:latin typeface="Times New Roman" panose="02020603050405020304" pitchFamily="18" charset="0"/>
                <a:cs typeface="Times New Roman" panose="02020603050405020304" pitchFamily="18" charset="0"/>
              </a:rPr>
              <a:t>work for the peace and prosperity of the city where I sent you into exile. </a:t>
            </a:r>
            <a:endParaRPr lang="en-SG" sz="2800" dirty="0" smtClean="0">
              <a:solidFill>
                <a:srgbClr val="C00000"/>
              </a:solidFill>
              <a:latin typeface="Times New Roman" panose="02020603050405020304" pitchFamily="18" charset="0"/>
              <a:cs typeface="Times New Roman" panose="02020603050405020304" pitchFamily="18" charset="0"/>
            </a:endParaRPr>
          </a:p>
          <a:p>
            <a:pPr algn="l"/>
            <a:endParaRPr lang="en-SG" sz="2800" dirty="0">
              <a:solidFill>
                <a:srgbClr val="C00000"/>
              </a:solidFill>
              <a:latin typeface="Times New Roman" panose="02020603050405020304" pitchFamily="18" charset="0"/>
              <a:cs typeface="Times New Roman" panose="02020603050405020304" pitchFamily="18" charset="0"/>
            </a:endParaRPr>
          </a:p>
          <a:p>
            <a:pPr algn="l"/>
            <a:r>
              <a:rPr lang="en-SG" sz="2800" dirty="0" smtClean="0">
                <a:solidFill>
                  <a:srgbClr val="C00000"/>
                </a:solidFill>
                <a:latin typeface="Times New Roman" panose="02020603050405020304" pitchFamily="18" charset="0"/>
                <a:cs typeface="Times New Roman" panose="02020603050405020304" pitchFamily="18" charset="0"/>
              </a:rPr>
              <a:t>Pray </a:t>
            </a:r>
            <a:r>
              <a:rPr lang="en-SG" sz="2800" dirty="0">
                <a:solidFill>
                  <a:srgbClr val="C00000"/>
                </a:solidFill>
                <a:latin typeface="Times New Roman" panose="02020603050405020304" pitchFamily="18" charset="0"/>
                <a:cs typeface="Times New Roman" panose="02020603050405020304" pitchFamily="18" charset="0"/>
              </a:rPr>
              <a:t>to the Lord for it, for its welfare will determine your welfare.</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6</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2426884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sz="2800" b="1" dirty="0" smtClean="0">
                <a:solidFill>
                  <a:schemeClr val="tx1"/>
                </a:solidFill>
                <a:latin typeface="Times New Roman" panose="02020603050405020304" pitchFamily="18" charset="0"/>
                <a:cs typeface="Times New Roman" panose="02020603050405020304" pitchFamily="18" charset="0"/>
              </a:rPr>
              <a:t>Ephesians </a:t>
            </a:r>
            <a:r>
              <a:rPr lang="en-SG" sz="2800" b="1" dirty="0">
                <a:solidFill>
                  <a:schemeClr val="tx1"/>
                </a:solidFill>
                <a:latin typeface="Times New Roman" panose="02020603050405020304" pitchFamily="18" charset="0"/>
                <a:cs typeface="Times New Roman" panose="02020603050405020304" pitchFamily="18" charset="0"/>
              </a:rPr>
              <a:t>6: </a:t>
            </a:r>
            <a:r>
              <a:rPr lang="en-SG" sz="2800" b="1" baseline="30000" dirty="0">
                <a:solidFill>
                  <a:schemeClr val="tx1"/>
                </a:solidFill>
                <a:latin typeface="Times New Roman" panose="02020603050405020304" pitchFamily="18" charset="0"/>
                <a:cs typeface="Times New Roman" panose="02020603050405020304" pitchFamily="18" charset="0"/>
              </a:rPr>
              <a:t>(NLT</a:t>
            </a:r>
            <a:r>
              <a:rPr lang="en-SG" sz="2800" baseline="30000" dirty="0">
                <a:solidFill>
                  <a:schemeClr val="tx1"/>
                </a:solidFill>
                <a:latin typeface="Times New Roman" panose="02020603050405020304" pitchFamily="18" charset="0"/>
                <a:cs typeface="Times New Roman" panose="02020603050405020304" pitchFamily="18" charset="0"/>
              </a:rPr>
              <a:t>) 5</a:t>
            </a:r>
            <a:r>
              <a:rPr lang="en-SG" sz="2800" dirty="0">
                <a:solidFill>
                  <a:schemeClr val="tx1"/>
                </a:solidFill>
                <a:latin typeface="Times New Roman" panose="02020603050405020304" pitchFamily="18" charset="0"/>
                <a:cs typeface="Times New Roman" panose="02020603050405020304" pitchFamily="18" charset="0"/>
              </a:rPr>
              <a:t> Slaves, obey your earthly masters with deep respect and fear. Serve them sincerely as you would serve Christ. </a:t>
            </a:r>
            <a:r>
              <a:rPr lang="en-SG" sz="2800" baseline="30000" dirty="0">
                <a:solidFill>
                  <a:schemeClr val="tx1"/>
                </a:solidFill>
                <a:latin typeface="Times New Roman" panose="02020603050405020304" pitchFamily="18" charset="0"/>
                <a:cs typeface="Times New Roman" panose="02020603050405020304" pitchFamily="18" charset="0"/>
              </a:rPr>
              <a:t>6</a:t>
            </a:r>
            <a:r>
              <a:rPr lang="en-SG" sz="2800" dirty="0">
                <a:solidFill>
                  <a:schemeClr val="tx1"/>
                </a:solidFill>
                <a:latin typeface="Times New Roman" panose="02020603050405020304" pitchFamily="18" charset="0"/>
                <a:cs typeface="Times New Roman" panose="02020603050405020304" pitchFamily="18" charset="0"/>
              </a:rPr>
              <a:t> Try to please them all the time, not just when they are watching you. As slaves of Christ, do the will of God with all your heart. </a:t>
            </a:r>
            <a:r>
              <a:rPr lang="en-SG" sz="2800" baseline="30000" dirty="0">
                <a:solidFill>
                  <a:srgbClr val="FF0000"/>
                </a:solidFill>
                <a:latin typeface="Times New Roman" panose="02020603050405020304" pitchFamily="18" charset="0"/>
                <a:cs typeface="Times New Roman" panose="02020603050405020304" pitchFamily="18" charset="0"/>
              </a:rPr>
              <a:t>7</a:t>
            </a:r>
            <a:r>
              <a:rPr lang="en-SG" sz="2800" dirty="0">
                <a:solidFill>
                  <a:srgbClr val="FF0000"/>
                </a:solidFill>
                <a:latin typeface="Times New Roman" panose="02020603050405020304" pitchFamily="18" charset="0"/>
                <a:cs typeface="Times New Roman" panose="02020603050405020304" pitchFamily="18" charset="0"/>
              </a:rPr>
              <a:t> Work with enthusiasm, as though you were working for the Lord rather than for people. </a:t>
            </a:r>
            <a:endParaRPr lang="en-SG" sz="2800" dirty="0" smtClean="0">
              <a:solidFill>
                <a:srgbClr val="FF0000"/>
              </a:solidFill>
              <a:latin typeface="Times New Roman" panose="02020603050405020304" pitchFamily="18" charset="0"/>
              <a:cs typeface="Times New Roman" panose="02020603050405020304" pitchFamily="18" charset="0"/>
            </a:endParaRPr>
          </a:p>
          <a:p>
            <a:pPr algn="l"/>
            <a:r>
              <a:rPr lang="en-SG" sz="2800" baseline="30000" dirty="0" smtClean="0">
                <a:solidFill>
                  <a:schemeClr val="tx1"/>
                </a:solidFill>
                <a:latin typeface="Times New Roman" panose="02020603050405020304" pitchFamily="18" charset="0"/>
                <a:cs typeface="Times New Roman" panose="02020603050405020304" pitchFamily="18" charset="0"/>
              </a:rPr>
              <a:t>8</a:t>
            </a:r>
            <a:r>
              <a:rPr lang="en-SG" sz="2800" dirty="0" smtClean="0">
                <a:solidFill>
                  <a:schemeClr val="tx1"/>
                </a:solidFill>
                <a:latin typeface="Times New Roman" panose="02020603050405020304" pitchFamily="18" charset="0"/>
                <a:cs typeface="Times New Roman" panose="02020603050405020304" pitchFamily="18" charset="0"/>
              </a:rPr>
              <a:t> </a:t>
            </a:r>
            <a:r>
              <a:rPr lang="en-SG" sz="2800" dirty="0">
                <a:solidFill>
                  <a:schemeClr val="tx1"/>
                </a:solidFill>
                <a:latin typeface="Times New Roman" panose="02020603050405020304" pitchFamily="18" charset="0"/>
                <a:cs typeface="Times New Roman" panose="02020603050405020304" pitchFamily="18" charset="0"/>
              </a:rPr>
              <a:t>Remember that the Lord will reward each one of us for the good we do, whether we are slaves or free. </a:t>
            </a:r>
            <a:endParaRPr lang="en-SG" sz="2800" dirty="0">
              <a:solidFill>
                <a:schemeClr val="tx1"/>
              </a:solidFill>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7</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354517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sz="1800" dirty="0" smtClean="0">
                <a:solidFill>
                  <a:schemeClr val="tx1"/>
                </a:solidFill>
              </a:rPr>
              <a:t>What </a:t>
            </a:r>
            <a:r>
              <a:rPr lang="en-SG" sz="1800" dirty="0">
                <a:solidFill>
                  <a:schemeClr val="tx1"/>
                </a:solidFill>
              </a:rPr>
              <a:t>kind of person was Daniel?</a:t>
            </a:r>
          </a:p>
          <a:p>
            <a:pPr algn="l"/>
            <a:r>
              <a:rPr lang="en-SG" sz="2000" dirty="0">
                <a:solidFill>
                  <a:schemeClr val="tx1"/>
                </a:solidFill>
              </a:rPr>
              <a:t>1. Daniel was a man who gave his very best (Daniel 6:3, Daniel 5:10-12)</a:t>
            </a:r>
          </a:p>
          <a:p>
            <a:pPr algn="l"/>
            <a:r>
              <a:rPr lang="en-SG" dirty="0">
                <a:solidFill>
                  <a:srgbClr val="0000FF"/>
                </a:solidFill>
              </a:rPr>
              <a:t>2. Daniel was a person of unassailable integrity </a:t>
            </a:r>
            <a:r>
              <a:rPr lang="en-SG" dirty="0" smtClean="0">
                <a:solidFill>
                  <a:srgbClr val="0000FF"/>
                </a:solidFill>
              </a:rPr>
              <a:t>(Daniel </a:t>
            </a:r>
            <a:r>
              <a:rPr lang="en-SG" dirty="0">
                <a:solidFill>
                  <a:srgbClr val="0000FF"/>
                </a:solidFill>
              </a:rPr>
              <a:t>6:4-5</a:t>
            </a:r>
            <a:r>
              <a:rPr lang="en-SG" dirty="0" smtClean="0">
                <a:solidFill>
                  <a:srgbClr val="0000FF"/>
                </a:solidFill>
              </a:rPr>
              <a:t>)</a:t>
            </a:r>
          </a:p>
          <a:p>
            <a:pPr algn="l"/>
            <a:endParaRPr lang="en-SG" dirty="0">
              <a:solidFill>
                <a:schemeClr val="tx1"/>
              </a:solidFill>
            </a:endParaRPr>
          </a:p>
          <a:p>
            <a:pPr algn="l"/>
            <a:r>
              <a:rPr lang="en-SG" sz="2800" dirty="0">
                <a:solidFill>
                  <a:schemeClr val="tx1"/>
                </a:solidFill>
                <a:latin typeface="Times New Roman" panose="02020603050405020304" pitchFamily="18" charset="0"/>
                <a:cs typeface="Times New Roman" panose="02020603050405020304" pitchFamily="18" charset="0"/>
              </a:rPr>
              <a:t>Daniel 6: </a:t>
            </a:r>
            <a:r>
              <a:rPr lang="en-SG" sz="2800" baseline="30000" dirty="0">
                <a:solidFill>
                  <a:schemeClr val="tx1"/>
                </a:solidFill>
                <a:latin typeface="Times New Roman" panose="02020603050405020304" pitchFamily="18" charset="0"/>
                <a:cs typeface="Times New Roman" panose="02020603050405020304" pitchFamily="18" charset="0"/>
              </a:rPr>
              <a:t>4</a:t>
            </a:r>
            <a:r>
              <a:rPr lang="en-SG" sz="2800" dirty="0">
                <a:solidFill>
                  <a:schemeClr val="tx1"/>
                </a:solidFill>
                <a:latin typeface="Times New Roman" panose="02020603050405020304" pitchFamily="18" charset="0"/>
                <a:cs typeface="Times New Roman" panose="02020603050405020304" pitchFamily="18" charset="0"/>
              </a:rPr>
              <a:t> At this, the administrators and the satraps tried to find grounds for charges against Daniel in his conduct of government affairs, but they were unable to do so. </a:t>
            </a:r>
            <a:r>
              <a:rPr lang="en-SG" sz="2800" dirty="0">
                <a:solidFill>
                  <a:srgbClr val="C00000"/>
                </a:solidFill>
                <a:latin typeface="Times New Roman" panose="02020603050405020304" pitchFamily="18" charset="0"/>
                <a:cs typeface="Times New Roman" panose="02020603050405020304" pitchFamily="18" charset="0"/>
              </a:rPr>
              <a:t>They could find no corruption in him, because he was trustworthy and neither corrupt nor negligent. </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8</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3921091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sz="2800" b="1" dirty="0">
                <a:solidFill>
                  <a:srgbClr val="C00000"/>
                </a:solidFill>
                <a:latin typeface="Times New Roman" panose="02020603050405020304" pitchFamily="18" charset="0"/>
                <a:cs typeface="Times New Roman" panose="02020603050405020304" pitchFamily="18" charset="0"/>
              </a:rPr>
              <a:t>2 Timothy 3:</a:t>
            </a:r>
            <a:r>
              <a:rPr lang="en-SG" sz="2800" baseline="30000" dirty="0">
                <a:solidFill>
                  <a:srgbClr val="C00000"/>
                </a:solidFill>
                <a:latin typeface="Times New Roman" panose="02020603050405020304" pitchFamily="18" charset="0"/>
                <a:cs typeface="Times New Roman" panose="02020603050405020304" pitchFamily="18" charset="0"/>
              </a:rPr>
              <a:t>12</a:t>
            </a:r>
            <a:r>
              <a:rPr lang="en-SG" sz="2800" dirty="0">
                <a:solidFill>
                  <a:srgbClr val="C00000"/>
                </a:solidFill>
                <a:latin typeface="Times New Roman" panose="02020603050405020304" pitchFamily="18" charset="0"/>
                <a:cs typeface="Times New Roman" panose="02020603050405020304" pitchFamily="18" charset="0"/>
              </a:rPr>
              <a:t> In fact, everyone who wants to live a godly life in Christ Jesus will be persecuted. </a:t>
            </a:r>
          </a:p>
          <a:p>
            <a:pPr algn="l"/>
            <a:endParaRPr lang="en-SG" sz="2800" dirty="0">
              <a:solidFill>
                <a:srgbClr val="C00000"/>
              </a:solidFill>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9</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203640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sz="1600" dirty="0">
                <a:solidFill>
                  <a:schemeClr val="tx1"/>
                </a:solidFill>
                <a:cs typeface="Times New Roman" panose="02020603050405020304" pitchFamily="18" charset="0"/>
              </a:rPr>
              <a:t>What kind of person was Daniel?</a:t>
            </a:r>
          </a:p>
          <a:p>
            <a:pPr algn="l"/>
            <a:r>
              <a:rPr lang="en-SG" sz="2000" dirty="0">
                <a:solidFill>
                  <a:schemeClr val="tx1"/>
                </a:solidFill>
                <a:cs typeface="Times New Roman" panose="02020603050405020304" pitchFamily="18" charset="0"/>
              </a:rPr>
              <a:t>1. Daniel was a man who gave his very best (Daniel 6:3, Daniel 5:10-12)</a:t>
            </a:r>
          </a:p>
          <a:p>
            <a:pPr algn="l"/>
            <a:r>
              <a:rPr lang="en-SG" sz="2000" dirty="0">
                <a:solidFill>
                  <a:schemeClr val="tx1"/>
                </a:solidFill>
                <a:cs typeface="Times New Roman" panose="02020603050405020304" pitchFamily="18" charset="0"/>
              </a:rPr>
              <a:t>2. Daniel was a person of unassailable integrity (Daniel 6:4-5)</a:t>
            </a:r>
          </a:p>
          <a:p>
            <a:pPr algn="l"/>
            <a:r>
              <a:rPr lang="en-SG" sz="2800" dirty="0">
                <a:solidFill>
                  <a:srgbClr val="0000FF"/>
                </a:solidFill>
                <a:cs typeface="Times New Roman" panose="02020603050405020304" pitchFamily="18" charset="0"/>
              </a:rPr>
              <a:t>3. Daniel was a diligent student of the Bible (Daniel 6:5)</a:t>
            </a:r>
          </a:p>
          <a:p>
            <a:pPr algn="l"/>
            <a:endParaRPr lang="en-SG" b="1" dirty="0" smtClean="0"/>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10</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90475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sz="2800" b="1" dirty="0">
                <a:solidFill>
                  <a:schemeClr val="tx1"/>
                </a:solidFill>
                <a:latin typeface="Times New Roman" panose="02020603050405020304" pitchFamily="18" charset="0"/>
                <a:cs typeface="Times New Roman" panose="02020603050405020304" pitchFamily="18" charset="0"/>
              </a:rPr>
              <a:t>Daniel 9:</a:t>
            </a:r>
            <a:r>
              <a:rPr lang="en-SG" sz="2800" dirty="0">
                <a:solidFill>
                  <a:schemeClr val="tx1"/>
                </a:solidFill>
                <a:latin typeface="Times New Roman" panose="02020603050405020304" pitchFamily="18" charset="0"/>
                <a:cs typeface="Times New Roman" panose="02020603050405020304" pitchFamily="18" charset="0"/>
              </a:rPr>
              <a:t>​</a:t>
            </a:r>
            <a:r>
              <a:rPr lang="en-SG" sz="2800" baseline="30000" dirty="0">
                <a:solidFill>
                  <a:schemeClr val="tx1"/>
                </a:solidFill>
                <a:latin typeface="Times New Roman" panose="02020603050405020304" pitchFamily="18" charset="0"/>
                <a:cs typeface="Times New Roman" panose="02020603050405020304" pitchFamily="18" charset="0"/>
              </a:rPr>
              <a:t>1</a:t>
            </a:r>
            <a:r>
              <a:rPr lang="en-SG" sz="2800" dirty="0">
                <a:solidFill>
                  <a:schemeClr val="tx1"/>
                </a:solidFill>
                <a:latin typeface="Times New Roman" panose="02020603050405020304" pitchFamily="18" charset="0"/>
                <a:cs typeface="Times New Roman" panose="02020603050405020304" pitchFamily="18" charset="0"/>
              </a:rPr>
              <a:t> In the first year of Darius son of Xerxes (a Mede by descent), who was made ruler over the Babylonian kingdom— </a:t>
            </a:r>
            <a:r>
              <a:rPr lang="en-SG" sz="2800" baseline="30000" dirty="0">
                <a:solidFill>
                  <a:schemeClr val="tx1"/>
                </a:solidFill>
                <a:latin typeface="Times New Roman" panose="02020603050405020304" pitchFamily="18" charset="0"/>
                <a:cs typeface="Times New Roman" panose="02020603050405020304" pitchFamily="18" charset="0"/>
              </a:rPr>
              <a:t>2</a:t>
            </a:r>
            <a:r>
              <a:rPr lang="en-SG" sz="2800" dirty="0">
                <a:solidFill>
                  <a:schemeClr val="tx1"/>
                </a:solidFill>
                <a:latin typeface="Times New Roman" panose="02020603050405020304" pitchFamily="18" charset="0"/>
                <a:cs typeface="Times New Roman" panose="02020603050405020304" pitchFamily="18" charset="0"/>
              </a:rPr>
              <a:t> in the first year of his reign, I</a:t>
            </a:r>
            <a:r>
              <a:rPr lang="en-SG" sz="2800" i="1" dirty="0">
                <a:solidFill>
                  <a:schemeClr val="tx1"/>
                </a:solidFill>
                <a:latin typeface="Times New Roman" panose="02020603050405020304" pitchFamily="18" charset="0"/>
                <a:cs typeface="Times New Roman" panose="02020603050405020304" pitchFamily="18" charset="0"/>
              </a:rPr>
              <a:t>, Daniel, </a:t>
            </a:r>
            <a:r>
              <a:rPr lang="en-SG" sz="2800" dirty="0">
                <a:solidFill>
                  <a:srgbClr val="C00000"/>
                </a:solidFill>
                <a:latin typeface="Times New Roman" panose="02020603050405020304" pitchFamily="18" charset="0"/>
                <a:cs typeface="Times New Roman" panose="02020603050405020304" pitchFamily="18" charset="0"/>
              </a:rPr>
              <a:t>understood from the Scriptures, according to the word of the Lord given to Jeremiah the prophet, </a:t>
            </a:r>
            <a:r>
              <a:rPr lang="en-SG" sz="2800" dirty="0">
                <a:solidFill>
                  <a:schemeClr val="tx1"/>
                </a:solidFill>
                <a:latin typeface="Times New Roman" panose="02020603050405020304" pitchFamily="18" charset="0"/>
                <a:cs typeface="Times New Roman" panose="02020603050405020304" pitchFamily="18" charset="0"/>
              </a:rPr>
              <a:t>that the desolation of Jerusalem would last seventy years. </a:t>
            </a:r>
            <a:r>
              <a:rPr lang="en-SG" sz="2800" baseline="30000" dirty="0">
                <a:solidFill>
                  <a:schemeClr val="tx1"/>
                </a:solidFill>
                <a:latin typeface="Times New Roman" panose="02020603050405020304" pitchFamily="18" charset="0"/>
                <a:cs typeface="Times New Roman" panose="02020603050405020304" pitchFamily="18" charset="0"/>
              </a:rPr>
              <a:t>3</a:t>
            </a:r>
            <a:r>
              <a:rPr lang="en-SG" sz="2800" dirty="0">
                <a:solidFill>
                  <a:schemeClr val="tx1"/>
                </a:solidFill>
                <a:latin typeface="Times New Roman" panose="02020603050405020304" pitchFamily="18" charset="0"/>
                <a:cs typeface="Times New Roman" panose="02020603050405020304" pitchFamily="18" charset="0"/>
              </a:rPr>
              <a:t> So I turned to the Lord God and pleaded with him in prayer and petition, in fasting, and in sackcloth and </a:t>
            </a:r>
            <a:r>
              <a:rPr lang="en-SG" sz="2800" dirty="0" smtClean="0">
                <a:solidFill>
                  <a:schemeClr val="tx1"/>
                </a:solidFill>
                <a:latin typeface="Times New Roman" panose="02020603050405020304" pitchFamily="18" charset="0"/>
                <a:cs typeface="Times New Roman" panose="02020603050405020304" pitchFamily="18" charset="0"/>
              </a:rPr>
              <a:t>ashes</a:t>
            </a:r>
          </a:p>
          <a:p>
            <a:pPr algn="l"/>
            <a:endParaRPr lang="en-SG" sz="2800" dirty="0">
              <a:solidFill>
                <a:schemeClr val="tx1"/>
              </a:solidFill>
              <a:latin typeface="Times New Roman" panose="02020603050405020304" pitchFamily="18" charset="0"/>
              <a:cs typeface="Times New Roman" panose="02020603050405020304" pitchFamily="18" charset="0"/>
            </a:endParaRPr>
          </a:p>
          <a:p>
            <a:pPr algn="l"/>
            <a:r>
              <a:rPr lang="en-SG" sz="2800" b="1" dirty="0">
                <a:solidFill>
                  <a:schemeClr val="tx1"/>
                </a:solidFill>
                <a:latin typeface="Times New Roman" panose="02020603050405020304" pitchFamily="18" charset="0"/>
                <a:cs typeface="Times New Roman" panose="02020603050405020304" pitchFamily="18" charset="0"/>
              </a:rPr>
              <a:t>Jeremiah 25:11-12</a:t>
            </a:r>
            <a:r>
              <a:rPr lang="en-SG" sz="2800" dirty="0">
                <a:solidFill>
                  <a:schemeClr val="tx1"/>
                </a:solidFill>
                <a:latin typeface="Times New Roman" panose="02020603050405020304" pitchFamily="18" charset="0"/>
                <a:cs typeface="Times New Roman" panose="02020603050405020304" pitchFamily="18" charset="0"/>
              </a:rPr>
              <a:t> and </a:t>
            </a:r>
            <a:r>
              <a:rPr lang="en-SG" sz="2800" b="1" dirty="0">
                <a:solidFill>
                  <a:schemeClr val="tx1"/>
                </a:solidFill>
                <a:latin typeface="Times New Roman" panose="02020603050405020304" pitchFamily="18" charset="0"/>
                <a:cs typeface="Times New Roman" panose="02020603050405020304" pitchFamily="18" charset="0"/>
              </a:rPr>
              <a:t>Jeremiah 29:10-14.</a:t>
            </a:r>
            <a:r>
              <a:rPr lang="en-SG" sz="2800" dirty="0">
                <a:solidFill>
                  <a:schemeClr val="tx1"/>
                </a:solidFill>
                <a:latin typeface="Times New Roman" panose="02020603050405020304" pitchFamily="18" charset="0"/>
                <a:cs typeface="Times New Roman" panose="02020603050405020304" pitchFamily="18" charset="0"/>
              </a:rPr>
              <a:t> </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11</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3881102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sz="2800" b="1" dirty="0">
                <a:solidFill>
                  <a:srgbClr val="C00000"/>
                </a:solidFill>
                <a:latin typeface="Times New Roman" panose="02020603050405020304" pitchFamily="18" charset="0"/>
                <a:cs typeface="Times New Roman" panose="02020603050405020304" pitchFamily="18" charset="0"/>
              </a:rPr>
              <a:t>Daniel 6:</a:t>
            </a:r>
            <a:r>
              <a:rPr lang="en-SG" sz="2800" baseline="30000" dirty="0">
                <a:solidFill>
                  <a:srgbClr val="C00000"/>
                </a:solidFill>
                <a:latin typeface="Times New Roman" panose="02020603050405020304" pitchFamily="18" charset="0"/>
                <a:cs typeface="Times New Roman" panose="02020603050405020304" pitchFamily="18" charset="0"/>
              </a:rPr>
              <a:t>5</a:t>
            </a:r>
            <a:r>
              <a:rPr lang="en-SG" sz="2800" i="1" dirty="0">
                <a:solidFill>
                  <a:srgbClr val="C00000"/>
                </a:solidFill>
                <a:latin typeface="Times New Roman" panose="02020603050405020304" pitchFamily="18" charset="0"/>
                <a:cs typeface="Times New Roman" panose="02020603050405020304" pitchFamily="18" charset="0"/>
              </a:rPr>
              <a:t> </a:t>
            </a:r>
            <a:r>
              <a:rPr lang="en-SG" sz="2800" dirty="0">
                <a:solidFill>
                  <a:srgbClr val="C00000"/>
                </a:solidFill>
                <a:latin typeface="Times New Roman" panose="02020603050405020304" pitchFamily="18" charset="0"/>
                <a:cs typeface="Times New Roman" panose="02020603050405020304" pitchFamily="18" charset="0"/>
              </a:rPr>
              <a:t>Finally these men said, “We will never find any basis for charges against this man Daniel unless it has something to do with </a:t>
            </a:r>
            <a:r>
              <a:rPr lang="en-SG" sz="2800" dirty="0">
                <a:solidFill>
                  <a:srgbClr val="0000FF"/>
                </a:solidFill>
                <a:latin typeface="Times New Roman" panose="02020603050405020304" pitchFamily="18" charset="0"/>
                <a:cs typeface="Times New Roman" panose="02020603050405020304" pitchFamily="18" charset="0"/>
              </a:rPr>
              <a:t>the law of his God.” </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12</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4263464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a:bodyPr>
          <a:lstStyle/>
          <a:p>
            <a:pPr algn="l"/>
            <a:r>
              <a:rPr lang="en-SG" sz="2800" b="1" dirty="0">
                <a:solidFill>
                  <a:srgbClr val="C00000"/>
                </a:solidFill>
                <a:latin typeface="Times New Roman" panose="02020603050405020304" pitchFamily="18" charset="0"/>
                <a:cs typeface="Times New Roman" panose="02020603050405020304" pitchFamily="18" charset="0"/>
              </a:rPr>
              <a:t>Daniel 6: </a:t>
            </a:r>
            <a:r>
              <a:rPr lang="en-SG" sz="2800" baseline="30000" dirty="0">
                <a:solidFill>
                  <a:srgbClr val="C00000"/>
                </a:solidFill>
                <a:latin typeface="Times New Roman" panose="02020603050405020304" pitchFamily="18" charset="0"/>
                <a:cs typeface="Times New Roman" panose="02020603050405020304" pitchFamily="18" charset="0"/>
              </a:rPr>
              <a:t>6</a:t>
            </a:r>
            <a:r>
              <a:rPr lang="en-SG" sz="2800" dirty="0">
                <a:solidFill>
                  <a:srgbClr val="C00000"/>
                </a:solidFill>
                <a:latin typeface="Times New Roman" panose="02020603050405020304" pitchFamily="18" charset="0"/>
                <a:cs typeface="Times New Roman" panose="02020603050405020304" pitchFamily="18" charset="0"/>
              </a:rPr>
              <a:t> So these administrators and satraps went as a group to the king and said: “May King Darius live forever! </a:t>
            </a:r>
            <a:r>
              <a:rPr lang="en-SG" sz="2800" baseline="30000" dirty="0">
                <a:solidFill>
                  <a:srgbClr val="C00000"/>
                </a:solidFill>
                <a:latin typeface="Times New Roman" panose="02020603050405020304" pitchFamily="18" charset="0"/>
                <a:cs typeface="Times New Roman" panose="02020603050405020304" pitchFamily="18" charset="0"/>
              </a:rPr>
              <a:t>7</a:t>
            </a:r>
            <a:r>
              <a:rPr lang="en-SG" sz="2800" dirty="0">
                <a:solidFill>
                  <a:srgbClr val="C00000"/>
                </a:solidFill>
                <a:latin typeface="Times New Roman" panose="02020603050405020304" pitchFamily="18" charset="0"/>
                <a:cs typeface="Times New Roman" panose="02020603050405020304" pitchFamily="18" charset="0"/>
              </a:rPr>
              <a:t> The royal administrators, prefects, satraps, advisers and governors have all agreed that the king should issue an edict and enforce the decree that anyone who prays to any god or human being during the next thirty days, except to you, Your Majesty, shall be thrown into the lions’ den. </a:t>
            </a:r>
            <a:r>
              <a:rPr lang="en-SG" sz="2800" baseline="30000" dirty="0">
                <a:solidFill>
                  <a:srgbClr val="C00000"/>
                </a:solidFill>
                <a:latin typeface="Times New Roman" panose="02020603050405020304" pitchFamily="18" charset="0"/>
                <a:cs typeface="Times New Roman" panose="02020603050405020304" pitchFamily="18" charset="0"/>
              </a:rPr>
              <a:t>8</a:t>
            </a:r>
            <a:r>
              <a:rPr lang="en-SG" sz="2800" dirty="0">
                <a:solidFill>
                  <a:srgbClr val="C00000"/>
                </a:solidFill>
                <a:latin typeface="Times New Roman" panose="02020603050405020304" pitchFamily="18" charset="0"/>
                <a:cs typeface="Times New Roman" panose="02020603050405020304" pitchFamily="18" charset="0"/>
              </a:rPr>
              <a:t> Now, Your Majesty, issue the decree and put it in writing so that it cannot be altered—in accordance with the law of the Medes and Persians, which cannot be repealed.” </a:t>
            </a:r>
            <a:r>
              <a:rPr lang="en-SG" sz="2800" baseline="30000" dirty="0">
                <a:solidFill>
                  <a:srgbClr val="C00000"/>
                </a:solidFill>
                <a:latin typeface="Times New Roman" panose="02020603050405020304" pitchFamily="18" charset="0"/>
                <a:cs typeface="Times New Roman" panose="02020603050405020304" pitchFamily="18" charset="0"/>
              </a:rPr>
              <a:t>9</a:t>
            </a:r>
            <a:r>
              <a:rPr lang="en-SG" sz="2800" dirty="0">
                <a:solidFill>
                  <a:srgbClr val="C00000"/>
                </a:solidFill>
                <a:latin typeface="Times New Roman" panose="02020603050405020304" pitchFamily="18" charset="0"/>
                <a:cs typeface="Times New Roman" panose="02020603050405020304" pitchFamily="18" charset="0"/>
              </a:rPr>
              <a:t> So King Darius put the decree in writing.</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13</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2847977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sz="2000" dirty="0">
                <a:solidFill>
                  <a:schemeClr val="tx1"/>
                </a:solidFill>
              </a:rPr>
              <a:t>What kind of person was Daniel?  </a:t>
            </a:r>
          </a:p>
          <a:p>
            <a:pPr algn="l"/>
            <a:r>
              <a:rPr lang="en-SG" sz="2000" dirty="0">
                <a:solidFill>
                  <a:schemeClr val="tx1"/>
                </a:solidFill>
              </a:rPr>
              <a:t>1. Daniel was a man who gave his very best (Daniel 6:3, Daniel 5:10-12)</a:t>
            </a:r>
          </a:p>
          <a:p>
            <a:pPr algn="l"/>
            <a:r>
              <a:rPr lang="en-SG" sz="2000" dirty="0">
                <a:solidFill>
                  <a:schemeClr val="tx1"/>
                </a:solidFill>
              </a:rPr>
              <a:t>2. Daniel was a person of unassailable integrity (Daniel 6:4-5)</a:t>
            </a:r>
          </a:p>
          <a:p>
            <a:pPr algn="l"/>
            <a:r>
              <a:rPr lang="en-SG" sz="2000" dirty="0">
                <a:solidFill>
                  <a:schemeClr val="tx1"/>
                </a:solidFill>
              </a:rPr>
              <a:t>3. Daniel was a diligent student of the Bible (Daniel 6:5)</a:t>
            </a:r>
          </a:p>
          <a:p>
            <a:pPr algn="l"/>
            <a:r>
              <a:rPr lang="en-SG" sz="2800" dirty="0">
                <a:solidFill>
                  <a:srgbClr val="0000FF"/>
                </a:solidFill>
              </a:rPr>
              <a:t>4. Daniel was a man of prayer (Daniel 6:10). </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14</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293566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sz="2800" b="1" dirty="0">
                <a:solidFill>
                  <a:srgbClr val="C00000"/>
                </a:solidFill>
                <a:latin typeface="Times New Roman" panose="02020603050405020304" pitchFamily="18" charset="0"/>
                <a:cs typeface="Times New Roman" panose="02020603050405020304" pitchFamily="18" charset="0"/>
              </a:rPr>
              <a:t>Daniel 6:</a:t>
            </a:r>
            <a:r>
              <a:rPr lang="en-SG" sz="2800" baseline="30000" dirty="0">
                <a:solidFill>
                  <a:srgbClr val="C00000"/>
                </a:solidFill>
                <a:latin typeface="Times New Roman" panose="02020603050405020304" pitchFamily="18" charset="0"/>
                <a:cs typeface="Times New Roman" panose="02020603050405020304" pitchFamily="18" charset="0"/>
              </a:rPr>
              <a:t>10</a:t>
            </a:r>
            <a:r>
              <a:rPr lang="en-SG" sz="2800" dirty="0">
                <a:solidFill>
                  <a:srgbClr val="C00000"/>
                </a:solidFill>
                <a:latin typeface="Times New Roman" panose="02020603050405020304" pitchFamily="18" charset="0"/>
                <a:cs typeface="Times New Roman" panose="02020603050405020304" pitchFamily="18" charset="0"/>
              </a:rPr>
              <a:t> Now when Daniel learned that the decree had been published, he went home to his upstairs room where the windows opened toward Jerusalem. </a:t>
            </a:r>
            <a:r>
              <a:rPr lang="en-SG" sz="2800" dirty="0">
                <a:solidFill>
                  <a:srgbClr val="0000FF"/>
                </a:solidFill>
                <a:latin typeface="Times New Roman" panose="02020603050405020304" pitchFamily="18" charset="0"/>
                <a:cs typeface="Times New Roman" panose="02020603050405020304" pitchFamily="18" charset="0"/>
              </a:rPr>
              <a:t>Three times a day he got down on his knees and prayed, giving thanks to his God, just as he had done before. </a:t>
            </a:r>
            <a:r>
              <a:rPr lang="en-SG" sz="2800" baseline="30000" dirty="0">
                <a:solidFill>
                  <a:srgbClr val="C00000"/>
                </a:solidFill>
                <a:latin typeface="Times New Roman" panose="02020603050405020304" pitchFamily="18" charset="0"/>
                <a:cs typeface="Times New Roman" panose="02020603050405020304" pitchFamily="18" charset="0"/>
              </a:rPr>
              <a:t>11</a:t>
            </a:r>
            <a:r>
              <a:rPr lang="en-SG" sz="2800" dirty="0">
                <a:solidFill>
                  <a:srgbClr val="C00000"/>
                </a:solidFill>
                <a:latin typeface="Times New Roman" panose="02020603050405020304" pitchFamily="18" charset="0"/>
                <a:cs typeface="Times New Roman" panose="02020603050405020304" pitchFamily="18" charset="0"/>
              </a:rPr>
              <a:t> Then these men went as a group and found Daniel praying and asking God for help. </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15</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2947201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b="1" dirty="0">
                <a:solidFill>
                  <a:srgbClr val="C00000"/>
                </a:solidFill>
                <a:latin typeface="Times New Roman" panose="02020603050405020304" pitchFamily="18" charset="0"/>
                <a:cs typeface="Times New Roman" panose="02020603050405020304" pitchFamily="18" charset="0"/>
              </a:rPr>
              <a:t>Daniel 6:</a:t>
            </a:r>
            <a:r>
              <a:rPr lang="en-SG" b="1" baseline="30000" dirty="0">
                <a:solidFill>
                  <a:srgbClr val="C00000"/>
                </a:solidFill>
                <a:latin typeface="Times New Roman" panose="02020603050405020304" pitchFamily="18" charset="0"/>
                <a:cs typeface="Times New Roman" panose="02020603050405020304" pitchFamily="18" charset="0"/>
              </a:rPr>
              <a:t>10b (NLT)</a:t>
            </a:r>
            <a:r>
              <a:rPr lang="en-SG" b="1" dirty="0">
                <a:solidFill>
                  <a:srgbClr val="C00000"/>
                </a:solidFill>
                <a:latin typeface="Times New Roman" panose="02020603050405020304" pitchFamily="18" charset="0"/>
                <a:cs typeface="Times New Roman" panose="02020603050405020304" pitchFamily="18" charset="0"/>
              </a:rPr>
              <a:t> </a:t>
            </a:r>
            <a:r>
              <a:rPr lang="en-SG" dirty="0">
                <a:solidFill>
                  <a:srgbClr val="C00000"/>
                </a:solidFill>
                <a:latin typeface="Times New Roman" panose="02020603050405020304" pitchFamily="18" charset="0"/>
                <a:cs typeface="Times New Roman" panose="02020603050405020304" pitchFamily="18" charset="0"/>
              </a:rPr>
              <a:t>He prayed three times a day, just as he had always done. </a:t>
            </a: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16</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273349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620688"/>
            <a:ext cx="8136904" cy="5904656"/>
          </a:xfrm>
        </p:spPr>
        <p:txBody>
          <a:bodyPr>
            <a:normAutofit/>
          </a:bodyPr>
          <a:lstStyle/>
          <a:p>
            <a:pPr algn="l"/>
            <a:r>
              <a:rPr lang="en-SG" sz="2400" b="1" dirty="0">
                <a:solidFill>
                  <a:srgbClr val="C00000"/>
                </a:solidFill>
                <a:latin typeface="Times New Roman" panose="02020603050405020304" pitchFamily="18" charset="0"/>
                <a:cs typeface="Times New Roman" panose="02020603050405020304" pitchFamily="18" charset="0"/>
              </a:rPr>
              <a:t>Romans 13: (NLT) </a:t>
            </a:r>
            <a:r>
              <a:rPr lang="en-SG" sz="2400" baseline="30000" dirty="0">
                <a:solidFill>
                  <a:srgbClr val="C00000"/>
                </a:solidFill>
                <a:latin typeface="Times New Roman" panose="02020603050405020304" pitchFamily="18" charset="0"/>
                <a:cs typeface="Times New Roman" panose="02020603050405020304" pitchFamily="18" charset="0"/>
              </a:rPr>
              <a:t>1</a:t>
            </a:r>
            <a:r>
              <a:rPr lang="en-SG" sz="2400" dirty="0">
                <a:solidFill>
                  <a:srgbClr val="C00000"/>
                </a:solidFill>
                <a:latin typeface="Times New Roman" panose="02020603050405020304" pitchFamily="18" charset="0"/>
                <a:cs typeface="Times New Roman" panose="02020603050405020304" pitchFamily="18" charset="0"/>
              </a:rPr>
              <a:t> Everyone must submit to governing authorities. For all authority comes from God, and those in positions of authority have been placed there by God. </a:t>
            </a:r>
            <a:endParaRPr lang="en-SG" sz="2400" dirty="0" smtClean="0">
              <a:solidFill>
                <a:srgbClr val="C00000"/>
              </a:solidFill>
              <a:latin typeface="Times New Roman" panose="02020603050405020304" pitchFamily="18" charset="0"/>
              <a:cs typeface="Times New Roman" panose="02020603050405020304" pitchFamily="18" charset="0"/>
            </a:endParaRPr>
          </a:p>
          <a:p>
            <a:pPr algn="l"/>
            <a:r>
              <a:rPr lang="en-SG" sz="2400" baseline="30000" dirty="0" smtClean="0">
                <a:solidFill>
                  <a:srgbClr val="C00000"/>
                </a:solidFill>
                <a:latin typeface="Times New Roman" panose="02020603050405020304" pitchFamily="18" charset="0"/>
                <a:cs typeface="Times New Roman" panose="02020603050405020304" pitchFamily="18" charset="0"/>
              </a:rPr>
              <a:t>2</a:t>
            </a:r>
            <a:r>
              <a:rPr lang="en-SG" sz="2400" dirty="0" smtClean="0">
                <a:solidFill>
                  <a:srgbClr val="C00000"/>
                </a:solidFill>
                <a:latin typeface="Times New Roman" panose="02020603050405020304" pitchFamily="18" charset="0"/>
                <a:cs typeface="Times New Roman" panose="02020603050405020304" pitchFamily="18" charset="0"/>
              </a:rPr>
              <a:t> </a:t>
            </a:r>
            <a:r>
              <a:rPr lang="en-SG" sz="2400" dirty="0">
                <a:solidFill>
                  <a:srgbClr val="C00000"/>
                </a:solidFill>
                <a:latin typeface="Times New Roman" panose="02020603050405020304" pitchFamily="18" charset="0"/>
                <a:cs typeface="Times New Roman" panose="02020603050405020304" pitchFamily="18" charset="0"/>
              </a:rPr>
              <a:t>So anyone who rebels against authority is rebelling against what God has instituted, and they will be punished</a:t>
            </a:r>
            <a:r>
              <a:rPr lang="en-SG" sz="2400" dirty="0" smtClean="0">
                <a:solidFill>
                  <a:srgbClr val="C00000"/>
                </a:solidFill>
                <a:latin typeface="Times New Roman" panose="02020603050405020304" pitchFamily="18" charset="0"/>
                <a:cs typeface="Times New Roman" panose="02020603050405020304" pitchFamily="18" charset="0"/>
              </a:rPr>
              <a:t>.</a:t>
            </a:r>
          </a:p>
          <a:p>
            <a:pPr algn="l"/>
            <a:r>
              <a:rPr lang="en-SG" sz="2400" dirty="0" smtClean="0">
                <a:solidFill>
                  <a:srgbClr val="C00000"/>
                </a:solidFill>
                <a:latin typeface="Times New Roman" panose="02020603050405020304" pitchFamily="18" charset="0"/>
                <a:cs typeface="Times New Roman" panose="02020603050405020304" pitchFamily="18" charset="0"/>
              </a:rPr>
              <a:t> </a:t>
            </a:r>
            <a:r>
              <a:rPr lang="en-SG" sz="2400" baseline="30000" dirty="0">
                <a:solidFill>
                  <a:srgbClr val="C00000"/>
                </a:solidFill>
                <a:latin typeface="Times New Roman" panose="02020603050405020304" pitchFamily="18" charset="0"/>
                <a:cs typeface="Times New Roman" panose="02020603050405020304" pitchFamily="18" charset="0"/>
              </a:rPr>
              <a:t>3</a:t>
            </a:r>
            <a:r>
              <a:rPr lang="en-SG" sz="2400" dirty="0">
                <a:solidFill>
                  <a:srgbClr val="C00000"/>
                </a:solidFill>
                <a:latin typeface="Times New Roman" panose="02020603050405020304" pitchFamily="18" charset="0"/>
                <a:cs typeface="Times New Roman" panose="02020603050405020304" pitchFamily="18" charset="0"/>
              </a:rPr>
              <a:t> For the authorities do not strike fear in people who are doing right, but in those who are doing wrong. Would you like to live without fear of the authorities? Do what is right, and they will </a:t>
            </a:r>
            <a:r>
              <a:rPr lang="en-SG" sz="2400" dirty="0" err="1">
                <a:solidFill>
                  <a:srgbClr val="C00000"/>
                </a:solidFill>
                <a:latin typeface="Times New Roman" panose="02020603050405020304" pitchFamily="18" charset="0"/>
                <a:cs typeface="Times New Roman" panose="02020603050405020304" pitchFamily="18" charset="0"/>
              </a:rPr>
              <a:t>honor</a:t>
            </a:r>
            <a:r>
              <a:rPr lang="en-SG" sz="2400" dirty="0">
                <a:solidFill>
                  <a:srgbClr val="C00000"/>
                </a:solidFill>
                <a:latin typeface="Times New Roman" panose="02020603050405020304" pitchFamily="18" charset="0"/>
                <a:cs typeface="Times New Roman" panose="02020603050405020304" pitchFamily="18" charset="0"/>
              </a:rPr>
              <a:t> you. </a:t>
            </a:r>
            <a:endParaRPr lang="en-SG" sz="2400" dirty="0" smtClean="0">
              <a:solidFill>
                <a:srgbClr val="C00000"/>
              </a:solidFill>
              <a:latin typeface="Times New Roman" panose="02020603050405020304" pitchFamily="18" charset="0"/>
              <a:cs typeface="Times New Roman" panose="02020603050405020304" pitchFamily="18" charset="0"/>
            </a:endParaRPr>
          </a:p>
          <a:p>
            <a:pPr algn="l"/>
            <a:r>
              <a:rPr lang="en-SG" sz="2400" baseline="30000" dirty="0" smtClean="0">
                <a:solidFill>
                  <a:srgbClr val="C00000"/>
                </a:solidFill>
                <a:latin typeface="Times New Roman" panose="02020603050405020304" pitchFamily="18" charset="0"/>
                <a:cs typeface="Times New Roman" panose="02020603050405020304" pitchFamily="18" charset="0"/>
              </a:rPr>
              <a:t>4</a:t>
            </a:r>
            <a:r>
              <a:rPr lang="en-SG" sz="2400" dirty="0" smtClean="0">
                <a:solidFill>
                  <a:srgbClr val="C00000"/>
                </a:solidFill>
                <a:latin typeface="Times New Roman" panose="02020603050405020304" pitchFamily="18" charset="0"/>
                <a:cs typeface="Times New Roman" panose="02020603050405020304" pitchFamily="18" charset="0"/>
              </a:rPr>
              <a:t> </a:t>
            </a:r>
            <a:r>
              <a:rPr lang="en-SG" sz="2400" dirty="0">
                <a:solidFill>
                  <a:srgbClr val="C00000"/>
                </a:solidFill>
                <a:latin typeface="Times New Roman" panose="02020603050405020304" pitchFamily="18" charset="0"/>
                <a:cs typeface="Times New Roman" panose="02020603050405020304" pitchFamily="18" charset="0"/>
              </a:rPr>
              <a:t>The authorities are God’s servants, sent for your good. But if you are doing wrong, of course you should be afraid, for they have the power to punish you. They are God’s servants, sent for the very purpose of punishing those who do what is wrong. </a:t>
            </a:r>
            <a:endParaRPr lang="en-SG" sz="2400" dirty="0" smtClean="0">
              <a:solidFill>
                <a:srgbClr val="C00000"/>
              </a:solidFill>
              <a:latin typeface="Times New Roman" panose="02020603050405020304" pitchFamily="18" charset="0"/>
              <a:cs typeface="Times New Roman" panose="02020603050405020304" pitchFamily="18" charset="0"/>
            </a:endParaRPr>
          </a:p>
          <a:p>
            <a:pPr algn="l"/>
            <a:r>
              <a:rPr lang="en-SG" sz="2400" baseline="30000" dirty="0" smtClean="0">
                <a:solidFill>
                  <a:srgbClr val="C00000"/>
                </a:solidFill>
                <a:latin typeface="Times New Roman" panose="02020603050405020304" pitchFamily="18" charset="0"/>
                <a:cs typeface="Times New Roman" panose="02020603050405020304" pitchFamily="18" charset="0"/>
              </a:rPr>
              <a:t>5</a:t>
            </a:r>
            <a:r>
              <a:rPr lang="en-SG" sz="2400" dirty="0" smtClean="0">
                <a:solidFill>
                  <a:srgbClr val="C00000"/>
                </a:solidFill>
                <a:latin typeface="Times New Roman" panose="02020603050405020304" pitchFamily="18" charset="0"/>
                <a:cs typeface="Times New Roman" panose="02020603050405020304" pitchFamily="18" charset="0"/>
              </a:rPr>
              <a:t> </a:t>
            </a:r>
            <a:r>
              <a:rPr lang="en-SG" sz="2400" dirty="0">
                <a:solidFill>
                  <a:srgbClr val="C00000"/>
                </a:solidFill>
                <a:latin typeface="Times New Roman" panose="02020603050405020304" pitchFamily="18" charset="0"/>
                <a:cs typeface="Times New Roman" panose="02020603050405020304" pitchFamily="18" charset="0"/>
              </a:rPr>
              <a:t>So you must submit to them, not only to avoid punishment, but also to keep a clear conscience.</a:t>
            </a: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17</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2240977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23528" y="836712"/>
            <a:ext cx="7848872" cy="5544616"/>
          </a:xfrm>
        </p:spPr>
        <p:txBody>
          <a:bodyPr>
            <a:normAutofit lnSpcReduction="10000"/>
          </a:bodyPr>
          <a:lstStyle/>
          <a:p>
            <a:pPr algn="l"/>
            <a:r>
              <a:rPr lang="en-US" sz="2800" dirty="0">
                <a:solidFill>
                  <a:schemeClr val="tx1"/>
                </a:solidFill>
              </a:rPr>
              <a:t>Summary: Why obey government?</a:t>
            </a:r>
            <a:endParaRPr lang="en-SG" sz="2800" dirty="0">
              <a:solidFill>
                <a:schemeClr val="tx1"/>
              </a:solidFill>
            </a:endParaRPr>
          </a:p>
          <a:p>
            <a:pPr algn="l"/>
            <a:r>
              <a:rPr lang="en-US" sz="2800" dirty="0">
                <a:solidFill>
                  <a:srgbClr val="0000FF"/>
                </a:solidFill>
              </a:rPr>
              <a:t>1. God is the one who has appointed the government (Romans 13:1).</a:t>
            </a:r>
            <a:endParaRPr lang="en-SG" sz="2800" dirty="0">
              <a:solidFill>
                <a:srgbClr val="0000FF"/>
              </a:solidFill>
            </a:endParaRPr>
          </a:p>
          <a:p>
            <a:pPr algn="l"/>
            <a:endParaRPr lang="en-US" sz="2800" dirty="0" smtClean="0">
              <a:solidFill>
                <a:schemeClr val="tx1"/>
              </a:solidFill>
            </a:endParaRPr>
          </a:p>
          <a:p>
            <a:pPr algn="l"/>
            <a:r>
              <a:rPr lang="en-US" sz="2800" dirty="0" smtClean="0">
                <a:solidFill>
                  <a:srgbClr val="FF00FF"/>
                </a:solidFill>
              </a:rPr>
              <a:t>2</a:t>
            </a:r>
            <a:r>
              <a:rPr lang="en-US" sz="2800" dirty="0">
                <a:solidFill>
                  <a:srgbClr val="FF00FF"/>
                </a:solidFill>
              </a:rPr>
              <a:t>. If we disobey, we will be disobeying God’s instituted authority, and we will be judged. (Romans 13:2).</a:t>
            </a:r>
            <a:endParaRPr lang="en-SG" sz="2800" dirty="0">
              <a:solidFill>
                <a:srgbClr val="FF00FF"/>
              </a:solidFill>
            </a:endParaRPr>
          </a:p>
          <a:p>
            <a:pPr algn="l"/>
            <a:endParaRPr lang="en-US" sz="2800" dirty="0" smtClean="0">
              <a:solidFill>
                <a:schemeClr val="tx1"/>
              </a:solidFill>
            </a:endParaRPr>
          </a:p>
          <a:p>
            <a:pPr algn="l"/>
            <a:r>
              <a:rPr lang="en-US" sz="2800" dirty="0" smtClean="0">
                <a:solidFill>
                  <a:srgbClr val="C00000"/>
                </a:solidFill>
              </a:rPr>
              <a:t>3</a:t>
            </a:r>
            <a:r>
              <a:rPr lang="en-US" sz="2800" dirty="0">
                <a:solidFill>
                  <a:srgbClr val="C00000"/>
                </a:solidFill>
              </a:rPr>
              <a:t>. If we disobey, the government will punish us (Romans 13:3). </a:t>
            </a:r>
            <a:endParaRPr lang="en-SG" sz="2800" dirty="0">
              <a:solidFill>
                <a:srgbClr val="C00000"/>
              </a:solidFill>
            </a:endParaRPr>
          </a:p>
          <a:p>
            <a:pPr algn="l"/>
            <a:endParaRPr lang="en-US" sz="2800" dirty="0" smtClean="0">
              <a:solidFill>
                <a:schemeClr val="tx1"/>
              </a:solidFill>
            </a:endParaRPr>
          </a:p>
          <a:p>
            <a:pPr algn="l"/>
            <a:r>
              <a:rPr lang="en-US" sz="2800" dirty="0" smtClean="0">
                <a:solidFill>
                  <a:srgbClr val="FF0000"/>
                </a:solidFill>
              </a:rPr>
              <a:t>4</a:t>
            </a:r>
            <a:r>
              <a:rPr lang="en-US" sz="2800" dirty="0">
                <a:solidFill>
                  <a:srgbClr val="FF0000"/>
                </a:solidFill>
              </a:rPr>
              <a:t>. It is the right thing to do (Romans 13:5).</a:t>
            </a:r>
            <a:endParaRPr lang="en-SG" sz="2800" dirty="0">
              <a:solidFill>
                <a:srgbClr val="FF0000"/>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18</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45266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US" dirty="0">
                <a:solidFill>
                  <a:srgbClr val="C00000"/>
                </a:solidFill>
                <a:latin typeface="Times New Roman" panose="02020603050405020304" pitchFamily="18" charset="0"/>
                <a:cs typeface="Times New Roman" panose="02020603050405020304" pitchFamily="18" charset="0"/>
              </a:rPr>
              <a:t>Mark </a:t>
            </a:r>
            <a:r>
              <a:rPr lang="en-US" dirty="0" smtClean="0">
                <a:solidFill>
                  <a:srgbClr val="C00000"/>
                </a:solidFill>
                <a:latin typeface="Times New Roman" panose="02020603050405020304" pitchFamily="18" charset="0"/>
                <a:cs typeface="Times New Roman" panose="02020603050405020304" pitchFamily="18" charset="0"/>
              </a:rPr>
              <a:t>12:17</a:t>
            </a:r>
          </a:p>
          <a:p>
            <a:r>
              <a:rPr lang="en-US" dirty="0" smtClean="0">
                <a:solidFill>
                  <a:srgbClr val="C00000"/>
                </a:solidFill>
                <a:latin typeface="Times New Roman" panose="02020603050405020304" pitchFamily="18" charset="0"/>
                <a:cs typeface="Times New Roman" panose="02020603050405020304" pitchFamily="18" charset="0"/>
              </a:rPr>
              <a:t>"Give </a:t>
            </a:r>
            <a:r>
              <a:rPr lang="en-US" dirty="0">
                <a:solidFill>
                  <a:srgbClr val="C00000"/>
                </a:solidFill>
                <a:latin typeface="Times New Roman" panose="02020603050405020304" pitchFamily="18" charset="0"/>
                <a:cs typeface="Times New Roman" panose="02020603050405020304" pitchFamily="18" charset="0"/>
              </a:rPr>
              <a:t>to Caesar what is Caesar's </a:t>
            </a:r>
            <a:endParaRPr lang="en-US" dirty="0">
              <a:solidFill>
                <a:srgbClr val="C00000"/>
              </a:solidFill>
              <a:latin typeface="Times New Roman" panose="02020603050405020304" pitchFamily="18" charset="0"/>
              <a:cs typeface="Times New Roman" panose="02020603050405020304" pitchFamily="18" charset="0"/>
            </a:endParaRPr>
          </a:p>
          <a:p>
            <a:r>
              <a:rPr lang="en-US" dirty="0" smtClean="0">
                <a:solidFill>
                  <a:srgbClr val="0000FF"/>
                </a:solidFill>
                <a:latin typeface="Times New Roman" panose="02020603050405020304" pitchFamily="18" charset="0"/>
                <a:cs typeface="Times New Roman" panose="02020603050405020304" pitchFamily="18" charset="0"/>
              </a:rPr>
              <a:t>and </a:t>
            </a:r>
            <a:r>
              <a:rPr lang="en-US" dirty="0">
                <a:solidFill>
                  <a:srgbClr val="0000FF"/>
                </a:solidFill>
                <a:latin typeface="Times New Roman" panose="02020603050405020304" pitchFamily="18" charset="0"/>
                <a:cs typeface="Times New Roman" panose="02020603050405020304" pitchFamily="18" charset="0"/>
              </a:rPr>
              <a:t>to God what is God's." </a:t>
            </a:r>
            <a:endParaRPr lang="en-SG" dirty="0">
              <a:solidFill>
                <a:srgbClr val="0000FF"/>
              </a:solidFill>
              <a:latin typeface="Times New Roman" panose="02020603050405020304" pitchFamily="18" charset="0"/>
              <a:cs typeface="Times New Roman" panose="02020603050405020304" pitchFamily="18" charset="0"/>
            </a:endParaRPr>
          </a:p>
          <a:p>
            <a:r>
              <a:rPr lang="en-US" b="1" dirty="0"/>
              <a:t> </a:t>
            </a:r>
            <a:endParaRPr lang="en-SG" dirty="0"/>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19</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4007630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b="1" dirty="0">
                <a:solidFill>
                  <a:srgbClr val="C00000"/>
                </a:solidFill>
                <a:latin typeface="Times New Roman" panose="02020603050405020304" pitchFamily="18" charset="0"/>
                <a:cs typeface="Times New Roman" panose="02020603050405020304" pitchFamily="18" charset="0"/>
              </a:rPr>
              <a:t>Acts 5:</a:t>
            </a:r>
            <a:r>
              <a:rPr lang="en-SG" baseline="30000" dirty="0">
                <a:solidFill>
                  <a:srgbClr val="C00000"/>
                </a:solidFill>
                <a:latin typeface="Times New Roman" panose="02020603050405020304" pitchFamily="18" charset="0"/>
                <a:cs typeface="Times New Roman" panose="02020603050405020304" pitchFamily="18" charset="0"/>
              </a:rPr>
              <a:t>29</a:t>
            </a:r>
            <a:r>
              <a:rPr lang="en-SG" dirty="0">
                <a:solidFill>
                  <a:srgbClr val="C00000"/>
                </a:solidFill>
                <a:latin typeface="Times New Roman" panose="02020603050405020304" pitchFamily="18" charset="0"/>
                <a:cs typeface="Times New Roman" panose="02020603050405020304" pitchFamily="18" charset="0"/>
              </a:rPr>
              <a:t> “We must obey God rather than human beings!</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20</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406433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sz="2800" b="1" dirty="0">
                <a:solidFill>
                  <a:schemeClr val="tx1"/>
                </a:solidFill>
              </a:rPr>
              <a:t>Give to Caesar what is Caesar's</a:t>
            </a:r>
            <a:endParaRPr lang="en-SG" sz="2800" dirty="0">
              <a:solidFill>
                <a:schemeClr val="tx1"/>
              </a:solidFill>
            </a:endParaRPr>
          </a:p>
          <a:p>
            <a:pPr algn="l"/>
            <a:r>
              <a:rPr lang="en-SG" sz="2800" dirty="0">
                <a:solidFill>
                  <a:srgbClr val="0000FF"/>
                </a:solidFill>
              </a:rPr>
              <a:t>1. submit to the governing authorities (Romans 13:1-7, Titus 3:1-2)</a:t>
            </a:r>
          </a:p>
          <a:p>
            <a:pPr algn="l"/>
            <a:endParaRPr lang="en-SG" sz="2800" b="1" dirty="0" smtClean="0">
              <a:solidFill>
                <a:schemeClr val="tx1"/>
              </a:solidFill>
            </a:endParaRPr>
          </a:p>
          <a:p>
            <a:pPr algn="l"/>
            <a:r>
              <a:rPr lang="en-SG" sz="2800" b="1" dirty="0" smtClean="0">
                <a:solidFill>
                  <a:srgbClr val="C00000"/>
                </a:solidFill>
                <a:latin typeface="Times New Roman" panose="02020603050405020304" pitchFamily="18" charset="0"/>
                <a:cs typeface="Times New Roman" panose="02020603050405020304" pitchFamily="18" charset="0"/>
              </a:rPr>
              <a:t>Titus </a:t>
            </a:r>
            <a:r>
              <a:rPr lang="en-SG" sz="2800" b="1" dirty="0">
                <a:solidFill>
                  <a:srgbClr val="C00000"/>
                </a:solidFill>
                <a:latin typeface="Times New Roman" panose="02020603050405020304" pitchFamily="18" charset="0"/>
                <a:cs typeface="Times New Roman" panose="02020603050405020304" pitchFamily="18" charset="0"/>
              </a:rPr>
              <a:t>3:</a:t>
            </a:r>
            <a:r>
              <a:rPr lang="en-SG" sz="2800" baseline="30000" dirty="0">
                <a:solidFill>
                  <a:srgbClr val="C00000"/>
                </a:solidFill>
                <a:latin typeface="Times New Roman" panose="02020603050405020304" pitchFamily="18" charset="0"/>
                <a:cs typeface="Times New Roman" panose="02020603050405020304" pitchFamily="18" charset="0"/>
              </a:rPr>
              <a:t> 1.</a:t>
            </a:r>
            <a:r>
              <a:rPr lang="en-SG" sz="2800" dirty="0">
                <a:solidFill>
                  <a:srgbClr val="C00000"/>
                </a:solidFill>
                <a:latin typeface="Times New Roman" panose="02020603050405020304" pitchFamily="18" charset="0"/>
                <a:cs typeface="Times New Roman" panose="02020603050405020304" pitchFamily="18" charset="0"/>
              </a:rPr>
              <a:t> Remind the people to be </a:t>
            </a:r>
            <a:r>
              <a:rPr lang="en-SG" sz="2800" dirty="0">
                <a:solidFill>
                  <a:srgbClr val="0000FF"/>
                </a:solidFill>
                <a:latin typeface="Times New Roman" panose="02020603050405020304" pitchFamily="18" charset="0"/>
                <a:cs typeface="Times New Roman" panose="02020603050405020304" pitchFamily="18" charset="0"/>
              </a:rPr>
              <a:t>subject to rulers and authorities, to be obedient, to be ready to do whatever is good,</a:t>
            </a:r>
            <a:r>
              <a:rPr lang="en-SG" sz="2800" dirty="0">
                <a:solidFill>
                  <a:srgbClr val="C00000"/>
                </a:solidFill>
                <a:latin typeface="Times New Roman" panose="02020603050405020304" pitchFamily="18" charset="0"/>
                <a:cs typeface="Times New Roman" panose="02020603050405020304" pitchFamily="18" charset="0"/>
              </a:rPr>
              <a:t> </a:t>
            </a:r>
            <a:r>
              <a:rPr lang="en-SG" sz="2800" baseline="30000" dirty="0">
                <a:solidFill>
                  <a:srgbClr val="C00000"/>
                </a:solidFill>
                <a:latin typeface="Times New Roman" panose="02020603050405020304" pitchFamily="18" charset="0"/>
                <a:cs typeface="Times New Roman" panose="02020603050405020304" pitchFamily="18" charset="0"/>
              </a:rPr>
              <a:t>2. </a:t>
            </a:r>
            <a:r>
              <a:rPr lang="en-SG" sz="2800" dirty="0">
                <a:solidFill>
                  <a:srgbClr val="C00000"/>
                </a:solidFill>
                <a:latin typeface="Times New Roman" panose="02020603050405020304" pitchFamily="18" charset="0"/>
                <a:cs typeface="Times New Roman" panose="02020603050405020304" pitchFamily="18" charset="0"/>
              </a:rPr>
              <a:t>to slander no-one, to be peaceable and considerate, and to show true humility towards all men.</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21</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3766421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lstStyle/>
          <a:p>
            <a:pPr algn="l"/>
            <a:r>
              <a:rPr lang="en-SG" sz="1800" b="1" dirty="0">
                <a:solidFill>
                  <a:schemeClr val="tx1"/>
                </a:solidFill>
              </a:rPr>
              <a:t>Give to Caesar what is Caesar's</a:t>
            </a:r>
            <a:endParaRPr lang="en-SG" sz="1800" dirty="0">
              <a:solidFill>
                <a:schemeClr val="tx1"/>
              </a:solidFill>
            </a:endParaRPr>
          </a:p>
          <a:p>
            <a:pPr algn="l"/>
            <a:r>
              <a:rPr lang="en-SG" sz="1800" dirty="0">
                <a:solidFill>
                  <a:schemeClr val="tx1"/>
                </a:solidFill>
              </a:rPr>
              <a:t>1. submit to the governing authorities (Romans 13:1-7, Titus 3:1-2)</a:t>
            </a:r>
          </a:p>
          <a:p>
            <a:pPr algn="l"/>
            <a:r>
              <a:rPr lang="en-SG" sz="2800" dirty="0" smtClean="0">
                <a:solidFill>
                  <a:srgbClr val="0000FF"/>
                </a:solidFill>
              </a:rPr>
              <a:t>2</a:t>
            </a:r>
            <a:r>
              <a:rPr lang="en-SG" sz="2800" dirty="0">
                <a:solidFill>
                  <a:srgbClr val="0000FF"/>
                </a:solidFill>
              </a:rPr>
              <a:t>. seek the peace and prosperity of the country (Jeremiah 29:7)</a:t>
            </a:r>
          </a:p>
          <a:p>
            <a:pPr algn="l"/>
            <a:endParaRPr lang="en-SG" sz="2800" b="1" dirty="0" smtClean="0">
              <a:solidFill>
                <a:srgbClr val="C00000"/>
              </a:solidFill>
            </a:endParaRPr>
          </a:p>
          <a:p>
            <a:pPr algn="l"/>
            <a:r>
              <a:rPr lang="en-SG" sz="2800" b="1" dirty="0" smtClean="0">
                <a:solidFill>
                  <a:srgbClr val="C00000"/>
                </a:solidFill>
                <a:latin typeface="Times New Roman" panose="02020603050405020304" pitchFamily="18" charset="0"/>
                <a:cs typeface="Times New Roman" panose="02020603050405020304" pitchFamily="18" charset="0"/>
              </a:rPr>
              <a:t>Jeremiah </a:t>
            </a:r>
            <a:r>
              <a:rPr lang="en-SG" sz="2800" b="1" dirty="0">
                <a:solidFill>
                  <a:srgbClr val="C00000"/>
                </a:solidFill>
                <a:latin typeface="Times New Roman" panose="02020603050405020304" pitchFamily="18" charset="0"/>
                <a:cs typeface="Times New Roman" panose="02020603050405020304" pitchFamily="18" charset="0"/>
              </a:rPr>
              <a:t>29: </a:t>
            </a:r>
            <a:r>
              <a:rPr lang="en-SG" sz="2800" b="1" baseline="30000" dirty="0">
                <a:solidFill>
                  <a:srgbClr val="C00000"/>
                </a:solidFill>
                <a:latin typeface="Times New Roman" panose="02020603050405020304" pitchFamily="18" charset="0"/>
                <a:cs typeface="Times New Roman" panose="02020603050405020304" pitchFamily="18" charset="0"/>
              </a:rPr>
              <a:t>7</a:t>
            </a:r>
            <a:r>
              <a:rPr lang="en-SG" sz="2800" dirty="0">
                <a:solidFill>
                  <a:srgbClr val="C00000"/>
                </a:solidFill>
                <a:latin typeface="Times New Roman" panose="02020603050405020304" pitchFamily="18" charset="0"/>
                <a:cs typeface="Times New Roman" panose="02020603050405020304" pitchFamily="18" charset="0"/>
              </a:rPr>
              <a:t>Also, </a:t>
            </a:r>
            <a:r>
              <a:rPr lang="en-SG" sz="2800" dirty="0">
                <a:solidFill>
                  <a:srgbClr val="0000FF"/>
                </a:solidFill>
                <a:latin typeface="Times New Roman" panose="02020603050405020304" pitchFamily="18" charset="0"/>
                <a:cs typeface="Times New Roman" panose="02020603050405020304" pitchFamily="18" charset="0"/>
              </a:rPr>
              <a:t>seek the peace and prosperity of the city</a:t>
            </a:r>
            <a:r>
              <a:rPr lang="en-SG" sz="2800" dirty="0">
                <a:solidFill>
                  <a:srgbClr val="C00000"/>
                </a:solidFill>
                <a:latin typeface="Times New Roman" panose="02020603050405020304" pitchFamily="18" charset="0"/>
                <a:cs typeface="Times New Roman" panose="02020603050405020304" pitchFamily="18" charset="0"/>
              </a:rPr>
              <a:t> to which I have carried you into exile. </a:t>
            </a:r>
            <a:r>
              <a:rPr lang="en-SG" sz="2800" dirty="0">
                <a:solidFill>
                  <a:srgbClr val="0000FF"/>
                </a:solidFill>
                <a:latin typeface="Times New Roman" panose="02020603050405020304" pitchFamily="18" charset="0"/>
                <a:cs typeface="Times New Roman" panose="02020603050405020304" pitchFamily="18" charset="0"/>
              </a:rPr>
              <a:t>Pray to the LORD for it, </a:t>
            </a:r>
            <a:r>
              <a:rPr lang="en-SG" sz="2800" dirty="0">
                <a:solidFill>
                  <a:srgbClr val="C00000"/>
                </a:solidFill>
                <a:latin typeface="Times New Roman" panose="02020603050405020304" pitchFamily="18" charset="0"/>
                <a:cs typeface="Times New Roman" panose="02020603050405020304" pitchFamily="18" charset="0"/>
              </a:rPr>
              <a:t>because if it prospers, you too will prosper."</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22</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783540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fontScale="92500"/>
          </a:bodyPr>
          <a:lstStyle/>
          <a:p>
            <a:pPr algn="l"/>
            <a:r>
              <a:rPr lang="en-SG" sz="2000" b="1" dirty="0">
                <a:solidFill>
                  <a:schemeClr val="tx1"/>
                </a:solidFill>
              </a:rPr>
              <a:t>Give to Caesar what is Caesar's</a:t>
            </a:r>
            <a:endParaRPr lang="en-SG" sz="2000" dirty="0">
              <a:solidFill>
                <a:schemeClr val="tx1"/>
              </a:solidFill>
            </a:endParaRPr>
          </a:p>
          <a:p>
            <a:pPr algn="l"/>
            <a:r>
              <a:rPr lang="en-SG" sz="2000" dirty="0">
                <a:solidFill>
                  <a:schemeClr val="tx1"/>
                </a:solidFill>
              </a:rPr>
              <a:t>1. submit to the governing authorities (Romans 13:1-7, Titus 3:1-2)</a:t>
            </a:r>
          </a:p>
          <a:p>
            <a:pPr algn="l"/>
            <a:r>
              <a:rPr lang="en-SG" sz="2000" dirty="0">
                <a:solidFill>
                  <a:schemeClr val="tx1"/>
                </a:solidFill>
              </a:rPr>
              <a:t>2. seek the peace and prosperity of the country (Jeremiah 29:7)</a:t>
            </a:r>
          </a:p>
          <a:p>
            <a:pPr algn="l"/>
            <a:r>
              <a:rPr lang="en-SG" sz="3000" dirty="0">
                <a:solidFill>
                  <a:srgbClr val="0000FF"/>
                </a:solidFill>
              </a:rPr>
              <a:t>3. Pray for the government leaders (1 Timothy 2:1-4)</a:t>
            </a:r>
          </a:p>
          <a:p>
            <a:pPr algn="l"/>
            <a:endParaRPr lang="en-SG" sz="3000" b="1" dirty="0" smtClean="0">
              <a:solidFill>
                <a:schemeClr val="tx1"/>
              </a:solidFill>
            </a:endParaRPr>
          </a:p>
          <a:p>
            <a:pPr algn="l"/>
            <a:r>
              <a:rPr lang="en-SG" sz="3000" b="1" dirty="0" smtClean="0">
                <a:solidFill>
                  <a:srgbClr val="C00000"/>
                </a:solidFill>
                <a:latin typeface="Times New Roman" panose="02020603050405020304" pitchFamily="18" charset="0"/>
                <a:cs typeface="Times New Roman" panose="02020603050405020304" pitchFamily="18" charset="0"/>
              </a:rPr>
              <a:t>1 </a:t>
            </a:r>
            <a:r>
              <a:rPr lang="en-SG" sz="3000" b="1" dirty="0">
                <a:solidFill>
                  <a:srgbClr val="C00000"/>
                </a:solidFill>
                <a:latin typeface="Times New Roman" panose="02020603050405020304" pitchFamily="18" charset="0"/>
                <a:cs typeface="Times New Roman" panose="02020603050405020304" pitchFamily="18" charset="0"/>
              </a:rPr>
              <a:t>Timothy 2:</a:t>
            </a:r>
            <a:r>
              <a:rPr lang="en-SG" sz="3000" baseline="30000" dirty="0">
                <a:solidFill>
                  <a:srgbClr val="C00000"/>
                </a:solidFill>
                <a:latin typeface="Times New Roman" panose="02020603050405020304" pitchFamily="18" charset="0"/>
                <a:cs typeface="Times New Roman" panose="02020603050405020304" pitchFamily="18" charset="0"/>
              </a:rPr>
              <a:t> 1.</a:t>
            </a:r>
            <a:r>
              <a:rPr lang="en-SG" sz="3000" dirty="0">
                <a:solidFill>
                  <a:srgbClr val="C00000"/>
                </a:solidFill>
                <a:latin typeface="Times New Roman" panose="02020603050405020304" pitchFamily="18" charset="0"/>
                <a:cs typeface="Times New Roman" panose="02020603050405020304" pitchFamily="18" charset="0"/>
              </a:rPr>
              <a:t> I urge, then, first of all, that requests, prayers, intercession and thanksgiving be made for everyone-- </a:t>
            </a:r>
            <a:r>
              <a:rPr lang="en-SG" sz="3000" baseline="30000" dirty="0">
                <a:solidFill>
                  <a:srgbClr val="0000FF"/>
                </a:solidFill>
                <a:latin typeface="Times New Roman" panose="02020603050405020304" pitchFamily="18" charset="0"/>
                <a:cs typeface="Times New Roman" panose="02020603050405020304" pitchFamily="18" charset="0"/>
              </a:rPr>
              <a:t>2.</a:t>
            </a:r>
            <a:r>
              <a:rPr lang="en-SG" sz="3000" dirty="0">
                <a:solidFill>
                  <a:srgbClr val="0000FF"/>
                </a:solidFill>
                <a:latin typeface="Times New Roman" panose="02020603050405020304" pitchFamily="18" charset="0"/>
                <a:cs typeface="Times New Roman" panose="02020603050405020304" pitchFamily="18" charset="0"/>
              </a:rPr>
              <a:t> for kings and all those in authority,</a:t>
            </a:r>
            <a:r>
              <a:rPr lang="en-SG" sz="3000" dirty="0">
                <a:solidFill>
                  <a:srgbClr val="C00000"/>
                </a:solidFill>
                <a:latin typeface="Times New Roman" panose="02020603050405020304" pitchFamily="18" charset="0"/>
                <a:cs typeface="Times New Roman" panose="02020603050405020304" pitchFamily="18" charset="0"/>
              </a:rPr>
              <a:t> that we may live peaceful and quiet lives in all godliness and holiness. </a:t>
            </a:r>
            <a:r>
              <a:rPr lang="en-SG" sz="3000" baseline="30000" dirty="0">
                <a:solidFill>
                  <a:srgbClr val="C00000"/>
                </a:solidFill>
                <a:latin typeface="Times New Roman" panose="02020603050405020304" pitchFamily="18" charset="0"/>
                <a:cs typeface="Times New Roman" panose="02020603050405020304" pitchFamily="18" charset="0"/>
              </a:rPr>
              <a:t>3.</a:t>
            </a:r>
            <a:r>
              <a:rPr lang="en-SG" sz="3000" dirty="0">
                <a:solidFill>
                  <a:srgbClr val="C00000"/>
                </a:solidFill>
                <a:latin typeface="Times New Roman" panose="02020603050405020304" pitchFamily="18" charset="0"/>
                <a:cs typeface="Times New Roman" panose="02020603050405020304" pitchFamily="18" charset="0"/>
              </a:rPr>
              <a:t> This is good, and pleases God our Saviour, </a:t>
            </a:r>
            <a:r>
              <a:rPr lang="en-SG" sz="3000" baseline="30000" dirty="0">
                <a:solidFill>
                  <a:srgbClr val="C00000"/>
                </a:solidFill>
                <a:latin typeface="Times New Roman" panose="02020603050405020304" pitchFamily="18" charset="0"/>
                <a:cs typeface="Times New Roman" panose="02020603050405020304" pitchFamily="18" charset="0"/>
              </a:rPr>
              <a:t>4.</a:t>
            </a:r>
            <a:r>
              <a:rPr lang="en-SG" sz="3000" dirty="0">
                <a:solidFill>
                  <a:srgbClr val="C00000"/>
                </a:solidFill>
                <a:latin typeface="Times New Roman" panose="02020603050405020304" pitchFamily="18" charset="0"/>
                <a:cs typeface="Times New Roman" panose="02020603050405020304" pitchFamily="18" charset="0"/>
              </a:rPr>
              <a:t> who wants all men to be saved and to come to a knowledge of the truth.</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23</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964823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3"/>
            <a:ext cx="7704856" cy="504056"/>
          </a:xfrm>
        </p:spPr>
        <p:txBody>
          <a:bodyPr>
            <a:normAutofit/>
          </a:bodyPr>
          <a:lstStyle/>
          <a:p>
            <a:r>
              <a:rPr lang="en-SG" sz="1800" dirty="0" smtClean="0"/>
              <a:t>Daniel 6</a:t>
            </a:r>
            <a:endParaRPr lang="en-SG" sz="1800" dirty="0"/>
          </a:p>
        </p:txBody>
      </p:sp>
      <p:sp>
        <p:nvSpPr>
          <p:cNvPr id="3" name="Subtitle 2"/>
          <p:cNvSpPr>
            <a:spLocks noGrp="1"/>
          </p:cNvSpPr>
          <p:nvPr>
            <p:ph type="subTitle" idx="1"/>
          </p:nvPr>
        </p:nvSpPr>
        <p:spPr>
          <a:xfrm>
            <a:off x="395536" y="836712"/>
            <a:ext cx="7848872" cy="5544616"/>
          </a:xfrm>
        </p:spPr>
        <p:txBody>
          <a:bodyPr>
            <a:normAutofit fontScale="70000" lnSpcReduction="20000"/>
          </a:bodyPr>
          <a:lstStyle/>
          <a:p>
            <a:pPr algn="l"/>
            <a:r>
              <a:rPr lang="en-SG" sz="2000" b="1" dirty="0">
                <a:solidFill>
                  <a:schemeClr val="tx1"/>
                </a:solidFill>
              </a:rPr>
              <a:t>Give to Caesar what is Caesar's</a:t>
            </a:r>
            <a:endParaRPr lang="en-SG" sz="2000" dirty="0">
              <a:solidFill>
                <a:schemeClr val="tx1"/>
              </a:solidFill>
            </a:endParaRPr>
          </a:p>
          <a:p>
            <a:pPr algn="l"/>
            <a:r>
              <a:rPr lang="en-SG" sz="2600" dirty="0">
                <a:solidFill>
                  <a:schemeClr val="tx1"/>
                </a:solidFill>
              </a:rPr>
              <a:t>1. submit to the governing authorities (Romans 13:1-7, Titus 3:1-2)</a:t>
            </a:r>
          </a:p>
          <a:p>
            <a:pPr algn="l"/>
            <a:r>
              <a:rPr lang="en-SG" sz="2600" dirty="0">
                <a:solidFill>
                  <a:schemeClr val="tx1"/>
                </a:solidFill>
              </a:rPr>
              <a:t>2. seek the peace and prosperity of the country (Jeremiah 29:7)</a:t>
            </a:r>
          </a:p>
          <a:p>
            <a:pPr algn="l"/>
            <a:r>
              <a:rPr lang="en-SG" sz="2600" dirty="0">
                <a:solidFill>
                  <a:schemeClr val="tx1"/>
                </a:solidFill>
              </a:rPr>
              <a:t>3. Pray for the government leaders (1 Timothy 2:1-4)</a:t>
            </a:r>
          </a:p>
          <a:p>
            <a:pPr algn="l"/>
            <a:r>
              <a:rPr lang="en-SG" sz="4000" dirty="0">
                <a:solidFill>
                  <a:srgbClr val="0000FF"/>
                </a:solidFill>
              </a:rPr>
              <a:t>4. Set a good example and be a testimony to the </a:t>
            </a:r>
            <a:r>
              <a:rPr lang="en-SG" sz="4000" dirty="0" smtClean="0">
                <a:solidFill>
                  <a:srgbClr val="0000FF"/>
                </a:solidFill>
              </a:rPr>
              <a:t>non-Christians (1 </a:t>
            </a:r>
            <a:r>
              <a:rPr lang="en-SG" sz="4000" dirty="0">
                <a:solidFill>
                  <a:srgbClr val="0000FF"/>
                </a:solidFill>
              </a:rPr>
              <a:t>Peter 2:13-17)</a:t>
            </a:r>
          </a:p>
          <a:p>
            <a:pPr algn="l"/>
            <a:endParaRPr lang="en-SG" b="1" dirty="0" smtClean="0">
              <a:solidFill>
                <a:schemeClr val="tx1"/>
              </a:solidFill>
            </a:endParaRPr>
          </a:p>
          <a:p>
            <a:pPr algn="l"/>
            <a:r>
              <a:rPr lang="en-SG" sz="3600" b="1" dirty="0" smtClean="0">
                <a:solidFill>
                  <a:srgbClr val="C00000"/>
                </a:solidFill>
                <a:latin typeface="Times New Roman" panose="02020603050405020304" pitchFamily="18" charset="0"/>
                <a:cs typeface="Times New Roman" panose="02020603050405020304" pitchFamily="18" charset="0"/>
              </a:rPr>
              <a:t>1 </a:t>
            </a:r>
            <a:r>
              <a:rPr lang="en-SG" sz="3600" b="1" dirty="0">
                <a:solidFill>
                  <a:srgbClr val="C00000"/>
                </a:solidFill>
                <a:latin typeface="Times New Roman" panose="02020603050405020304" pitchFamily="18" charset="0"/>
                <a:cs typeface="Times New Roman" panose="02020603050405020304" pitchFamily="18" charset="0"/>
              </a:rPr>
              <a:t>Peter 2:</a:t>
            </a:r>
            <a:r>
              <a:rPr lang="en-SG" sz="3600" baseline="30000" dirty="0">
                <a:solidFill>
                  <a:srgbClr val="C00000"/>
                </a:solidFill>
                <a:latin typeface="Times New Roman" panose="02020603050405020304" pitchFamily="18" charset="0"/>
                <a:cs typeface="Times New Roman" panose="02020603050405020304" pitchFamily="18" charset="0"/>
              </a:rPr>
              <a:t> 13.</a:t>
            </a:r>
            <a:r>
              <a:rPr lang="en-SG" sz="3600" dirty="0">
                <a:solidFill>
                  <a:srgbClr val="C00000"/>
                </a:solidFill>
                <a:latin typeface="Times New Roman" panose="02020603050405020304" pitchFamily="18" charset="0"/>
                <a:cs typeface="Times New Roman" panose="02020603050405020304" pitchFamily="18" charset="0"/>
              </a:rPr>
              <a:t> </a:t>
            </a:r>
            <a:r>
              <a:rPr lang="en-SG" sz="3600" dirty="0">
                <a:solidFill>
                  <a:srgbClr val="0000FF"/>
                </a:solidFill>
                <a:latin typeface="Times New Roman" panose="02020603050405020304" pitchFamily="18" charset="0"/>
                <a:cs typeface="Times New Roman" panose="02020603050405020304" pitchFamily="18" charset="0"/>
              </a:rPr>
              <a:t>Submit yourselves for the Lord's sake to every authority instituted among men: whether to the king, as the supreme authority, </a:t>
            </a:r>
            <a:r>
              <a:rPr lang="en-SG" sz="3600" baseline="30000" dirty="0">
                <a:solidFill>
                  <a:srgbClr val="C00000"/>
                </a:solidFill>
                <a:latin typeface="Times New Roman" panose="02020603050405020304" pitchFamily="18" charset="0"/>
                <a:cs typeface="Times New Roman" panose="02020603050405020304" pitchFamily="18" charset="0"/>
              </a:rPr>
              <a:t>14.</a:t>
            </a:r>
            <a:r>
              <a:rPr lang="en-SG" sz="3600" dirty="0">
                <a:solidFill>
                  <a:srgbClr val="C00000"/>
                </a:solidFill>
                <a:latin typeface="Times New Roman" panose="02020603050405020304" pitchFamily="18" charset="0"/>
                <a:cs typeface="Times New Roman" panose="02020603050405020304" pitchFamily="18" charset="0"/>
              </a:rPr>
              <a:t> or to governors, who are sent by him to punish those who do wrong and to commend those who do right. </a:t>
            </a:r>
            <a:r>
              <a:rPr lang="en-SG" sz="3600" baseline="30000" dirty="0">
                <a:solidFill>
                  <a:srgbClr val="C00000"/>
                </a:solidFill>
                <a:latin typeface="Times New Roman" panose="02020603050405020304" pitchFamily="18" charset="0"/>
                <a:cs typeface="Times New Roman" panose="02020603050405020304" pitchFamily="18" charset="0"/>
              </a:rPr>
              <a:t>15.</a:t>
            </a:r>
            <a:r>
              <a:rPr lang="en-SG" sz="3600" dirty="0">
                <a:solidFill>
                  <a:srgbClr val="C00000"/>
                </a:solidFill>
                <a:latin typeface="Times New Roman" panose="02020603050405020304" pitchFamily="18" charset="0"/>
                <a:cs typeface="Times New Roman" panose="02020603050405020304" pitchFamily="18" charset="0"/>
              </a:rPr>
              <a:t> For it is God's will that by doing good you should silence the ignorant talk of foolish men. </a:t>
            </a:r>
            <a:r>
              <a:rPr lang="en-SG" sz="3600" baseline="30000" dirty="0">
                <a:solidFill>
                  <a:srgbClr val="C00000"/>
                </a:solidFill>
                <a:latin typeface="Times New Roman" panose="02020603050405020304" pitchFamily="18" charset="0"/>
                <a:cs typeface="Times New Roman" panose="02020603050405020304" pitchFamily="18" charset="0"/>
              </a:rPr>
              <a:t>16.</a:t>
            </a:r>
            <a:r>
              <a:rPr lang="en-SG" sz="3600" dirty="0">
                <a:solidFill>
                  <a:srgbClr val="C00000"/>
                </a:solidFill>
                <a:latin typeface="Times New Roman" panose="02020603050405020304" pitchFamily="18" charset="0"/>
                <a:cs typeface="Times New Roman" panose="02020603050405020304" pitchFamily="18" charset="0"/>
              </a:rPr>
              <a:t> Live as free men, but do not use your freedom as a cover-up for evil; live as servants of God. </a:t>
            </a:r>
            <a:r>
              <a:rPr lang="en-SG" sz="3600" baseline="30000" dirty="0">
                <a:solidFill>
                  <a:srgbClr val="C00000"/>
                </a:solidFill>
                <a:latin typeface="Times New Roman" panose="02020603050405020304" pitchFamily="18" charset="0"/>
                <a:cs typeface="Times New Roman" panose="02020603050405020304" pitchFamily="18" charset="0"/>
              </a:rPr>
              <a:t>17.</a:t>
            </a:r>
            <a:r>
              <a:rPr lang="en-SG" sz="3600" dirty="0">
                <a:solidFill>
                  <a:srgbClr val="C00000"/>
                </a:solidFill>
                <a:latin typeface="Times New Roman" panose="02020603050405020304" pitchFamily="18" charset="0"/>
                <a:cs typeface="Times New Roman" panose="02020603050405020304" pitchFamily="18" charset="0"/>
              </a:rPr>
              <a:t> Show proper respect to everyone: Love the brotherhood of believers, </a:t>
            </a:r>
            <a:r>
              <a:rPr lang="en-SG" sz="3600" dirty="0">
                <a:solidFill>
                  <a:srgbClr val="0000FF"/>
                </a:solidFill>
                <a:latin typeface="Times New Roman" panose="02020603050405020304" pitchFamily="18" charset="0"/>
                <a:cs typeface="Times New Roman" panose="02020603050405020304" pitchFamily="18" charset="0"/>
              </a:rPr>
              <a:t>fear God, honour the king.</a:t>
            </a:r>
          </a:p>
          <a:p>
            <a:pPr algn="l"/>
            <a:endParaRPr lang="en-SG" dirty="0">
              <a:solidFill>
                <a:schemeClr val="tx1"/>
              </a:solidFill>
            </a:endParaRPr>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AE306F-793D-43FE-A3F4-6BD430AF8461}" type="slidenum">
              <a:rPr lang="en-SG" sz="4800" smtClean="0">
                <a:solidFill>
                  <a:srgbClr val="FF0000"/>
                </a:solidFill>
                <a:latin typeface="Arial Narrow" panose="020B0606020202030204" pitchFamily="34" charset="0"/>
              </a:rPr>
              <a:t>24</a:t>
            </a:fld>
            <a:endParaRPr lang="en-SG" sz="4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7410474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1872</Words>
  <Application>Microsoft Office PowerPoint</Application>
  <PresentationFormat>On-screen Show (4:3)</PresentationFormat>
  <Paragraphs>140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 Daniel 6:1-28  </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lpstr>Daniel 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Daniel 6:1-28</dc:title>
  <dc:creator>SKT</dc:creator>
  <cp:lastModifiedBy>SKT</cp:lastModifiedBy>
  <cp:revision>6</cp:revision>
  <dcterms:created xsi:type="dcterms:W3CDTF">2018-08-04T06:15:15Z</dcterms:created>
  <dcterms:modified xsi:type="dcterms:W3CDTF">2018-08-04T09:32:41Z</dcterms:modified>
</cp:coreProperties>
</file>