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65" r:id="rId3"/>
    <p:sldId id="263" r:id="rId4"/>
    <p:sldId id="285" r:id="rId5"/>
    <p:sldId id="264" r:id="rId6"/>
    <p:sldId id="257" r:id="rId7"/>
    <p:sldId id="275" r:id="rId8"/>
    <p:sldId id="287" r:id="rId9"/>
    <p:sldId id="266" r:id="rId10"/>
    <p:sldId id="260" r:id="rId11"/>
    <p:sldId id="293" r:id="rId12"/>
    <p:sldId id="261" r:id="rId13"/>
    <p:sldId id="289" r:id="rId14"/>
    <p:sldId id="262" r:id="rId15"/>
    <p:sldId id="290" r:id="rId16"/>
    <p:sldId id="291" r:id="rId17"/>
    <p:sldId id="267" r:id="rId18"/>
    <p:sldId id="268" r:id="rId19"/>
    <p:sldId id="269" r:id="rId20"/>
    <p:sldId id="292" r:id="rId21"/>
    <p:sldId id="270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uel Pepys" initials="SP" lastIdx="2" clrIdx="0">
    <p:extLst>
      <p:ext uri="{19B8F6BF-5375-455C-9EA6-DF929625EA0E}">
        <p15:presenceInfo xmlns:p15="http://schemas.microsoft.com/office/powerpoint/2012/main" userId="06bda3bdc22f6b0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225"/>
  </p:normalViewPr>
  <p:slideViewPr>
    <p:cSldViewPr snapToGrid="0" snapToObjects="1">
      <p:cViewPr varScale="1">
        <p:scale>
          <a:sx n="118" d="100"/>
          <a:sy n="118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1-10T19:10:05.580" idx="2">
    <p:pos x="10" y="10"/>
    <p:text>Paul opens his letter to the church in Ephesus by likening the church to a body.</p:text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1B621-F29C-CF4C-8290-42F823E280DC}" type="datetimeFigureOut">
              <a:rPr lang="en-US" smtClean="0"/>
              <a:t>1/19/20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DE832-AD57-5345-A79D-86D0BEA16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1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DE832-AD57-5345-A79D-86D0BEA16D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61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DE832-AD57-5345-A79D-86D0BEA16D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49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>
                <a:latin typeface="Helvetica" pitchFamily="2" charset="0"/>
              </a:rPr>
              <a:t>Paul opens his letter to the church in Ephesus by likening the church to a body.</a:t>
            </a:r>
          </a:p>
          <a:p>
            <a:endParaRPr lang="en-US" sz="160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DE832-AD57-5345-A79D-86D0BEA16D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79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latin typeface="Helvetica" pitchFamily="2" charset="0"/>
            </a:endParaRPr>
          </a:p>
          <a:p>
            <a:endParaRPr lang="en-US" sz="160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DE832-AD57-5345-A79D-86D0BEA16D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29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latin typeface="Helvetica" pitchFamily="2" charset="0"/>
            </a:endParaRPr>
          </a:p>
          <a:p>
            <a:endParaRPr lang="en-US" sz="160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DE832-AD57-5345-A79D-86D0BEA16D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57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1/19/20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05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50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48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1/19/20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4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1/19/20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38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1/19/20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3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1/19/20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1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653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0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43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9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-7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Ephesians+1&amp;version=ESV#fen-ESV-29191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egateway.com/passage/?search=Ephesians+1&amp;version=ESV#fen-ESV-29199c" TargetMode="External"/><Relationship Id="rId4" Type="http://schemas.openxmlformats.org/officeDocument/2006/relationships/hyperlink" Target="https://www.biblegateway.com/passage/?search=Ephesians+1&amp;version=ESV#fen-ESV-29195b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Ephesians+1&amp;version=ESV#fen-ESV-29204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Ephesians+1&amp;version=ESV#fen-ESV-29204e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7B54E-96D3-4020-8C99-41AD422FC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b="1573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C81D0-7735-E24F-AFCA-9D49DD9AC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1" y="1962944"/>
            <a:ext cx="8933796" cy="2437232"/>
          </a:xfrm>
          <a:effectLst>
            <a:outerShdw blurRad="50800" dist="38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After that</a:t>
            </a:r>
            <a:b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Trusting</a:t>
            </a: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Hearing</a:t>
            </a:r>
            <a:endParaRPr lang="en-US" sz="4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98042-2AFE-E54D-939E-B512D8954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072331"/>
            <a:ext cx="8933796" cy="1156894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Reflections on Ephesians 1.13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19 January 2020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29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7B54E-96D3-4020-8C99-41AD422FC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b="1573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C81D0-7735-E24F-AFCA-9D49DD9AC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  <a:effectLst>
            <a:outerShdw blurRad="50800" dist="38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Theme: After that</a:t>
            </a:r>
            <a:b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endParaRPr lang="en-US" sz="4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241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7B54E-96D3-4020-8C99-41AD422FC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b="1573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C81D0-7735-E24F-AFCA-9D49DD9AC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1" y="2048354"/>
            <a:ext cx="8933796" cy="2437232"/>
          </a:xfrm>
          <a:effectLst>
            <a:outerShdw blurRad="50800" dist="38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Theme: After that</a:t>
            </a:r>
            <a:b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Consecration</a:t>
            </a:r>
            <a:endParaRPr lang="en-US" sz="4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98042-2AFE-E54D-939E-B512D8954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072331"/>
            <a:ext cx="8933796" cy="1156894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Numbers 8.15, 22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5 January 2020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552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86" y="397401"/>
            <a:ext cx="1140822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Service </a:t>
            </a:r>
            <a:r>
              <a:rPr lang="en-SG" sz="2000" b="1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after</a:t>
            </a:r>
            <a:r>
              <a:rPr lang="en-SG" sz="2800" b="1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 Consecration</a:t>
            </a:r>
          </a:p>
          <a:p>
            <a:endParaRPr lang="en-SG" sz="2800" dirty="0">
              <a:latin typeface="Helvetica" pitchFamily="2" charset="0"/>
              <a:cs typeface="Times New Roman" panose="02020603050405020304" pitchFamily="18" charset="0"/>
            </a:endParaRPr>
          </a:p>
          <a:p>
            <a:r>
              <a:rPr lang="en-SG" sz="2800" dirty="0">
                <a:latin typeface="Helvetica" pitchFamily="2" charset="0"/>
                <a:cs typeface="Times New Roman" panose="02020603050405020304" pitchFamily="18" charset="0"/>
              </a:rPr>
              <a:t>“Thus </a:t>
            </a:r>
            <a:r>
              <a:rPr lang="en-SG" sz="2800" b="1" dirty="0">
                <a:latin typeface="Helvetica" pitchFamily="2" charset="0"/>
                <a:cs typeface="Times New Roman" panose="02020603050405020304" pitchFamily="18" charset="0"/>
              </a:rPr>
              <a:t>you shall separate the Levites </a:t>
            </a:r>
            <a:r>
              <a:rPr lang="en-SG" sz="2800" dirty="0">
                <a:latin typeface="Helvetica" pitchFamily="2" charset="0"/>
                <a:cs typeface="Times New Roman" panose="02020603050405020304" pitchFamily="18" charset="0"/>
              </a:rPr>
              <a:t>from among the people of Israel, and the Levites shall be mine.” </a:t>
            </a:r>
            <a:r>
              <a:rPr lang="en-SG" sz="2400" dirty="0">
                <a:latin typeface="Helvetica" pitchFamily="2" charset="0"/>
                <a:cs typeface="Times New Roman" panose="02020603050405020304" pitchFamily="18" charset="0"/>
              </a:rPr>
              <a:t>(Numbers 8:14)</a:t>
            </a:r>
            <a:endParaRPr lang="en-SG" sz="2800" dirty="0">
              <a:latin typeface="Helvetica" pitchFamily="2" charset="0"/>
              <a:cs typeface="Times New Roman" panose="02020603050405020304" pitchFamily="18" charset="0"/>
            </a:endParaRPr>
          </a:p>
          <a:p>
            <a:endParaRPr lang="en-SG" sz="2800" dirty="0">
              <a:latin typeface="Helvetica" pitchFamily="2" charset="0"/>
              <a:cs typeface="Times New Roman" panose="02020603050405020304" pitchFamily="18" charset="0"/>
            </a:endParaRPr>
          </a:p>
          <a:p>
            <a:r>
              <a:rPr lang="en-SG" sz="2800" dirty="0">
                <a:latin typeface="Helvetica" pitchFamily="2" charset="0"/>
                <a:cs typeface="Times New Roman" panose="02020603050405020304" pitchFamily="18" charset="0"/>
              </a:rPr>
              <a:t>And the LORD said to Aaron, “</a:t>
            </a:r>
            <a:r>
              <a:rPr lang="en-SG" sz="2800" b="1" dirty="0">
                <a:latin typeface="Helvetica" pitchFamily="2" charset="0"/>
                <a:cs typeface="Times New Roman" panose="02020603050405020304" pitchFamily="18" charset="0"/>
              </a:rPr>
              <a:t>You shall have no inheritance in their land</a:t>
            </a:r>
            <a:r>
              <a:rPr lang="en-SG" sz="2800" dirty="0">
                <a:latin typeface="Helvetica" pitchFamily="2" charset="0"/>
                <a:cs typeface="Times New Roman" panose="02020603050405020304" pitchFamily="18" charset="0"/>
              </a:rPr>
              <a:t>, neither shall you have any portion among them. </a:t>
            </a:r>
            <a:r>
              <a:rPr lang="en-SG" sz="2800" b="1" dirty="0">
                <a:latin typeface="Helvetica" pitchFamily="2" charset="0"/>
                <a:cs typeface="Times New Roman" panose="02020603050405020304" pitchFamily="18" charset="0"/>
              </a:rPr>
              <a:t>I am your portion and your inheritance </a:t>
            </a:r>
            <a:r>
              <a:rPr lang="en-SG" sz="2800" dirty="0">
                <a:latin typeface="Helvetica" pitchFamily="2" charset="0"/>
                <a:cs typeface="Times New Roman" panose="02020603050405020304" pitchFamily="18" charset="0"/>
              </a:rPr>
              <a:t>among the people of Israel.” </a:t>
            </a:r>
            <a:r>
              <a:rPr lang="en-SG" sz="2400" dirty="0">
                <a:latin typeface="Helvetica" pitchFamily="2" charset="0"/>
                <a:cs typeface="Times New Roman" panose="02020603050405020304" pitchFamily="18" charset="0"/>
              </a:rPr>
              <a:t>(Numbers 18:20)  </a:t>
            </a:r>
            <a:endParaRPr lang="en-SG" sz="2800" dirty="0">
              <a:latin typeface="Helvetica" pitchFamily="2" charset="0"/>
              <a:cs typeface="Times New Roman" panose="02020603050405020304" pitchFamily="18" charset="0"/>
            </a:endParaRPr>
          </a:p>
          <a:p>
            <a:endParaRPr lang="en-SG" sz="2800" dirty="0">
              <a:latin typeface="Helvetica" pitchFamily="2" charset="0"/>
              <a:cs typeface="Times New Roman" panose="02020603050405020304" pitchFamily="18" charset="0"/>
            </a:endParaRPr>
          </a:p>
          <a:p>
            <a:r>
              <a:rPr lang="en-SG" sz="2400" b="1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We are </a:t>
            </a:r>
            <a:r>
              <a:rPr lang="en-SG" sz="2400" b="1" u="sng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no</a:t>
            </a:r>
            <a:r>
              <a:rPr lang="en-SG" sz="2400" b="1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 different from the Levites – set apart for His service</a:t>
            </a:r>
            <a:r>
              <a:rPr lang="en-SG" sz="2800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. </a:t>
            </a:r>
            <a:r>
              <a:rPr lang="en-SG" sz="2400" b="1" dirty="0">
                <a:solidFill>
                  <a:srgbClr val="FF0000"/>
                </a:solidFill>
                <a:latin typeface="Helvetica" pitchFamily="2" charset="0"/>
                <a:cs typeface="Times New Roman" panose="02020603050405020304" pitchFamily="18" charset="0"/>
              </a:rPr>
              <a:t>Made possible because of the richness of God’s mercy and greatness of His love</a:t>
            </a:r>
            <a:r>
              <a:rPr lang="en-SG" sz="2400" b="1" dirty="0">
                <a:latin typeface="Helvetica" pitchFamily="2" charset="0"/>
                <a:cs typeface="Times New Roman" panose="02020603050405020304" pitchFamily="18" charset="0"/>
              </a:rPr>
              <a:t>. (Ephesians 2:4)</a:t>
            </a:r>
          </a:p>
          <a:p>
            <a:endParaRPr lang="en-SG" sz="3600" dirty="0">
              <a:latin typeface="Helvetica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267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7B54E-96D3-4020-8C99-41AD422FC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b="1573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C81D0-7735-E24F-AFCA-9D49DD9AC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1" y="2048354"/>
            <a:ext cx="8933796" cy="2437232"/>
          </a:xfrm>
          <a:effectLst>
            <a:outerShdw blurRad="50800" dist="38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Theme: After that</a:t>
            </a:r>
            <a:b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Communion 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Cleansing</a:t>
            </a:r>
            <a:endParaRPr lang="en-US" sz="4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98042-2AFE-E54D-939E-B512D8954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072331"/>
            <a:ext cx="8933796" cy="1156894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Leviticus 14.8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12 January 2020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676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102" y="643943"/>
            <a:ext cx="1065312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Communion </a:t>
            </a:r>
            <a:r>
              <a:rPr lang="en-SG" sz="2000" b="1" dirty="0">
                <a:latin typeface="Helvetica" pitchFamily="2" charset="0"/>
                <a:cs typeface="Times New Roman" panose="02020603050405020304" pitchFamily="18" charset="0"/>
              </a:rPr>
              <a:t>after</a:t>
            </a:r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 Cleansing</a:t>
            </a:r>
          </a:p>
          <a:p>
            <a:endParaRPr lang="en-SG" sz="2800" dirty="0">
              <a:latin typeface="Helvetica" pitchFamily="2" charset="0"/>
              <a:cs typeface="Times New Roman" panose="02020603050405020304" pitchFamily="18" charset="0"/>
            </a:endParaRPr>
          </a:p>
          <a:p>
            <a:r>
              <a:rPr lang="en-SG" sz="2800" dirty="0">
                <a:latin typeface="Helvetica" pitchFamily="2" charset="0"/>
                <a:cs typeface="Times New Roman" panose="02020603050405020304" pitchFamily="18" charset="0"/>
              </a:rPr>
              <a:t>Leviticus 14:8</a:t>
            </a:r>
          </a:p>
          <a:p>
            <a:endParaRPr lang="en-SG" sz="2800" dirty="0">
              <a:latin typeface="Helvetica" pitchFamily="2" charset="0"/>
              <a:cs typeface="Times New Roman" panose="02020603050405020304" pitchFamily="18" charset="0"/>
            </a:endParaRPr>
          </a:p>
          <a:p>
            <a:pPr algn="just"/>
            <a:r>
              <a:rPr lang="en-SG" sz="2800" b="1" dirty="0">
                <a:latin typeface="Helvetica" pitchFamily="2" charset="0"/>
                <a:cs typeface="Times New Roman" panose="02020603050405020304" pitchFamily="18" charset="0"/>
              </a:rPr>
              <a:t>And he that is to be cleansed shall wash his clothes, and shave off all his hair, and wash himself in water, that he may be clean: and after that he shall come into the camp, and shall tarry abroad out of his tent seven days. </a:t>
            </a:r>
          </a:p>
        </p:txBody>
      </p:sp>
    </p:spTree>
    <p:extLst>
      <p:ext uri="{BB962C8B-B14F-4D97-AF65-F5344CB8AC3E}">
        <p14:creationId xmlns:p14="http://schemas.microsoft.com/office/powerpoint/2010/main" val="279158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0312" y="1146218"/>
            <a:ext cx="96333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latin typeface="Helvetica" pitchFamily="2" charset="0"/>
                <a:cs typeface="Times New Roman" panose="02020603050405020304" pitchFamily="18" charset="0"/>
              </a:rPr>
              <a:t>Hebrews 12: 14, 15</a:t>
            </a:r>
          </a:p>
          <a:p>
            <a:endParaRPr lang="en-SG" sz="3200" dirty="0">
              <a:latin typeface="Helvetica" pitchFamily="2" charset="0"/>
              <a:cs typeface="Times New Roman" panose="02020603050405020304" pitchFamily="18" charset="0"/>
            </a:endParaRPr>
          </a:p>
          <a:p>
            <a:pPr algn="just"/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Make every effort </a:t>
            </a:r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to live in peace with all men </a:t>
            </a:r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and to </a:t>
            </a:r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be holy</a:t>
            </a:r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; without holiness no one will see the Lord. See to it </a:t>
            </a:r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that no one misses the grace of God </a:t>
            </a:r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and </a:t>
            </a:r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that no bitter root grows up to cause trouble and defile many</a:t>
            </a:r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.</a:t>
            </a:r>
          </a:p>
          <a:p>
            <a:endParaRPr lang="en-SG" sz="3200" dirty="0">
              <a:latin typeface="Helvetica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19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9384" y="1275700"/>
            <a:ext cx="103532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1 Peter 2:9</a:t>
            </a:r>
          </a:p>
          <a:p>
            <a:endParaRPr lang="en-SG" sz="3200" dirty="0">
              <a:latin typeface="Helvetica" pitchFamily="2" charset="0"/>
              <a:cs typeface="Times New Roman" panose="02020603050405020304" pitchFamily="18" charset="0"/>
            </a:endParaRPr>
          </a:p>
          <a:p>
            <a:pPr algn="just"/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But you are </a:t>
            </a:r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a chosen people</a:t>
            </a:r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, a royal priesthood, a holy nation, </a:t>
            </a:r>
            <a:r>
              <a:rPr lang="en-SG" sz="3200" b="1" dirty="0">
                <a:latin typeface="Helvetica" pitchFamily="2" charset="0"/>
                <a:cs typeface="Times New Roman" panose="02020603050405020304" pitchFamily="18" charset="0"/>
              </a:rPr>
              <a:t>a people belonging to God</a:t>
            </a:r>
            <a:r>
              <a:rPr lang="en-SG" sz="3200" dirty="0">
                <a:latin typeface="Helvetica" pitchFamily="2" charset="0"/>
                <a:cs typeface="Times New Roman" panose="02020603050405020304" pitchFamily="18" charset="0"/>
              </a:rPr>
              <a:t>, that you may declare the praises of him who called you out of darkness into his wonderful light.</a:t>
            </a:r>
          </a:p>
        </p:txBody>
      </p:sp>
    </p:spTree>
    <p:extLst>
      <p:ext uri="{BB962C8B-B14F-4D97-AF65-F5344CB8AC3E}">
        <p14:creationId xmlns:p14="http://schemas.microsoft.com/office/powerpoint/2010/main" val="1844872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7B54E-96D3-4020-8C99-41AD422FC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b="1573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C81D0-7735-E24F-AFCA-9D49DD9AC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1" y="1962944"/>
            <a:ext cx="8933796" cy="2437232"/>
          </a:xfrm>
          <a:effectLst>
            <a:outerShdw blurRad="50800" dist="38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After that</a:t>
            </a:r>
            <a:b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Trusting</a:t>
            </a: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US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Hearing</a:t>
            </a:r>
            <a:endParaRPr lang="en-US" sz="4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98042-2AFE-E54D-939E-B512D8954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072331"/>
            <a:ext cx="8933796" cy="1156894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Reflections on Ephesians 1.13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19 January 2020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295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F6B53-ECE6-6649-B65D-55158B78C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4" y="359229"/>
            <a:ext cx="11440886" cy="61613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SG" sz="2400" b="1" i="1" dirty="0">
                <a:latin typeface="Helvetica" pitchFamily="2" charset="0"/>
              </a:rPr>
              <a:t>1 </a:t>
            </a:r>
            <a:r>
              <a:rPr lang="en-SG" sz="2400" i="1" dirty="0">
                <a:latin typeface="Helvetica" pitchFamily="2" charset="0"/>
              </a:rPr>
              <a:t>Paul, an apostle of Christ Jesus by the will of God,</a:t>
            </a:r>
          </a:p>
          <a:p>
            <a:pPr marL="0" indent="0">
              <a:buNone/>
            </a:pPr>
            <a:r>
              <a:rPr lang="en-SG" sz="2400" i="1" dirty="0">
                <a:latin typeface="Helvetica" pitchFamily="2" charset="0"/>
              </a:rPr>
              <a:t>To the saints who are in Ephesus, and are faithful</a:t>
            </a:r>
            <a:r>
              <a:rPr lang="en-SG" sz="2400" i="1" baseline="30000" dirty="0">
                <a:latin typeface="Helvetica" pitchFamily="2" charset="0"/>
              </a:rPr>
              <a:t>[</a:t>
            </a:r>
            <a:r>
              <a:rPr lang="en-SG" sz="2400" i="1" baseline="30000" dirty="0">
                <a:latin typeface="Helvetica" pitchFamily="2" charset="0"/>
                <a:hlinkClick r:id="rId3" tooltip="See footnote a"/>
              </a:rPr>
              <a:t>a</a:t>
            </a:r>
            <a:r>
              <a:rPr lang="en-SG" sz="2400" i="1" baseline="30000" dirty="0">
                <a:latin typeface="Helvetica" pitchFamily="2" charset="0"/>
              </a:rPr>
              <a:t>]</a:t>
            </a:r>
            <a:r>
              <a:rPr lang="en-SG" sz="2400" i="1" dirty="0">
                <a:latin typeface="Helvetica" pitchFamily="2" charset="0"/>
              </a:rPr>
              <a:t> in Christ Jesus:</a:t>
            </a:r>
          </a:p>
          <a:p>
            <a:pPr marL="0" indent="0">
              <a:buNone/>
            </a:pPr>
            <a:r>
              <a:rPr lang="en-SG" sz="2400" b="1" i="1" baseline="30000" dirty="0">
                <a:latin typeface="Helvetica" pitchFamily="2" charset="0"/>
              </a:rPr>
              <a:t>2 </a:t>
            </a:r>
            <a:r>
              <a:rPr lang="en-SG" sz="2400" i="1" dirty="0">
                <a:latin typeface="Helvetica" pitchFamily="2" charset="0"/>
              </a:rPr>
              <a:t>Grace to you and peace from God our Father and the Lord Jesus Christ.</a:t>
            </a:r>
          </a:p>
          <a:p>
            <a:pPr marL="0" indent="0" algn="just">
              <a:buNone/>
            </a:pPr>
            <a:r>
              <a:rPr lang="en-SG" sz="2400" b="1" i="1" baseline="30000" dirty="0">
                <a:latin typeface="Helvetica" pitchFamily="2" charset="0"/>
              </a:rPr>
              <a:t>3 </a:t>
            </a:r>
            <a:r>
              <a:rPr lang="en-SG" sz="2400" b="1" i="1" dirty="0">
                <a:latin typeface="Helvetica" pitchFamily="2" charset="0"/>
              </a:rPr>
              <a:t>Blessed</a:t>
            </a:r>
            <a:r>
              <a:rPr lang="en-SG" sz="2400" i="1" dirty="0">
                <a:latin typeface="Helvetica" pitchFamily="2" charset="0"/>
              </a:rPr>
              <a:t> be the God and Father of our Lord Jesus Christ, </a:t>
            </a:r>
            <a:r>
              <a:rPr lang="en-SG" sz="2400" b="1" i="1" dirty="0">
                <a:latin typeface="Helvetica" pitchFamily="2" charset="0"/>
              </a:rPr>
              <a:t>who has blessed </a:t>
            </a:r>
            <a:r>
              <a:rPr lang="en-SG" sz="2400" i="1" dirty="0">
                <a:latin typeface="Helvetica" pitchFamily="2" charset="0"/>
              </a:rPr>
              <a:t>us in Christ with every spiritual </a:t>
            </a:r>
            <a:r>
              <a:rPr lang="en-SG" sz="2400" b="1" i="1" dirty="0">
                <a:latin typeface="Helvetica" pitchFamily="2" charset="0"/>
              </a:rPr>
              <a:t>blessing</a:t>
            </a:r>
            <a:r>
              <a:rPr lang="en-SG" sz="2400" i="1" dirty="0">
                <a:latin typeface="Helvetica" pitchFamily="2" charset="0"/>
              </a:rPr>
              <a:t> in the heavenly places, </a:t>
            </a:r>
            <a:r>
              <a:rPr lang="en-SG" sz="2400" b="1" i="1" baseline="30000" dirty="0">
                <a:latin typeface="Helvetica" pitchFamily="2" charset="0"/>
              </a:rPr>
              <a:t>4 </a:t>
            </a:r>
            <a:r>
              <a:rPr lang="en-SG" sz="2400" i="1" dirty="0">
                <a:latin typeface="Helvetica" pitchFamily="2" charset="0"/>
              </a:rPr>
              <a:t>even as he chose us in him before the foundation of the world, that we should be holy and blameless before him. In love </a:t>
            </a:r>
            <a:r>
              <a:rPr lang="en-SG" sz="2400" b="1" i="1" baseline="30000" dirty="0">
                <a:latin typeface="Helvetica" pitchFamily="2" charset="0"/>
              </a:rPr>
              <a:t>5 </a:t>
            </a:r>
            <a:r>
              <a:rPr lang="en-SG" sz="2400" b="1" i="1" dirty="0">
                <a:latin typeface="Helvetica" pitchFamily="2" charset="0"/>
              </a:rPr>
              <a:t>he predestined us</a:t>
            </a:r>
            <a:r>
              <a:rPr lang="en-SG" sz="2400" i="1" baseline="30000" dirty="0">
                <a:latin typeface="Helvetica" pitchFamily="2" charset="0"/>
              </a:rPr>
              <a:t>[</a:t>
            </a:r>
            <a:r>
              <a:rPr lang="en-SG" sz="2400" i="1" baseline="30000" dirty="0">
                <a:latin typeface="Helvetica" pitchFamily="2" charset="0"/>
                <a:hlinkClick r:id="rId4" tooltip="See footnote b"/>
              </a:rPr>
              <a:t>b</a:t>
            </a:r>
            <a:r>
              <a:rPr lang="en-SG" sz="2400" i="1" baseline="30000" dirty="0">
                <a:latin typeface="Helvetica" pitchFamily="2" charset="0"/>
              </a:rPr>
              <a:t>]</a:t>
            </a:r>
            <a:r>
              <a:rPr lang="en-SG" sz="2400" i="1" dirty="0">
                <a:latin typeface="Helvetica" pitchFamily="2" charset="0"/>
              </a:rPr>
              <a:t> for adoption to himself as sons through Jesus Christ, according to the purpose of his will, </a:t>
            </a:r>
            <a:r>
              <a:rPr lang="en-SG" sz="2400" b="1" i="1" baseline="30000" dirty="0">
                <a:latin typeface="Helvetica" pitchFamily="2" charset="0"/>
              </a:rPr>
              <a:t>6 </a:t>
            </a:r>
            <a:r>
              <a:rPr lang="en-SG" sz="2400" b="1" i="1" dirty="0">
                <a:latin typeface="Helvetica" pitchFamily="2" charset="0"/>
              </a:rPr>
              <a:t>to the praise of his glorious grace</a:t>
            </a:r>
            <a:r>
              <a:rPr lang="en-SG" sz="2400" i="1" dirty="0">
                <a:latin typeface="Helvetica" pitchFamily="2" charset="0"/>
              </a:rPr>
              <a:t>, with which he </a:t>
            </a:r>
            <a:r>
              <a:rPr lang="en-SG" sz="2400" b="1" i="1" dirty="0">
                <a:latin typeface="Helvetica" pitchFamily="2" charset="0"/>
              </a:rPr>
              <a:t>has blessed </a:t>
            </a:r>
            <a:r>
              <a:rPr lang="en-SG" sz="2400" i="1" dirty="0">
                <a:latin typeface="Helvetica" pitchFamily="2" charset="0"/>
              </a:rPr>
              <a:t>us in the Beloved. </a:t>
            </a:r>
            <a:r>
              <a:rPr lang="en-SG" sz="2400" b="1" i="1" baseline="30000" dirty="0">
                <a:latin typeface="Helvetica" pitchFamily="2" charset="0"/>
              </a:rPr>
              <a:t>7 </a:t>
            </a:r>
            <a:r>
              <a:rPr lang="en-SG" sz="2400" b="1" i="1" dirty="0">
                <a:solidFill>
                  <a:srgbClr val="FF0000"/>
                </a:solidFill>
                <a:latin typeface="Helvetica" pitchFamily="2" charset="0"/>
              </a:rPr>
              <a:t>In him </a:t>
            </a:r>
            <a:r>
              <a:rPr lang="en-SG" sz="2400" i="1" dirty="0">
                <a:latin typeface="Helvetica" pitchFamily="2" charset="0"/>
              </a:rPr>
              <a:t>we have </a:t>
            </a:r>
            <a:r>
              <a:rPr lang="en-SG" sz="2400" b="1" i="1" dirty="0">
                <a:latin typeface="Helvetica" pitchFamily="2" charset="0"/>
              </a:rPr>
              <a:t>redemption through his blood</a:t>
            </a:r>
            <a:r>
              <a:rPr lang="en-SG" sz="2400" i="1" dirty="0">
                <a:latin typeface="Helvetica" pitchFamily="2" charset="0"/>
              </a:rPr>
              <a:t>, the forgiveness of our trespasses, according to the riches of his grace, </a:t>
            </a:r>
            <a:r>
              <a:rPr lang="en-SG" sz="2400" b="1" i="1" baseline="30000" dirty="0">
                <a:latin typeface="Helvetica" pitchFamily="2" charset="0"/>
              </a:rPr>
              <a:t>8 </a:t>
            </a:r>
            <a:r>
              <a:rPr lang="en-SG" sz="2400" i="1" dirty="0">
                <a:latin typeface="Helvetica" pitchFamily="2" charset="0"/>
              </a:rPr>
              <a:t>which he lavished upon us, in all wisdom and insight </a:t>
            </a:r>
            <a:r>
              <a:rPr lang="en-SG" sz="2400" b="1" i="1" baseline="30000" dirty="0">
                <a:latin typeface="Helvetica" pitchFamily="2" charset="0"/>
              </a:rPr>
              <a:t>9 </a:t>
            </a:r>
            <a:r>
              <a:rPr lang="en-SG" sz="2400" i="1" dirty="0">
                <a:latin typeface="Helvetica" pitchFamily="2" charset="0"/>
              </a:rPr>
              <a:t>making known</a:t>
            </a:r>
            <a:r>
              <a:rPr lang="en-SG" sz="2400" i="1" baseline="30000" dirty="0">
                <a:latin typeface="Helvetica" pitchFamily="2" charset="0"/>
              </a:rPr>
              <a:t>[</a:t>
            </a:r>
            <a:r>
              <a:rPr lang="en-SG" sz="2400" i="1" baseline="30000" dirty="0">
                <a:latin typeface="Helvetica" pitchFamily="2" charset="0"/>
                <a:hlinkClick r:id="rId5" tooltip="See footnote c"/>
              </a:rPr>
              <a:t>c</a:t>
            </a:r>
            <a:r>
              <a:rPr lang="en-SG" sz="2400" i="1" baseline="30000" dirty="0">
                <a:latin typeface="Helvetica" pitchFamily="2" charset="0"/>
              </a:rPr>
              <a:t>]</a:t>
            </a:r>
            <a:r>
              <a:rPr lang="en-SG" sz="2400" i="1" dirty="0">
                <a:latin typeface="Helvetica" pitchFamily="2" charset="0"/>
              </a:rPr>
              <a:t> to us the mystery of his will, according to his purpose, which he set forth in Christ </a:t>
            </a:r>
            <a:r>
              <a:rPr lang="en-SG" sz="2400" b="1" i="1" baseline="30000" dirty="0">
                <a:latin typeface="Helvetica" pitchFamily="2" charset="0"/>
              </a:rPr>
              <a:t>10 </a:t>
            </a:r>
            <a:r>
              <a:rPr lang="en-SG" sz="2400" i="1" dirty="0">
                <a:latin typeface="Helvetica" pitchFamily="2" charset="0"/>
              </a:rPr>
              <a:t>as a plan for the fullness of time, </a:t>
            </a:r>
            <a:r>
              <a:rPr lang="en-SG" sz="2400" b="1" i="1" dirty="0">
                <a:latin typeface="Helvetica" pitchFamily="2" charset="0"/>
              </a:rPr>
              <a:t>to unite all things </a:t>
            </a:r>
            <a:r>
              <a:rPr lang="en-SG" sz="2400" b="1" i="1" dirty="0">
                <a:solidFill>
                  <a:srgbClr val="FF0000"/>
                </a:solidFill>
                <a:latin typeface="Helvetica" pitchFamily="2" charset="0"/>
              </a:rPr>
              <a:t>in him</a:t>
            </a:r>
            <a:r>
              <a:rPr lang="en-SG" sz="2400" i="1" dirty="0">
                <a:latin typeface="Helvetica" pitchFamily="2" charset="0"/>
              </a:rPr>
              <a:t>, </a:t>
            </a:r>
            <a:r>
              <a:rPr lang="en-SG" sz="2400" b="1" i="1" dirty="0">
                <a:latin typeface="Helvetica" pitchFamily="2" charset="0"/>
              </a:rPr>
              <a:t>things in heaven and things on earth</a:t>
            </a:r>
            <a:r>
              <a:rPr lang="en-SG" sz="2400" i="1" dirty="0">
                <a:latin typeface="Helvetica" pitchFamily="2" charset="0"/>
              </a:rPr>
              <a:t>.</a:t>
            </a:r>
          </a:p>
          <a:p>
            <a:pPr algn="just"/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48629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F6B53-ECE6-6649-B65D-55158B78C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4" y="359229"/>
            <a:ext cx="11440886" cy="6161314"/>
          </a:xfrm>
        </p:spPr>
        <p:txBody>
          <a:bodyPr>
            <a:normAutofit/>
          </a:bodyPr>
          <a:lstStyle/>
          <a:p>
            <a:pPr algn="just"/>
            <a:r>
              <a:rPr lang="en-SG" sz="2800" b="1" i="1" baseline="30000" dirty="0">
                <a:latin typeface="Helvetica" pitchFamily="2" charset="0"/>
              </a:rPr>
              <a:t>11 </a:t>
            </a:r>
            <a:r>
              <a:rPr lang="en-SG" sz="2800" b="1" i="1" dirty="0">
                <a:solidFill>
                  <a:srgbClr val="FF0000"/>
                </a:solidFill>
                <a:latin typeface="Helvetica" pitchFamily="2" charset="0"/>
              </a:rPr>
              <a:t>In him </a:t>
            </a:r>
            <a:r>
              <a:rPr lang="en-SG" sz="2800" i="1" dirty="0">
                <a:latin typeface="Helvetica" pitchFamily="2" charset="0"/>
              </a:rPr>
              <a:t>we have obtained an inheritance, having been predestined according to the purpose of him who works all things according to the counsel of his will, </a:t>
            </a:r>
            <a:r>
              <a:rPr lang="en-SG" sz="2800" b="1" i="1" baseline="30000" dirty="0">
                <a:latin typeface="Helvetica" pitchFamily="2" charset="0"/>
              </a:rPr>
              <a:t>12 </a:t>
            </a:r>
            <a:r>
              <a:rPr lang="en-SG" sz="2800" i="1" dirty="0">
                <a:latin typeface="Helvetica" pitchFamily="2" charset="0"/>
              </a:rPr>
              <a:t>so that we who were the first to hope in Christ might be </a:t>
            </a:r>
            <a:r>
              <a:rPr lang="en-SG" sz="2800" b="1" i="1" dirty="0">
                <a:latin typeface="Helvetica" pitchFamily="2" charset="0"/>
              </a:rPr>
              <a:t>to the praise of his glory</a:t>
            </a:r>
            <a:r>
              <a:rPr lang="en-SG" sz="2800" i="1" dirty="0">
                <a:latin typeface="Helvetica" pitchFamily="2" charset="0"/>
              </a:rPr>
              <a:t>. </a:t>
            </a:r>
            <a:r>
              <a:rPr lang="en-SG" sz="2800" b="1" i="1" baseline="30000" dirty="0">
                <a:highlight>
                  <a:srgbClr val="FFFF00"/>
                </a:highlight>
                <a:latin typeface="Helvetica" pitchFamily="2" charset="0"/>
              </a:rPr>
              <a:t>13 </a:t>
            </a:r>
            <a:r>
              <a:rPr lang="en-SG" sz="2800" b="1" i="1" dirty="0">
                <a:highlight>
                  <a:srgbClr val="FFFF00"/>
                </a:highlight>
                <a:latin typeface="Helvetica" pitchFamily="2" charset="0"/>
              </a:rPr>
              <a:t>In him you also, when you heard the word of truth, the gospel of your salvation, and believed in him, were sealed with the promised Holy Spirit, </a:t>
            </a:r>
            <a:r>
              <a:rPr lang="en-SG" sz="2800" b="1" i="1" baseline="30000" dirty="0">
                <a:latin typeface="Helvetica" pitchFamily="2" charset="0"/>
              </a:rPr>
              <a:t>14 </a:t>
            </a:r>
            <a:r>
              <a:rPr lang="en-SG" sz="2800" i="1" dirty="0">
                <a:latin typeface="Helvetica" pitchFamily="2" charset="0"/>
              </a:rPr>
              <a:t>who is the guarantee</a:t>
            </a:r>
            <a:r>
              <a:rPr lang="en-SG" sz="2800" i="1" baseline="30000" dirty="0">
                <a:latin typeface="Helvetica" pitchFamily="2" charset="0"/>
              </a:rPr>
              <a:t>[</a:t>
            </a:r>
            <a:r>
              <a:rPr lang="en-SG" sz="2800" i="1" baseline="30000" dirty="0">
                <a:latin typeface="Helvetica" pitchFamily="2" charset="0"/>
                <a:hlinkClick r:id="rId3" tooltip="See footnote d"/>
              </a:rPr>
              <a:t>d</a:t>
            </a:r>
            <a:r>
              <a:rPr lang="en-SG" sz="2800" i="1" baseline="30000" dirty="0">
                <a:latin typeface="Helvetica" pitchFamily="2" charset="0"/>
              </a:rPr>
              <a:t>]</a:t>
            </a:r>
            <a:r>
              <a:rPr lang="en-SG" sz="2800" i="1" dirty="0">
                <a:latin typeface="Helvetica" pitchFamily="2" charset="0"/>
              </a:rPr>
              <a:t> of our inheritance until we acquire possession of it,</a:t>
            </a:r>
            <a:r>
              <a:rPr lang="en-SG" sz="2800" i="1" baseline="30000" dirty="0">
                <a:latin typeface="Helvetica" pitchFamily="2" charset="0"/>
              </a:rPr>
              <a:t>[</a:t>
            </a:r>
            <a:r>
              <a:rPr lang="en-SG" sz="2800" i="1" baseline="30000" dirty="0">
                <a:latin typeface="Helvetica" pitchFamily="2" charset="0"/>
                <a:hlinkClick r:id="rId4" tooltip="See footnote e"/>
              </a:rPr>
              <a:t>e</a:t>
            </a:r>
            <a:r>
              <a:rPr lang="en-SG" sz="2800" i="1" baseline="30000" dirty="0">
                <a:latin typeface="Helvetica" pitchFamily="2" charset="0"/>
              </a:rPr>
              <a:t>]</a:t>
            </a:r>
            <a:r>
              <a:rPr lang="en-SG" sz="2800" i="1" dirty="0">
                <a:latin typeface="Helvetica" pitchFamily="2" charset="0"/>
              </a:rPr>
              <a:t> </a:t>
            </a:r>
            <a:r>
              <a:rPr lang="en-SG" sz="2800" b="1" i="1" dirty="0">
                <a:latin typeface="Helvetica" pitchFamily="2" charset="0"/>
              </a:rPr>
              <a:t>to the praise of his glory</a:t>
            </a:r>
            <a:r>
              <a:rPr lang="en-SG" sz="2800" i="1" dirty="0">
                <a:latin typeface="Helvetica" pitchFamily="2" charset="0"/>
              </a:rPr>
              <a:t>.</a:t>
            </a:r>
          </a:p>
          <a:p>
            <a:pPr algn="just"/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66960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7" y="2225175"/>
            <a:ext cx="10715625" cy="3277553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Background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Hear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Trust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[Believe]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Sealed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Conclusion: </a:t>
            </a:r>
            <a:r>
              <a:rPr lang="en-US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After that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527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2323147"/>
            <a:ext cx="10715625" cy="3277553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lvl="2"/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About Ephesus</a:t>
            </a:r>
          </a:p>
          <a:p>
            <a:pPr lvl="2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About the Church</a:t>
            </a:r>
          </a:p>
          <a:p>
            <a:pPr lvl="2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About the Purpose of the Letter</a:t>
            </a:r>
          </a:p>
          <a:p>
            <a:pPr lvl="2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About the Writer </a:t>
            </a:r>
            <a:endParaRPr lang="en-US" sz="3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53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B1316-4E74-004C-85A6-0E879A6B1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5" y="566394"/>
            <a:ext cx="11027228" cy="109912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Outline of Ephesians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436C2-8C5A-5E42-9FBC-AF3CFFE47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5" y="1818587"/>
            <a:ext cx="11027228" cy="4473019"/>
          </a:xfrm>
          <a:solidFill>
            <a:srgbClr val="0070C0"/>
          </a:solidFill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    The Believer’s Position in Christ </a:t>
            </a:r>
            <a:r>
              <a:rPr lang="en-US" sz="2800" b="1" dirty="0">
                <a:solidFill>
                  <a:schemeClr val="bg1"/>
                </a:solidFill>
              </a:rPr>
              <a:t>(chaps 1 – 3)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500" b="1" dirty="0">
                <a:solidFill>
                  <a:schemeClr val="bg1"/>
                </a:solidFill>
              </a:rPr>
              <a:t>The Creation of the Body of Christ </a:t>
            </a:r>
            <a:r>
              <a:rPr lang="en-US" sz="2400" b="1" dirty="0">
                <a:solidFill>
                  <a:schemeClr val="bg1"/>
                </a:solidFill>
              </a:rPr>
              <a:t>(1.1 – 14)</a:t>
            </a:r>
          </a:p>
          <a:p>
            <a:pPr lvl="2"/>
            <a:r>
              <a:rPr lang="en-US" sz="2300" dirty="0">
                <a:solidFill>
                  <a:schemeClr val="bg1"/>
                </a:solidFill>
              </a:rPr>
              <a:t>It was planned by </a:t>
            </a:r>
            <a:r>
              <a:rPr lang="en-US" sz="2300" b="1" dirty="0">
                <a:solidFill>
                  <a:schemeClr val="bg1"/>
                </a:solidFill>
              </a:rPr>
              <a:t>the Father </a:t>
            </a:r>
            <a:r>
              <a:rPr lang="en-US" sz="2300" dirty="0">
                <a:solidFill>
                  <a:schemeClr val="bg1"/>
                </a:solidFill>
              </a:rPr>
              <a:t>(1.1– 6)</a:t>
            </a:r>
          </a:p>
          <a:p>
            <a:pPr lvl="2"/>
            <a:r>
              <a:rPr lang="en-US" sz="2300" dirty="0">
                <a:solidFill>
                  <a:schemeClr val="bg1"/>
                </a:solidFill>
              </a:rPr>
              <a:t>It was purchased by </a:t>
            </a:r>
            <a:r>
              <a:rPr lang="en-US" sz="2300" b="1" dirty="0">
                <a:solidFill>
                  <a:schemeClr val="bg1"/>
                </a:solidFill>
              </a:rPr>
              <a:t>the Son </a:t>
            </a:r>
            <a:r>
              <a:rPr lang="en-US" sz="2300" dirty="0">
                <a:solidFill>
                  <a:schemeClr val="bg1"/>
                </a:solidFill>
              </a:rPr>
              <a:t>(1.7 – 12)</a:t>
            </a:r>
          </a:p>
          <a:p>
            <a:pPr lvl="2"/>
            <a:r>
              <a:rPr lang="en-US" sz="2800" b="1" i="1" dirty="0">
                <a:solidFill>
                  <a:srgbClr val="FFFF00"/>
                </a:solidFill>
              </a:rPr>
              <a:t>It is preserved by the Spirit (1.13 – 14)</a:t>
            </a:r>
          </a:p>
          <a:p>
            <a:pPr lvl="1"/>
            <a:r>
              <a:rPr lang="en-US" sz="2500" dirty="0">
                <a:solidFill>
                  <a:schemeClr val="bg1"/>
                </a:solidFill>
              </a:rPr>
              <a:t> </a:t>
            </a:r>
            <a:r>
              <a:rPr lang="en-US" sz="2500" b="1" dirty="0">
                <a:solidFill>
                  <a:schemeClr val="bg1"/>
                </a:solidFill>
              </a:rPr>
              <a:t>The Consecration of the Body of Christ (1.15 – 23)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Concerning his person (1.15 – 17)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Concerning his promise (1.18)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Concerning his power (1.19 – 20a)</a:t>
            </a:r>
          </a:p>
          <a:p>
            <a:r>
              <a:rPr lang="en-US" sz="2800" b="1" dirty="0">
                <a:solidFill>
                  <a:srgbClr val="FFC000"/>
                </a:solidFill>
              </a:rPr>
              <a:t>    The Believer’s Practice in the Lord</a:t>
            </a:r>
            <a:r>
              <a:rPr lang="en-US" sz="2800" b="1" dirty="0">
                <a:solidFill>
                  <a:schemeClr val="bg1"/>
                </a:solidFill>
              </a:rPr>
              <a:t> (chaps 4 – 6)</a:t>
            </a:r>
          </a:p>
        </p:txBody>
      </p:sp>
    </p:spTree>
    <p:extLst>
      <p:ext uri="{BB962C8B-B14F-4D97-AF65-F5344CB8AC3E}">
        <p14:creationId xmlns:p14="http://schemas.microsoft.com/office/powerpoint/2010/main" val="611009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B1316-4E74-004C-85A6-0E879A6B1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5" y="566394"/>
            <a:ext cx="11027228" cy="109912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Paul’s Thanksgiving </a:t>
            </a:r>
            <a:r>
              <a:rPr lang="en-US" sz="2800" b="1" dirty="0">
                <a:solidFill>
                  <a:schemeClr val="bg1"/>
                </a:solidFill>
              </a:rPr>
              <a:t>(1.1 – 14)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436C2-8C5A-5E42-9FBC-AF3CFFE47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5" y="1818587"/>
            <a:ext cx="11027228" cy="4473019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   The Believer’s Position in Christ</a:t>
            </a:r>
            <a:endParaRPr lang="en-US" sz="3600" b="1" dirty="0">
              <a:solidFill>
                <a:schemeClr val="bg1"/>
              </a:solidFill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3200" b="1" dirty="0">
                <a:solidFill>
                  <a:schemeClr val="bg1"/>
                </a:solidFill>
              </a:rPr>
              <a:t>The Creation of the Body of Christ (1.1 – 14)</a:t>
            </a:r>
          </a:p>
          <a:p>
            <a:pPr lvl="2"/>
            <a:r>
              <a:rPr lang="en-US" sz="2800" dirty="0">
                <a:solidFill>
                  <a:schemeClr val="bg1"/>
                </a:solidFill>
              </a:rPr>
              <a:t> It was planned by </a:t>
            </a:r>
            <a:r>
              <a:rPr lang="en-US" sz="2800" b="1" dirty="0">
                <a:solidFill>
                  <a:schemeClr val="bg1"/>
                </a:solidFill>
              </a:rPr>
              <a:t>the Father </a:t>
            </a:r>
            <a:r>
              <a:rPr lang="en-US" sz="2800" dirty="0">
                <a:solidFill>
                  <a:schemeClr val="bg1"/>
                </a:solidFill>
              </a:rPr>
              <a:t>(1.1– 6)</a:t>
            </a:r>
          </a:p>
          <a:p>
            <a:pPr marL="1097280" lvl="4" indent="0">
              <a:buNone/>
            </a:pPr>
            <a:r>
              <a:rPr lang="en-SG" sz="2800" dirty="0">
                <a:solidFill>
                  <a:schemeClr val="bg1"/>
                </a:solidFill>
              </a:rPr>
              <a:t>He </a:t>
            </a:r>
            <a:r>
              <a:rPr lang="en-SG" sz="2800" b="1" i="1" dirty="0">
                <a:solidFill>
                  <a:schemeClr val="bg1"/>
                </a:solidFill>
              </a:rPr>
              <a:t>blesses</a:t>
            </a:r>
            <a:r>
              <a:rPr lang="en-SG" sz="2800" dirty="0">
                <a:solidFill>
                  <a:schemeClr val="bg1"/>
                </a:solidFill>
              </a:rPr>
              <a:t> us. (v. 1 – 3)</a:t>
            </a:r>
            <a:endParaRPr lang="en-SG" sz="2400" dirty="0">
              <a:solidFill>
                <a:schemeClr val="bg1"/>
              </a:solidFill>
            </a:endParaRPr>
          </a:p>
          <a:p>
            <a:pPr marL="1097280" lvl="4" indent="0">
              <a:buNone/>
            </a:pPr>
            <a:r>
              <a:rPr lang="en-SG" sz="2800" dirty="0">
                <a:solidFill>
                  <a:schemeClr val="bg1"/>
                </a:solidFill>
              </a:rPr>
              <a:t>He </a:t>
            </a:r>
            <a:r>
              <a:rPr lang="en-SG" sz="2800" b="1" i="1" dirty="0">
                <a:solidFill>
                  <a:schemeClr val="bg1"/>
                </a:solidFill>
              </a:rPr>
              <a:t>chose</a:t>
            </a:r>
            <a:r>
              <a:rPr lang="en-SG" sz="2800" dirty="0">
                <a:solidFill>
                  <a:schemeClr val="bg1"/>
                </a:solidFill>
              </a:rPr>
              <a:t> us. (v. 4)</a:t>
            </a:r>
            <a:endParaRPr lang="en-SG" sz="2400" dirty="0">
              <a:solidFill>
                <a:schemeClr val="bg1"/>
              </a:solidFill>
            </a:endParaRPr>
          </a:p>
          <a:p>
            <a:pPr marL="1097280" lvl="4" indent="0">
              <a:buNone/>
            </a:pPr>
            <a:r>
              <a:rPr lang="en-SG" sz="2800" dirty="0">
                <a:solidFill>
                  <a:schemeClr val="bg1"/>
                </a:solidFill>
              </a:rPr>
              <a:t>He </a:t>
            </a:r>
            <a:r>
              <a:rPr lang="en-SG" sz="2800" b="1" i="1" dirty="0">
                <a:solidFill>
                  <a:schemeClr val="bg1"/>
                </a:solidFill>
              </a:rPr>
              <a:t>adopted</a:t>
            </a:r>
            <a:r>
              <a:rPr lang="en-SG" sz="2800" dirty="0">
                <a:solidFill>
                  <a:schemeClr val="bg1"/>
                </a:solidFill>
              </a:rPr>
              <a:t> us. (vv. 5 – 6)</a:t>
            </a:r>
            <a:endParaRPr lang="en-US" sz="2800" dirty="0">
              <a:solidFill>
                <a:schemeClr val="bg1"/>
              </a:solidFill>
            </a:endParaRPr>
          </a:p>
          <a:p>
            <a:pPr marL="274320" lvl="1" indent="0">
              <a:buNone/>
            </a:pP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38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B1316-4E74-004C-85A6-0E879A6B1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5" y="566394"/>
            <a:ext cx="11027228" cy="109912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Paul’s Thanksgiving </a:t>
            </a:r>
            <a:r>
              <a:rPr lang="en-US" sz="2800" b="1" dirty="0">
                <a:solidFill>
                  <a:schemeClr val="bg1"/>
                </a:solidFill>
              </a:rPr>
              <a:t>(1.1 – 14)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436C2-8C5A-5E42-9FBC-AF3CFFE47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5" y="1818587"/>
            <a:ext cx="11027228" cy="4473019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The Believer’s Position in Christ</a:t>
            </a:r>
            <a:endParaRPr lang="en-US" sz="3600" b="1" dirty="0">
              <a:solidFill>
                <a:schemeClr val="bg1"/>
              </a:solidFill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3200" b="1" dirty="0">
                <a:solidFill>
                  <a:schemeClr val="bg1"/>
                </a:solidFill>
              </a:rPr>
              <a:t>The Creation of the Body of Christ (1.1 – 14)</a:t>
            </a:r>
          </a:p>
          <a:p>
            <a:pPr lvl="2"/>
            <a:r>
              <a:rPr lang="en-US" sz="2800" dirty="0">
                <a:solidFill>
                  <a:schemeClr val="bg1"/>
                </a:solidFill>
              </a:rPr>
              <a:t>It was </a:t>
            </a:r>
            <a:r>
              <a:rPr lang="en-US" sz="2800" b="1" dirty="0">
                <a:solidFill>
                  <a:schemeClr val="bg1"/>
                </a:solidFill>
              </a:rPr>
              <a:t>purchased</a:t>
            </a:r>
            <a:r>
              <a:rPr lang="en-US" sz="2800" dirty="0">
                <a:solidFill>
                  <a:schemeClr val="bg1"/>
                </a:solidFill>
              </a:rPr>
              <a:t> by </a:t>
            </a:r>
            <a:r>
              <a:rPr lang="en-US" sz="2800" b="1" dirty="0">
                <a:solidFill>
                  <a:schemeClr val="bg1"/>
                </a:solidFill>
              </a:rPr>
              <a:t>the Son </a:t>
            </a:r>
            <a:r>
              <a:rPr lang="en-US" sz="2800" dirty="0">
                <a:solidFill>
                  <a:schemeClr val="bg1"/>
                </a:solidFill>
              </a:rPr>
              <a:t>(1.7– 12)</a:t>
            </a:r>
          </a:p>
          <a:p>
            <a:pPr lvl="3"/>
            <a:r>
              <a:rPr lang="en-SG" sz="2800" dirty="0"/>
              <a:t> </a:t>
            </a:r>
            <a:r>
              <a:rPr lang="en-SG" sz="2800" dirty="0">
                <a:solidFill>
                  <a:schemeClr val="bg1"/>
                </a:solidFill>
              </a:rPr>
              <a:t>He </a:t>
            </a:r>
            <a:r>
              <a:rPr lang="en-SG" sz="2800" b="1" i="1" dirty="0">
                <a:solidFill>
                  <a:schemeClr val="bg1"/>
                </a:solidFill>
              </a:rPr>
              <a:t>redeemed</a:t>
            </a:r>
            <a:r>
              <a:rPr lang="en-SG" sz="2800" dirty="0">
                <a:solidFill>
                  <a:schemeClr val="bg1"/>
                </a:solidFill>
              </a:rPr>
              <a:t> us </a:t>
            </a:r>
            <a:r>
              <a:rPr lang="en-SG" sz="2800" b="1" dirty="0">
                <a:solidFill>
                  <a:schemeClr val="bg1"/>
                </a:solidFill>
              </a:rPr>
              <a:t>by his blood</a:t>
            </a:r>
            <a:r>
              <a:rPr lang="en-SG" sz="2800" dirty="0">
                <a:solidFill>
                  <a:schemeClr val="bg1"/>
                </a:solidFill>
              </a:rPr>
              <a:t> (vv. 7 – 8)</a:t>
            </a:r>
            <a:endParaRPr lang="en-SG" sz="1800" dirty="0">
              <a:solidFill>
                <a:schemeClr val="bg1"/>
              </a:solidFill>
            </a:endParaRPr>
          </a:p>
          <a:p>
            <a:pPr lvl="3"/>
            <a:r>
              <a:rPr lang="en-SG" sz="2800" dirty="0">
                <a:solidFill>
                  <a:schemeClr val="bg1"/>
                </a:solidFill>
              </a:rPr>
              <a:t> He </a:t>
            </a:r>
            <a:r>
              <a:rPr lang="en-SG" sz="2800" b="1" i="1" dirty="0">
                <a:solidFill>
                  <a:schemeClr val="bg1"/>
                </a:solidFill>
              </a:rPr>
              <a:t>will unite </a:t>
            </a:r>
            <a:r>
              <a:rPr lang="en-SG" sz="2800" dirty="0">
                <a:solidFill>
                  <a:schemeClr val="bg1"/>
                </a:solidFill>
              </a:rPr>
              <a:t>all things </a:t>
            </a:r>
            <a:r>
              <a:rPr lang="en-SG" sz="2800" b="1" dirty="0">
                <a:solidFill>
                  <a:schemeClr val="bg1"/>
                </a:solidFill>
              </a:rPr>
              <a:t>in Him </a:t>
            </a:r>
            <a:r>
              <a:rPr lang="en-SG" sz="2800" dirty="0">
                <a:solidFill>
                  <a:schemeClr val="bg1"/>
                </a:solidFill>
              </a:rPr>
              <a:t>(vv. 9 – 10)</a:t>
            </a:r>
          </a:p>
          <a:p>
            <a:pPr lvl="3"/>
            <a:r>
              <a:rPr lang="en-SG" sz="2800" dirty="0">
                <a:solidFill>
                  <a:schemeClr val="bg1"/>
                </a:solidFill>
              </a:rPr>
              <a:t> That we might </a:t>
            </a:r>
            <a:r>
              <a:rPr lang="en-SG" sz="2800" b="1" dirty="0">
                <a:solidFill>
                  <a:schemeClr val="bg1"/>
                </a:solidFill>
              </a:rPr>
              <a:t>give praise to God</a:t>
            </a:r>
            <a:r>
              <a:rPr lang="en-SG" sz="2800" dirty="0">
                <a:solidFill>
                  <a:schemeClr val="bg1"/>
                </a:solidFill>
              </a:rPr>
              <a:t>. (vv. 11 – 12)</a:t>
            </a:r>
            <a:endParaRPr lang="en-SG" sz="4000" dirty="0">
              <a:solidFill>
                <a:schemeClr val="bg1"/>
              </a:solidFill>
            </a:endParaRPr>
          </a:p>
          <a:p>
            <a:pPr lvl="3"/>
            <a:r>
              <a:rPr lang="en-US" sz="2800" b="1" i="1" dirty="0">
                <a:solidFill>
                  <a:srgbClr val="FFFF00"/>
                </a:solidFill>
              </a:rPr>
              <a:t>  </a:t>
            </a:r>
            <a:r>
              <a:rPr lang="en-US" sz="2800" b="1" dirty="0">
                <a:solidFill>
                  <a:srgbClr val="FFFF00"/>
                </a:solidFill>
              </a:rPr>
              <a:t>It is preserved by the Spirit (1.13 – 14)</a:t>
            </a:r>
          </a:p>
          <a:p>
            <a:pPr marL="274320" lvl="1" indent="0">
              <a:buNone/>
            </a:pP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23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2323147"/>
            <a:ext cx="10715625" cy="3277553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Hear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3200" b="1" i="1" baseline="30000" dirty="0">
                <a:highlight>
                  <a:srgbClr val="FFFF00"/>
                </a:highlight>
                <a:latin typeface="Helvetica" pitchFamily="2" charset="0"/>
              </a:rPr>
              <a:t>13 </a:t>
            </a:r>
            <a:r>
              <a:rPr lang="en-SG" sz="3200" b="1" i="1" dirty="0">
                <a:highlight>
                  <a:srgbClr val="FFFF00"/>
                </a:highlight>
                <a:latin typeface="Helvetica" pitchFamily="2" charset="0"/>
              </a:rPr>
              <a:t>In him you also, when you </a:t>
            </a:r>
            <a:r>
              <a:rPr lang="en-SG" sz="3200" b="1" i="1" dirty="0">
                <a:solidFill>
                  <a:srgbClr val="FF0000"/>
                </a:solidFill>
                <a:highlight>
                  <a:srgbClr val="FFFF00"/>
                </a:highlight>
                <a:latin typeface="Helvetica" pitchFamily="2" charset="0"/>
              </a:rPr>
              <a:t>heard</a:t>
            </a:r>
            <a:r>
              <a:rPr lang="en-SG" sz="3200" b="1" i="1" dirty="0">
                <a:highlight>
                  <a:srgbClr val="FFFF00"/>
                </a:highlight>
                <a:latin typeface="Helvetica" pitchFamily="2" charset="0"/>
              </a:rPr>
              <a:t> the word of truth, </a:t>
            </a:r>
            <a:r>
              <a:rPr lang="en-SG" sz="3200" b="1" i="1" dirty="0">
                <a:solidFill>
                  <a:srgbClr val="FF0000"/>
                </a:solidFill>
                <a:highlight>
                  <a:srgbClr val="FFFF00"/>
                </a:highlight>
                <a:latin typeface="Helvetica" pitchFamily="2" charset="0"/>
              </a:rPr>
              <a:t>the gospel </a:t>
            </a:r>
            <a:r>
              <a:rPr lang="en-SG" sz="3200" b="1" i="1" dirty="0">
                <a:highlight>
                  <a:srgbClr val="FFFF00"/>
                </a:highlight>
                <a:latin typeface="Helvetica" pitchFamily="2" charset="0"/>
              </a:rPr>
              <a:t>of your salvation,</a:t>
            </a:r>
            <a:endParaRPr lang="en-US" sz="3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63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2323147"/>
            <a:ext cx="10715625" cy="3277553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Trust [Believed]</a:t>
            </a:r>
          </a:p>
          <a:p>
            <a:pPr lvl="2"/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SG" sz="3200" b="1" i="1" baseline="30000" dirty="0">
                <a:highlight>
                  <a:srgbClr val="FFFF00"/>
                </a:highlight>
                <a:latin typeface="Helvetica" pitchFamily="2" charset="0"/>
              </a:rPr>
              <a:t>13 </a:t>
            </a:r>
            <a:r>
              <a:rPr lang="en-SG" sz="3200" b="1" i="1" dirty="0">
                <a:highlight>
                  <a:srgbClr val="FFFF00"/>
                </a:highlight>
                <a:latin typeface="Helvetica" pitchFamily="2" charset="0"/>
              </a:rPr>
              <a:t>In him you also, when you heard the word of truth, the gospel of your salvation, and </a:t>
            </a:r>
            <a:r>
              <a:rPr lang="en-SG" sz="3200" b="1" i="1" dirty="0">
                <a:solidFill>
                  <a:srgbClr val="FF0000"/>
                </a:solidFill>
                <a:highlight>
                  <a:srgbClr val="FFFF00"/>
                </a:highlight>
                <a:latin typeface="Helvetica" pitchFamily="2" charset="0"/>
              </a:rPr>
              <a:t>believed</a:t>
            </a:r>
            <a:r>
              <a:rPr lang="en-SG" sz="3200" b="1" i="1" dirty="0">
                <a:highlight>
                  <a:srgbClr val="FFFF00"/>
                </a:highlight>
                <a:latin typeface="Helvetica" pitchFamily="2" charset="0"/>
              </a:rPr>
              <a:t> in him, </a:t>
            </a:r>
            <a:endParaRPr lang="en-US" sz="3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66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2323147"/>
            <a:ext cx="10715625" cy="3277553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Sealed</a:t>
            </a:r>
          </a:p>
          <a:p>
            <a:pPr lvl="2"/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SG" sz="3000" b="1" i="1" baseline="30000" dirty="0">
                <a:highlight>
                  <a:srgbClr val="FFFF00"/>
                </a:highlight>
                <a:latin typeface="Helvetica" pitchFamily="2" charset="0"/>
              </a:rPr>
              <a:t>13 </a:t>
            </a:r>
            <a:r>
              <a:rPr lang="en-SG" sz="3000" b="1" i="1" dirty="0">
                <a:highlight>
                  <a:srgbClr val="FFFF00"/>
                </a:highlight>
                <a:latin typeface="Helvetica" pitchFamily="2" charset="0"/>
              </a:rPr>
              <a:t>In him you also, when you heard the word of truth, the gospel of your salvation, and believed in him, </a:t>
            </a:r>
            <a:r>
              <a:rPr lang="en-SG" sz="3000" b="1" i="1" dirty="0">
                <a:solidFill>
                  <a:srgbClr val="FF0000"/>
                </a:solidFill>
                <a:highlight>
                  <a:srgbClr val="FFFF00"/>
                </a:highlight>
                <a:latin typeface="Helvetica" pitchFamily="2" charset="0"/>
              </a:rPr>
              <a:t>were sealed </a:t>
            </a:r>
            <a:r>
              <a:rPr lang="en-SG" sz="3000" b="1" i="1" dirty="0">
                <a:highlight>
                  <a:srgbClr val="FFFF00"/>
                </a:highlight>
                <a:latin typeface="Helvetica" pitchFamily="2" charset="0"/>
              </a:rPr>
              <a:t>with the promised Holy Spirit, 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347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7" y="2272393"/>
            <a:ext cx="10715625" cy="2313214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The Lesson</a:t>
            </a:r>
          </a:p>
          <a:p>
            <a:pPr lvl="2"/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SG" sz="4800" b="1" i="1" baseline="30000" dirty="0">
                <a:highlight>
                  <a:srgbClr val="FFFF00"/>
                </a:highlight>
                <a:latin typeface="Helvetica" pitchFamily="2" charset="0"/>
              </a:rPr>
              <a:t>Parable of the Fork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86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4" y="2014194"/>
            <a:ext cx="11451772" cy="3663996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First,</a:t>
            </a:r>
            <a:r>
              <a:rPr lang="en-US" sz="3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Believer’s Position in Christ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4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that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The Believer’s Practice in the Lord</a:t>
            </a:r>
          </a:p>
          <a:p>
            <a:pPr marL="548640" lvl="2" indent="0">
              <a:buNone/>
            </a:pPr>
            <a:r>
              <a:rPr lang="en-US" sz="2900" b="1" i="1" dirty="0">
                <a:latin typeface="Arial" panose="020B0604020202020204" pitchFamily="34" charset="0"/>
                <a:cs typeface="Arial" panose="020B0604020202020204" pitchFamily="34" charset="0"/>
              </a:rPr>
              <a:t>Work in progress … Sanctification</a:t>
            </a:r>
          </a:p>
          <a:p>
            <a:pPr marL="548640" lvl="2" indent="0">
              <a:buNone/>
            </a:pPr>
            <a:endParaRPr lang="en-US" sz="2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Paul’s appeal for </a:t>
            </a:r>
            <a:r>
              <a:rPr lang="en-US" sz="3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unity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in the Christian Fellowship (4.1 – 6)</a:t>
            </a:r>
          </a:p>
          <a:p>
            <a:pPr lvl="2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  Program for </a:t>
            </a:r>
            <a:r>
              <a:rPr lang="en-US" sz="3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 functioning 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of members of the body (4.7 - 16)</a:t>
            </a:r>
          </a:p>
          <a:p>
            <a:pPr lvl="2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  An appeal for a </a:t>
            </a:r>
            <a:r>
              <a:rPr lang="en-US" sz="3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morality 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(4.17 – 5.21)</a:t>
            </a:r>
          </a:p>
          <a:p>
            <a:pPr lvl="2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  Exhortation concerning the Christian </a:t>
            </a:r>
            <a:r>
              <a:rPr lang="en-US" sz="3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warfare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(6.10 – 20)</a:t>
            </a:r>
          </a:p>
          <a:p>
            <a:pPr marL="548640" lvl="2" indent="0">
              <a:buNone/>
            </a:pPr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460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7168-FA1E-F64D-AA17-A165D463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1" dirty="0">
                <a:solidFill>
                  <a:srgbClr val="0070C0"/>
                </a:solidFill>
                <a:ea typeface="Baskerville" panose="02020502070401020303" pitchFamily="18" charset="0"/>
                <a:cs typeface="Arial" panose="020B0604020202020204" pitchFamily="34" charset="0"/>
              </a:rPr>
              <a:t>After that</a:t>
            </a:r>
            <a:br>
              <a:rPr lang="en-US" sz="4400" b="1" dirty="0">
                <a:ea typeface="Baskerville" panose="02020502070401020303" pitchFamily="18" charset="0"/>
                <a:cs typeface="Arial" panose="020B0604020202020204" pitchFamily="34" charset="0"/>
              </a:rPr>
            </a:b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Trusting </a:t>
            </a:r>
            <a:r>
              <a:rPr lang="en-US" sz="3100" b="1" i="1" dirty="0">
                <a:ea typeface="Baskerville" panose="02020502070401020303" pitchFamily="18" charset="0"/>
                <a:cs typeface="Arial" panose="020B0604020202020204" pitchFamily="34" charset="0"/>
              </a:rPr>
              <a:t>after</a:t>
            </a:r>
            <a:r>
              <a:rPr lang="en-US" sz="4400" b="1" i="1" dirty="0">
                <a:ea typeface="Baskerville" panose="02020502070401020303" pitchFamily="18" charset="0"/>
                <a:cs typeface="Arial" panose="020B0604020202020204" pitchFamily="34" charset="0"/>
              </a:rPr>
              <a:t> Hearing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(Ephesians 1.13)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9920-9F21-6B43-8E07-68FD0D27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4" y="2214290"/>
            <a:ext cx="11451772" cy="3663996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4500" b="1" i="1" dirty="0">
                <a:latin typeface="Arial" panose="020B0604020202020204" pitchFamily="34" charset="0"/>
                <a:cs typeface="Arial" panose="020B0604020202020204" pitchFamily="34" charset="0"/>
              </a:rPr>
              <a:t>After that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lvl="1"/>
            <a:endParaRPr lang="en-SG" sz="3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“And they </a:t>
            </a:r>
            <a:r>
              <a:rPr lang="en-SG" sz="3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devoted</a:t>
            </a:r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 themselves to </a:t>
            </a:r>
            <a:r>
              <a:rPr lang="en-SG" sz="3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apostles' teaching </a:t>
            </a:r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and the fellowship, </a:t>
            </a:r>
            <a:r>
              <a:rPr lang="en-SG" sz="3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breaking of bread </a:t>
            </a:r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SG" sz="3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prayers</a:t>
            </a:r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.” (Acts 2.42)</a:t>
            </a:r>
            <a:endParaRPr lang="en-SG" sz="4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SG" sz="4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“Now I urge you, brothers—you know that the household of Stephanas were the first converts  in Achaia, and that they have </a:t>
            </a:r>
            <a:r>
              <a:rPr lang="en-SG" sz="3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devoted</a:t>
            </a:r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 themselves to the </a:t>
            </a:r>
            <a:r>
              <a:rPr lang="en-SG" sz="3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of the saints</a:t>
            </a:r>
            <a:r>
              <a:rPr lang="en-SG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—” (1 Cor. 16.15)</a:t>
            </a:r>
          </a:p>
          <a:p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5811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LeftStep">
      <a:dk1>
        <a:srgbClr val="000000"/>
      </a:dk1>
      <a:lt1>
        <a:srgbClr val="FFFFFF"/>
      </a:lt1>
      <a:dk2>
        <a:srgbClr val="243641"/>
      </a:dk2>
      <a:lt2>
        <a:srgbClr val="E2E4E8"/>
      </a:lt2>
      <a:accent1>
        <a:srgbClr val="CD9824"/>
      </a:accent1>
      <a:accent2>
        <a:srgbClr val="D54B17"/>
      </a:accent2>
      <a:accent3>
        <a:srgbClr val="E72944"/>
      </a:accent3>
      <a:accent4>
        <a:srgbClr val="D51782"/>
      </a:accent4>
      <a:accent5>
        <a:srgbClr val="E729E2"/>
      </a:accent5>
      <a:accent6>
        <a:srgbClr val="9023D7"/>
      </a:accent6>
      <a:hlink>
        <a:srgbClr val="5A7CC8"/>
      </a:hlink>
      <a:folHlink>
        <a:srgbClr val="7F7F7F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1332</Words>
  <Application>Microsoft Macintosh PowerPoint</Application>
  <PresentationFormat>Widescreen</PresentationFormat>
  <Paragraphs>117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Garamond</vt:lpstr>
      <vt:lpstr>Helvetica</vt:lpstr>
      <vt:lpstr>Sagona Book</vt:lpstr>
      <vt:lpstr>Sagona ExtraLight</vt:lpstr>
      <vt:lpstr>SavonVTI</vt:lpstr>
      <vt:lpstr>After that  Trusting after Hearing</vt:lpstr>
      <vt:lpstr>Theme: After that  Review</vt:lpstr>
      <vt:lpstr>Theme: After that  Service after Consecration</vt:lpstr>
      <vt:lpstr>PowerPoint Presentation</vt:lpstr>
      <vt:lpstr>Theme: After that  Communion after Cleansing</vt:lpstr>
      <vt:lpstr>PowerPoint Presentation</vt:lpstr>
      <vt:lpstr>PowerPoint Presentation</vt:lpstr>
      <vt:lpstr>PowerPoint Presentation</vt:lpstr>
      <vt:lpstr>After that  Trusting after Hearing</vt:lpstr>
      <vt:lpstr>PowerPoint Presentation</vt:lpstr>
      <vt:lpstr>PowerPoint Presentation</vt:lpstr>
      <vt:lpstr>After that Trusting after Hearing (Ephesians 1.13)</vt:lpstr>
      <vt:lpstr>After that Trusting after Hearing (Ephesians 1.13)</vt:lpstr>
      <vt:lpstr>Outline of Ephesians</vt:lpstr>
      <vt:lpstr>Paul’s Thanksgiving (1.1 – 14)</vt:lpstr>
      <vt:lpstr>Paul’s Thanksgiving (1.1 – 14)</vt:lpstr>
      <vt:lpstr>After that Trusting after Hearing (Ephesians 1.13)</vt:lpstr>
      <vt:lpstr>After that Trusting after Hearing (Ephesians 1.13)</vt:lpstr>
      <vt:lpstr>After that Trusting after Hearing (Ephesians 1.13)</vt:lpstr>
      <vt:lpstr>After that Trusting after Hearing (Ephesians 1.13)</vt:lpstr>
      <vt:lpstr>After that Trusting after Hearing (Ephesians 1.13)</vt:lpstr>
      <vt:lpstr>After that Trusting after Hearing (Ephesians 1.13)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Watch Night Service</dc:title>
  <dc:creator>Samuel Pepys</dc:creator>
  <cp:lastModifiedBy>Samuel Pepys</cp:lastModifiedBy>
  <cp:revision>74</cp:revision>
  <cp:lastPrinted>2020-01-18T10:12:05Z</cp:lastPrinted>
  <dcterms:created xsi:type="dcterms:W3CDTF">2019-12-31T08:35:52Z</dcterms:created>
  <dcterms:modified xsi:type="dcterms:W3CDTF">2020-01-18T23:48:25Z</dcterms:modified>
</cp:coreProperties>
</file>