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19" r:id="rId2"/>
    <p:sldId id="279" r:id="rId3"/>
    <p:sldId id="287" r:id="rId4"/>
    <p:sldId id="320" r:id="rId5"/>
    <p:sldId id="318" r:id="rId6"/>
    <p:sldId id="258" r:id="rId7"/>
    <p:sldId id="321" r:id="rId8"/>
    <p:sldId id="323" r:id="rId9"/>
    <p:sldId id="322" r:id="rId10"/>
    <p:sldId id="324" r:id="rId11"/>
    <p:sldId id="301" r:id="rId12"/>
    <p:sldId id="325" r:id="rId13"/>
    <p:sldId id="326" r:id="rId14"/>
    <p:sldId id="327" r:id="rId15"/>
    <p:sldId id="283" r:id="rId16"/>
    <p:sldId id="328" r:id="rId17"/>
    <p:sldId id="299" r:id="rId18"/>
    <p:sldId id="329" r:id="rId19"/>
    <p:sldId id="330" r:id="rId20"/>
    <p:sldId id="331" r:id="rId21"/>
    <p:sldId id="332" r:id="rId22"/>
    <p:sldId id="333" r:id="rId23"/>
    <p:sldId id="334" r:id="rId24"/>
    <p:sldId id="335" r:id="rId25"/>
    <p:sldId id="336" r:id="rId26"/>
    <p:sldId id="261" r:id="rId2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CC00CC"/>
    <a:srgbClr val="3333FF"/>
    <a:srgbClr val="FF3300"/>
    <a:srgbClr val="CC3300"/>
    <a:srgbClr val="0000CC"/>
    <a:srgbClr val="006600"/>
    <a:srgbClr val="FF0000"/>
    <a:srgbClr val="003300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96" autoAdjust="0"/>
    <p:restoredTop sz="94660"/>
  </p:normalViewPr>
  <p:slideViewPr>
    <p:cSldViewPr>
      <p:cViewPr varScale="1">
        <p:scale>
          <a:sx n="110" d="100"/>
          <a:sy n="110" d="100"/>
        </p:scale>
        <p:origin x="-317" y="-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16AB08-4BDC-409C-98F3-C6F98974C900}" type="datetimeFigureOut">
              <a:rPr lang="en-SG" smtClean="0"/>
              <a:t>24/6/2019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F5069E-8F2F-4C0F-A679-E2ACC755A02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03228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673C2-DD57-4CD7-9D45-319CFBBC50E7}" type="datetimeFigureOut">
              <a:rPr lang="en-SG" smtClean="0"/>
              <a:t>24/6/2019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2A529-C9CC-41F3-8A6D-AB975F15ABB2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700045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673C2-DD57-4CD7-9D45-319CFBBC50E7}" type="datetimeFigureOut">
              <a:rPr lang="en-SG" smtClean="0"/>
              <a:t>24/6/2019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2A529-C9CC-41F3-8A6D-AB975F15ABB2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63394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673C2-DD57-4CD7-9D45-319CFBBC50E7}" type="datetimeFigureOut">
              <a:rPr lang="en-SG" smtClean="0"/>
              <a:t>24/6/2019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2A529-C9CC-41F3-8A6D-AB975F15ABB2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143734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673C2-DD57-4CD7-9D45-319CFBBC50E7}" type="datetimeFigureOut">
              <a:rPr lang="en-SG" smtClean="0"/>
              <a:t>24/6/2019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2A529-C9CC-41F3-8A6D-AB975F15ABB2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728643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673C2-DD57-4CD7-9D45-319CFBBC50E7}" type="datetimeFigureOut">
              <a:rPr lang="en-SG" smtClean="0"/>
              <a:t>24/6/2019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2A529-C9CC-41F3-8A6D-AB975F15ABB2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56650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673C2-DD57-4CD7-9D45-319CFBBC50E7}" type="datetimeFigureOut">
              <a:rPr lang="en-SG" smtClean="0"/>
              <a:t>24/6/2019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2A529-C9CC-41F3-8A6D-AB975F15ABB2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700194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673C2-DD57-4CD7-9D45-319CFBBC50E7}" type="datetimeFigureOut">
              <a:rPr lang="en-SG" smtClean="0"/>
              <a:t>24/6/2019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2A529-C9CC-41F3-8A6D-AB975F15ABB2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740427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673C2-DD57-4CD7-9D45-319CFBBC50E7}" type="datetimeFigureOut">
              <a:rPr lang="en-SG" smtClean="0"/>
              <a:t>24/6/2019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2A529-C9CC-41F3-8A6D-AB975F15ABB2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508198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673C2-DD57-4CD7-9D45-319CFBBC50E7}" type="datetimeFigureOut">
              <a:rPr lang="en-SG" smtClean="0"/>
              <a:t>24/6/2019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2A529-C9CC-41F3-8A6D-AB975F15ABB2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30440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673C2-DD57-4CD7-9D45-319CFBBC50E7}" type="datetimeFigureOut">
              <a:rPr lang="en-SG" smtClean="0"/>
              <a:t>24/6/2019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2A529-C9CC-41F3-8A6D-AB975F15ABB2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25822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673C2-DD57-4CD7-9D45-319CFBBC50E7}" type="datetimeFigureOut">
              <a:rPr lang="en-SG" smtClean="0"/>
              <a:t>24/6/2019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2A529-C9CC-41F3-8A6D-AB975F15ABB2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05960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673C2-DD57-4CD7-9D45-319CFBBC50E7}" type="datetimeFigureOut">
              <a:rPr lang="en-SG" smtClean="0"/>
              <a:t>24/6/2019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62A529-C9CC-41F3-8A6D-AB975F15ABB2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114442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28153" y="1029965"/>
            <a:ext cx="25399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Timothy 4:9-22</a:t>
            </a:r>
            <a:endParaRPr lang="en-SG" sz="2400" dirty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67744" y="411510"/>
            <a:ext cx="45945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Alone &amp; Yet Never Alone</a:t>
            </a:r>
            <a:endParaRPr lang="en-SG" sz="2800" b="1" dirty="0">
              <a:solidFill>
                <a:srgbClr val="00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6" b="7986"/>
          <a:stretch/>
        </p:blipFill>
        <p:spPr>
          <a:xfrm>
            <a:off x="2195736" y="1875294"/>
            <a:ext cx="4684304" cy="2568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8123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1149010"/>
            <a:ext cx="179074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(1:3-2:13)</a:t>
            </a:r>
          </a:p>
          <a:p>
            <a:pPr algn="ctr"/>
            <a:r>
              <a:rPr lang="en-US" sz="2400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Don’t be </a:t>
            </a:r>
          </a:p>
          <a:p>
            <a:pPr algn="ctr"/>
            <a:r>
              <a:rPr lang="en-US" sz="2400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ashamed </a:t>
            </a:r>
          </a:p>
          <a:p>
            <a:pPr algn="ctr"/>
            <a:r>
              <a:rPr lang="en-US" sz="2400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suffer for</a:t>
            </a:r>
          </a:p>
          <a:p>
            <a:pPr algn="ctr"/>
            <a:r>
              <a:rPr lang="en-US" sz="2400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gospel</a:t>
            </a:r>
            <a:endParaRPr lang="en-SG" sz="2400" dirty="0">
              <a:solidFill>
                <a:srgbClr val="8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15646" y="1149010"/>
            <a:ext cx="195675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(3:1-4:8)</a:t>
            </a:r>
          </a:p>
          <a:p>
            <a:pPr algn="ctr"/>
            <a:r>
              <a:rPr lang="en-US" sz="24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Continue in </a:t>
            </a:r>
          </a:p>
          <a:p>
            <a:pPr algn="ctr"/>
            <a:r>
              <a:rPr lang="en-US" sz="24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 ministry</a:t>
            </a:r>
          </a:p>
          <a:p>
            <a:pPr algn="ctr"/>
            <a:r>
              <a:rPr lang="en-US" sz="24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despite</a:t>
            </a:r>
          </a:p>
          <a:p>
            <a:pPr algn="ctr"/>
            <a:r>
              <a:rPr lang="en-US" sz="24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opposition</a:t>
            </a:r>
            <a:endParaRPr lang="en-SG" sz="240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45657" y="1149010"/>
            <a:ext cx="168668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(2:14-26)</a:t>
            </a:r>
          </a:p>
          <a:p>
            <a:pPr algn="ctr"/>
            <a:r>
              <a:rPr lang="en-US" sz="24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Teach &amp;</a:t>
            </a:r>
          </a:p>
          <a:p>
            <a:pPr algn="ctr"/>
            <a:r>
              <a:rPr lang="en-US" sz="24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pursue </a:t>
            </a:r>
          </a:p>
          <a:p>
            <a:pPr algn="ctr"/>
            <a:r>
              <a:rPr lang="en-US" sz="24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US" sz="24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ruth with</a:t>
            </a:r>
          </a:p>
          <a:p>
            <a:pPr algn="ctr"/>
            <a:r>
              <a:rPr lang="en-US" sz="24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integrity</a:t>
            </a:r>
            <a:endParaRPr lang="en-SG" sz="2400" dirty="0">
              <a:solidFill>
                <a:srgbClr val="66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07904" y="411510"/>
            <a:ext cx="1739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Timothy</a:t>
            </a:r>
            <a:endParaRPr lang="en-SG" sz="2400" b="1" dirty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6" name="Picture 2" descr="This image has an empty alt attribute; its file name is preach-the-wor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8"/>
          <a:stretch/>
        </p:blipFill>
        <p:spPr bwMode="auto">
          <a:xfrm>
            <a:off x="4686629" y="3363838"/>
            <a:ext cx="2981715" cy="13716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is image has an empty alt attribute; its file name is holding-bibl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41"/>
          <a:stretch/>
        </p:blipFill>
        <p:spPr bwMode="auto">
          <a:xfrm>
            <a:off x="1434852" y="3363838"/>
            <a:ext cx="2705100" cy="13716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17726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195486"/>
            <a:ext cx="864096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60000"/>
            <a:r>
              <a:rPr lang="en-SG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Tim 4:9-22</a:t>
            </a:r>
          </a:p>
          <a:p>
            <a:pPr algn="ctr" defTabSz="360000"/>
            <a:endParaRPr lang="en-SG" sz="8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60000"/>
            <a:r>
              <a:rPr lang="en-SG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	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your best to come to me soon</a:t>
            </a:r>
            <a:r>
              <a:rPr lang="en-SG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defTabSz="360000"/>
            <a:r>
              <a:rPr lang="en-SG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			For Demas, in love with this present world, has deserted me &amp; gone to Thessalonica. </a:t>
            </a:r>
          </a:p>
          <a:p>
            <a:pPr defTabSz="360000"/>
            <a:r>
              <a:rPr lang="en-SG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</a:t>
            </a:r>
            <a:r>
              <a:rPr lang="en-SG" sz="1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Crescens</a:t>
            </a:r>
            <a:r>
              <a:rPr lang="en-SG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has gone to Galatia, Titus to Dalmatia. </a:t>
            </a:r>
          </a:p>
          <a:p>
            <a:pPr defTabSz="360000"/>
            <a:r>
              <a:rPr lang="en-SG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			Luke alone is with me. </a:t>
            </a:r>
          </a:p>
          <a:p>
            <a:pPr defTabSz="360000"/>
            <a:r>
              <a:rPr lang="en-SG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Get Mark &amp; bring him with you, </a:t>
            </a:r>
          </a:p>
          <a:p>
            <a:pPr defTabSz="360000"/>
            <a:r>
              <a:rPr lang="en-SG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for he is very useful to me for ministry. </a:t>
            </a:r>
          </a:p>
          <a:p>
            <a:pPr defTabSz="360000"/>
            <a:r>
              <a:rPr lang="en-SG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			</a:t>
            </a:r>
            <a:r>
              <a:rPr lang="en-SG" sz="1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Tychicus</a:t>
            </a:r>
            <a:r>
              <a:rPr lang="en-SG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 have sent to Ephesus. </a:t>
            </a:r>
          </a:p>
          <a:p>
            <a:pPr defTabSz="360000"/>
            <a:r>
              <a:rPr lang="en-SG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		When you come, bring the cloak that I left with Carpus at Troas, also the books, &amp; above all the parchments. </a:t>
            </a:r>
          </a:p>
          <a:p>
            <a:pPr defTabSz="360000"/>
            <a:r>
              <a:rPr lang="en-SG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					Alexander the coppersmith did me great harm; </a:t>
            </a:r>
          </a:p>
          <a:p>
            <a:pPr defTabSz="360000"/>
            <a:r>
              <a:rPr lang="en-SG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	the Lord will repay him according to his deeds. </a:t>
            </a:r>
          </a:p>
          <a:p>
            <a:pPr defTabSz="360000"/>
            <a:r>
              <a:rPr lang="en-SG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					Beware of him yourself, for he strongly opposed our message. </a:t>
            </a:r>
          </a:p>
          <a:p>
            <a:pPr defTabSz="360000"/>
            <a:r>
              <a:rPr lang="en-SG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				At my first </a:t>
            </a:r>
            <a:r>
              <a:rPr lang="en-SG" sz="1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defense</a:t>
            </a:r>
            <a:r>
              <a:rPr lang="en-SG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 one came to stand by me, but all deserted me. </a:t>
            </a:r>
          </a:p>
          <a:p>
            <a:pPr defTabSz="360000"/>
            <a:r>
              <a:rPr lang="en-SG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May it not be charged against them! </a:t>
            </a:r>
          </a:p>
          <a:p>
            <a:pPr defTabSz="360000"/>
            <a:r>
              <a:rPr lang="en-SG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			But the Lord stood by me &amp; strengthened me, so that through me the message might be fully proclaimed  </a:t>
            </a:r>
          </a:p>
          <a:p>
            <a:pPr defTabSz="360000"/>
            <a:r>
              <a:rPr lang="en-SG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&amp; all the Gentiles might hear it. So I was rescued from the lion's mouth. </a:t>
            </a:r>
          </a:p>
          <a:p>
            <a:pPr defTabSz="360000"/>
            <a:r>
              <a:rPr lang="en-SG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			The Lord will rescue me from every evil deed &amp; bring me safely into his heavenly kingdom. </a:t>
            </a:r>
          </a:p>
          <a:p>
            <a:pPr defTabSz="360000"/>
            <a:r>
              <a:rPr lang="en-SG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To him be the glory forever &amp; ever. Amen. </a:t>
            </a:r>
          </a:p>
          <a:p>
            <a:pPr defTabSz="360000"/>
            <a:r>
              <a:rPr lang="en-SG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		Greet Prisca &amp; Aquila, &amp; the household of </a:t>
            </a:r>
            <a:r>
              <a:rPr lang="en-SG" sz="1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Onesiphorus</a:t>
            </a:r>
            <a:r>
              <a:rPr lang="en-SG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defTabSz="360000"/>
            <a:r>
              <a:rPr lang="en-SG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		Erastus remained at Corinth, &amp; I left </a:t>
            </a:r>
            <a:r>
              <a:rPr lang="en-SG" sz="1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Trophimus</a:t>
            </a:r>
            <a:r>
              <a:rPr lang="en-SG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who was ill, at Miletus. </a:t>
            </a:r>
          </a:p>
          <a:p>
            <a:pPr defTabSz="360000"/>
            <a:r>
              <a:rPr lang="en-SG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	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your best to come before winter</a:t>
            </a:r>
            <a:r>
              <a:rPr lang="en-SG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defTabSz="360000"/>
            <a:r>
              <a:rPr lang="en-SG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  <a:r>
              <a:rPr lang="en-SG" sz="1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Eubulus</a:t>
            </a:r>
            <a:r>
              <a:rPr lang="en-SG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sends greetings to you, as do </a:t>
            </a:r>
            <a:r>
              <a:rPr lang="en-SG" sz="1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Pudens</a:t>
            </a:r>
            <a:r>
              <a:rPr lang="en-SG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&amp; Linus &amp; Claudia &amp; all the brothers. </a:t>
            </a:r>
          </a:p>
          <a:p>
            <a:pPr defTabSz="360000"/>
            <a:r>
              <a:rPr lang="en-SG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			The Lord be with your spirit. Grace be with you. </a:t>
            </a:r>
          </a:p>
        </p:txBody>
      </p:sp>
    </p:spTree>
    <p:extLst>
      <p:ext uri="{BB962C8B-B14F-4D97-AF65-F5344CB8AC3E}">
        <p14:creationId xmlns:p14="http://schemas.microsoft.com/office/powerpoint/2010/main" val="6613820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11560" y="1851670"/>
            <a:ext cx="7920880" cy="289662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360000">
              <a:lnSpc>
                <a:spcPts val="4500"/>
              </a:lnSpc>
            </a:pPr>
            <a:r>
              <a:rPr lang="en-US" sz="24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	Paul instructed Timothy to come to him soon (4:9, 21)</a:t>
            </a:r>
          </a:p>
          <a:p>
            <a:pPr defTabSz="360000">
              <a:lnSpc>
                <a:spcPts val="4500"/>
              </a:lnSpc>
            </a:pPr>
            <a:r>
              <a:rPr lang="en-US" sz="2400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explaining that he was left alone (4:9-13),</a:t>
            </a:r>
          </a:p>
          <a:p>
            <a:pPr defTabSz="360000">
              <a:lnSpc>
                <a:spcPts val="4500"/>
              </a:lnSpc>
            </a:pPr>
            <a:r>
              <a:rPr lang="en-US" sz="24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opposed &amp; abandoned (4:14-16),</a:t>
            </a:r>
          </a:p>
          <a:p>
            <a:pPr defTabSz="360000">
              <a:lnSpc>
                <a:spcPts val="4500"/>
              </a:lnSpc>
            </a:pPr>
            <a:r>
              <a:rPr lang="en-US" sz="24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but </a:t>
            </a:r>
            <a:r>
              <a:rPr lang="en-US" sz="24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yet </a:t>
            </a:r>
            <a:r>
              <a:rPr lang="en-US" sz="24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strengthened by God </a:t>
            </a:r>
            <a:r>
              <a:rPr lang="en-US" sz="24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(4:17-18</a:t>
            </a:r>
            <a:r>
              <a:rPr lang="en-US" sz="24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);</a:t>
            </a:r>
            <a:endParaRPr lang="en-SG" sz="2400" dirty="0">
              <a:solidFill>
                <a:srgbClr val="66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60000">
              <a:lnSpc>
                <a:spcPts val="4500"/>
              </a:lnSpc>
            </a:pPr>
            <a:r>
              <a:rPr lang="en-US" sz="24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	Paul sent his greetings to fellow brothers (4:19-22)</a:t>
            </a:r>
            <a:endParaRPr lang="en-SG" sz="2400" dirty="0">
              <a:solidFill>
                <a:srgbClr val="66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28153" y="1131590"/>
            <a:ext cx="25399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Timothy 4:9-22</a:t>
            </a:r>
            <a:endParaRPr lang="en-SG" sz="2400" dirty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67744" y="411510"/>
            <a:ext cx="45945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Alone &amp; Yet Never Alone</a:t>
            </a:r>
            <a:endParaRPr lang="en-SG" sz="2800" b="1" dirty="0">
              <a:solidFill>
                <a:srgbClr val="00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8439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979712" y="3291830"/>
            <a:ext cx="3528392" cy="1512168"/>
          </a:xfrm>
          <a:prstGeom prst="rect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5" name="TextBox 4"/>
          <p:cNvSpPr txBox="1"/>
          <p:nvPr/>
        </p:nvSpPr>
        <p:spPr>
          <a:xfrm>
            <a:off x="107505" y="3386195"/>
            <a:ext cx="1512168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lang="en-US" sz="2000" b="1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pre-trial</a:t>
            </a:r>
            <a:r>
              <a:rPr lang="en-US" sz="2000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took place</a:t>
            </a:r>
          </a:p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Rome</a:t>
            </a:r>
            <a:endParaRPr lang="en-SG" sz="2000" dirty="0">
              <a:solidFill>
                <a:srgbClr val="CC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7704" y="3386195"/>
            <a:ext cx="1872208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He’s </a:t>
            </a:r>
            <a:r>
              <a:rPr lang="en-US" sz="2000" b="1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waiting</a:t>
            </a: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</a:t>
            </a:r>
            <a:r>
              <a:rPr lang="en-US" sz="2000" b="1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final trial</a:t>
            </a:r>
          </a:p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confinement</a:t>
            </a:r>
            <a:endParaRPr lang="en-SG" sz="2000" dirty="0">
              <a:solidFill>
                <a:srgbClr val="99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79913" y="3411169"/>
            <a:ext cx="1872208" cy="127349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(He knew his </a:t>
            </a:r>
            <a:r>
              <a:rPr lang="en-US" sz="2000" b="1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death</a:t>
            </a: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would</a:t>
            </a:r>
          </a:p>
          <a:p>
            <a:pPr>
              <a:lnSpc>
                <a:spcPts val="3200"/>
              </a:lnSpc>
            </a:pP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 </a:t>
            </a:r>
            <a:r>
              <a:rPr lang="en-US" sz="2000" b="1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imminent</a:t>
            </a: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n-SG" sz="2000" dirty="0">
              <a:solidFill>
                <a:srgbClr val="99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68344" y="3411169"/>
            <a:ext cx="1296144" cy="127349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Timothy’s</a:t>
            </a:r>
          </a:p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likely in Ephesus</a:t>
            </a:r>
            <a:endParaRPr lang="en-SG" sz="2000" dirty="0">
              <a:solidFill>
                <a:srgbClr val="66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52120" y="3820267"/>
            <a:ext cx="2016224" cy="8617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n-US" sz="2000" b="1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Come</a:t>
            </a:r>
            <a:r>
              <a:rPr lang="en-US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quickly” </a:t>
            </a:r>
          </a:p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(with Mark)</a:t>
            </a:r>
            <a:endParaRPr lang="en-SG" sz="2000" dirty="0">
              <a:solidFill>
                <a:srgbClr val="66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51920" y="1495517"/>
            <a:ext cx="2376264" cy="127349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Paul was </a:t>
            </a:r>
            <a:r>
              <a:rPr lang="en-US" sz="2000" b="1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released</a:t>
            </a: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from house arrest (in Acts 28)</a:t>
            </a:r>
            <a:endParaRPr lang="en-SG" sz="2000" dirty="0">
              <a:solidFill>
                <a:srgbClr val="99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71700" y="1495517"/>
            <a:ext cx="1800200" cy="127349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continued his missionary </a:t>
            </a:r>
            <a:r>
              <a:rPr lang="en-US" sz="2000" b="1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</a:t>
            </a:r>
            <a:endParaRPr lang="en-SG" sz="2000" b="1" dirty="0">
              <a:solidFill>
                <a:srgbClr val="99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3" y="1495517"/>
            <a:ext cx="147596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was </a:t>
            </a:r>
            <a:r>
              <a:rPr lang="en-US" sz="2000" b="1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re-arrested</a:t>
            </a:r>
            <a:r>
              <a:rPr lang="en-US" sz="2000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 Troas</a:t>
            </a:r>
            <a:endParaRPr lang="en-SG" sz="2000" dirty="0">
              <a:solidFill>
                <a:srgbClr val="CC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41853" y="1495517"/>
            <a:ext cx="1154482" cy="127349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2000" b="1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Winter</a:t>
            </a:r>
          </a:p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coming</a:t>
            </a:r>
          </a:p>
          <a:p>
            <a:pPr algn="ctr">
              <a:lnSpc>
                <a:spcPts val="3200"/>
              </a:lnSpc>
            </a:pPr>
            <a:r>
              <a:rPr lang="en-US" sz="20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oon)</a:t>
            </a:r>
            <a:endParaRPr lang="en-SG" sz="2000" dirty="0">
              <a:solidFill>
                <a:srgbClr val="66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922450" y="2998667"/>
            <a:ext cx="193166" cy="180223"/>
          </a:xfrm>
          <a:prstGeom prst="downArrow">
            <a:avLst/>
          </a:prstGeom>
          <a:solidFill>
            <a:srgbClr val="CC9900"/>
          </a:solidFill>
          <a:ln w="127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" name="Down Arrow 11"/>
          <p:cNvSpPr/>
          <p:nvPr/>
        </p:nvSpPr>
        <p:spPr>
          <a:xfrm rot="16200000">
            <a:off x="1721009" y="4021495"/>
            <a:ext cx="193166" cy="180223"/>
          </a:xfrm>
          <a:prstGeom prst="downArrow">
            <a:avLst/>
          </a:prstGeom>
          <a:solidFill>
            <a:srgbClr val="CC9900"/>
          </a:solidFill>
          <a:ln w="127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5" name="Down Arrow 14"/>
          <p:cNvSpPr/>
          <p:nvPr/>
        </p:nvSpPr>
        <p:spPr>
          <a:xfrm rot="5400000" flipH="1">
            <a:off x="3665428" y="2074166"/>
            <a:ext cx="193166" cy="180223"/>
          </a:xfrm>
          <a:prstGeom prst="downArrow">
            <a:avLst/>
          </a:prstGeom>
          <a:solidFill>
            <a:srgbClr val="CC9900"/>
          </a:solidFill>
          <a:ln w="127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6" name="Down Arrow 15"/>
          <p:cNvSpPr/>
          <p:nvPr/>
        </p:nvSpPr>
        <p:spPr>
          <a:xfrm rot="5400000" flipH="1">
            <a:off x="1685208" y="2074166"/>
            <a:ext cx="193166" cy="180223"/>
          </a:xfrm>
          <a:prstGeom prst="downArrow">
            <a:avLst/>
          </a:prstGeom>
          <a:solidFill>
            <a:srgbClr val="CC9900"/>
          </a:solidFill>
          <a:ln w="127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5655204" y="3623389"/>
            <a:ext cx="1872208" cy="0"/>
          </a:xfrm>
          <a:prstGeom prst="straightConnector1">
            <a:avLst/>
          </a:prstGeom>
          <a:ln w="19050">
            <a:solidFill>
              <a:srgbClr val="CC33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411760" y="413251"/>
            <a:ext cx="4320479" cy="852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2000" b="1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Background</a:t>
            </a:r>
          </a:p>
          <a:p>
            <a:pPr algn="ctr">
              <a:lnSpc>
                <a:spcPts val="3200"/>
              </a:lnSpc>
            </a:pPr>
            <a:r>
              <a:rPr lang="en-US" sz="16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(One possible re-construction of 2 Timothy)</a:t>
            </a:r>
            <a:endParaRPr lang="en-SG" sz="1600" dirty="0">
              <a:solidFill>
                <a:srgbClr val="66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2691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5" grpId="0" animBg="1"/>
      <p:bldP spid="6" grpId="0" animBg="1"/>
      <p:bldP spid="7" grpId="0" animBg="1"/>
      <p:bldP spid="8" grpId="0" animBg="1"/>
      <p:bldP spid="9" grpId="0" animBg="1"/>
      <p:bldP spid="3" grpId="0" animBg="1"/>
      <p:bldP spid="4" grpId="0" animBg="1"/>
      <p:bldP spid="10" grpId="0" animBg="1"/>
      <p:bldP spid="11" grpId="0" animBg="1"/>
      <p:bldP spid="12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267494"/>
            <a:ext cx="864096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	Do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 best to come to me soon.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	For </a:t>
            </a:r>
            <a:r>
              <a:rPr lang="en-SG" sz="2000" b="1" dirty="0">
                <a:solidFill>
                  <a:srgbClr val="FF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Demas, in love with this present world, has deserted me </a:t>
            </a:r>
            <a:endParaRPr lang="en-SG" sz="2000" b="1" dirty="0" smtClean="0">
              <a:solidFill>
                <a:srgbClr val="FF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60000"/>
            <a:r>
              <a:rPr lang="en-SG" sz="2000" b="1" dirty="0" smtClean="0">
                <a:solidFill>
                  <a:srgbClr val="FF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&amp; </a:t>
            </a:r>
            <a:r>
              <a:rPr lang="en-SG" sz="2000" b="1" dirty="0">
                <a:solidFill>
                  <a:srgbClr val="FF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gone to Thessalonica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Crescens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has gone to Galatia,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	Titus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Dalmatia. Luke alone is with me. </a:t>
            </a: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Get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 &amp; bring him with you, for he is very useful to me for ministry. </a:t>
            </a: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	</a:t>
            </a:r>
            <a:r>
              <a:rPr lang="en-SG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Tychicus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have sent to Ephesus. 13 When you come, bring the cloak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that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left with Carpus at Troas, also the books, &amp; above all the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60000"/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parchments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</p:txBody>
      </p:sp>
      <p:sp>
        <p:nvSpPr>
          <p:cNvPr id="3" name="Rectangle 2"/>
          <p:cNvSpPr/>
          <p:nvPr/>
        </p:nvSpPr>
        <p:spPr>
          <a:xfrm>
            <a:off x="611560" y="3219822"/>
            <a:ext cx="792088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Luke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beloved physician greets you,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does </a:t>
            </a:r>
            <a:r>
              <a:rPr lang="en-SG" sz="2000" b="1" dirty="0" smtClean="0">
                <a:solidFill>
                  <a:srgbClr val="FF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Demas</a:t>
            </a:r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(Col 4:14)</a:t>
            </a:r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defTabSz="360000"/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defTabSz="360000"/>
            <a:r>
              <a:rPr lang="en-SG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Epaphras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my fellow prisoner in Christ Jesus,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sends greetings </a:t>
            </a:r>
          </a:p>
          <a:p>
            <a:pPr algn="ctr"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 you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 do Mark,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Aristarchus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SG" sz="2000" b="1" dirty="0" smtClean="0">
                <a:solidFill>
                  <a:srgbClr val="FF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Demas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&amp;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Luke, my fellow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workers (</a:t>
            </a:r>
            <a:r>
              <a:rPr lang="en-SG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Phm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23-24)</a:t>
            </a:r>
          </a:p>
        </p:txBody>
      </p:sp>
    </p:spTree>
    <p:extLst>
      <p:ext uri="{BB962C8B-B14F-4D97-AF65-F5344CB8AC3E}">
        <p14:creationId xmlns:p14="http://schemas.microsoft.com/office/powerpoint/2010/main" val="30077136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267494"/>
            <a:ext cx="864096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	Do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 best to come to me soon.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	For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Demas, in love with this present world, has deserted me </a:t>
            </a:r>
            <a:endParaRPr lang="en-SG" sz="2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60000"/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&amp;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gone to Thessalonica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Crescens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has gone to Galatia,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	Titus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Dalmatia. Luke alone is with me. </a:t>
            </a: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Get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 &amp; bring him with you, for he is very useful to me for ministry. </a:t>
            </a: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	</a:t>
            </a:r>
            <a:r>
              <a:rPr lang="en-SG" sz="2000" b="1" dirty="0" err="1" smtClean="0">
                <a:solidFill>
                  <a:srgbClr val="FF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Tychicus</a:t>
            </a:r>
            <a:r>
              <a:rPr lang="en-SG" sz="2000" b="1" dirty="0" smtClean="0">
                <a:solidFill>
                  <a:srgbClr val="FF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>
                <a:solidFill>
                  <a:srgbClr val="FF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have sent to Ephesus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13 When you come, bring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cloak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that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left with Carpus at Troas, also the books, &amp; above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</a:t>
            </a:r>
          </a:p>
          <a:p>
            <a:pPr defTabSz="360000"/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the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parchments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</p:txBody>
      </p:sp>
      <p:sp>
        <p:nvSpPr>
          <p:cNvPr id="5" name="Rectangle 4"/>
          <p:cNvSpPr/>
          <p:nvPr/>
        </p:nvSpPr>
        <p:spPr>
          <a:xfrm>
            <a:off x="611560" y="3219822"/>
            <a:ext cx="792088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60000"/>
            <a:r>
              <a:rPr lang="en-SG" sz="2000" b="1" dirty="0" err="1" smtClean="0">
                <a:solidFill>
                  <a:srgbClr val="FF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Tychicus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 tell you all about my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activities…I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have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sent him to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 for this very purpose, that you may know how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are (Col 4:7-8)</a:t>
            </a:r>
          </a:p>
          <a:p>
            <a:pPr algn="ctr" defTabSz="360000"/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defTabSz="360000"/>
            <a:r>
              <a:rPr lang="en-SG" sz="2000" b="1" dirty="0" err="1" smtClean="0">
                <a:solidFill>
                  <a:srgbClr val="FF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Tychicus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…will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tell you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everything.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have sent him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you for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very purpose, that you may know how we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are (</a:t>
            </a:r>
            <a:r>
              <a:rPr lang="en-SG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Eph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6:21-22)</a:t>
            </a:r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9590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267494"/>
            <a:ext cx="864096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	Do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 best to come to me soon.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	For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Demas, in love with this present world, has deserted me </a:t>
            </a:r>
            <a:endParaRPr lang="en-SG" sz="2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60000"/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&amp;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gone to Thessalonica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Crescens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has gone to Galatia,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	Titus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Dalmatia. Luke alone is with me. </a:t>
            </a: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Get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 &amp; bring him with you, for he is very useful to me for ministry. </a:t>
            </a: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	</a:t>
            </a:r>
            <a:r>
              <a:rPr lang="en-SG" sz="20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Tychicus</a:t>
            </a:r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have sent to Ephesus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13 When you come, bring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cloak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that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left with Carpus at Troas, also the books, &amp; above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</a:t>
            </a:r>
          </a:p>
          <a:p>
            <a:pPr defTabSz="360000"/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the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parchments.</a:t>
            </a:r>
          </a:p>
          <a:p>
            <a:pPr defTabSz="360000"/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60000"/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	Erastus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remained at Corinth, &amp; I left </a:t>
            </a:r>
            <a:r>
              <a:rPr lang="en-SG" sz="2000" b="1" dirty="0" err="1" smtClean="0">
                <a:solidFill>
                  <a:srgbClr val="FF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Trophimus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who </a:t>
            </a:r>
            <a:r>
              <a:rPr lang="en-SG" sz="2000" b="1" dirty="0">
                <a:solidFill>
                  <a:srgbClr val="FF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was ill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at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Miletus. </a:t>
            </a: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2891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92366" y="411510"/>
            <a:ext cx="6931962" cy="223298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en-US" sz="2400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Paul </a:t>
            </a:r>
            <a:r>
              <a:rPr lang="en-US" sz="2400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explained he was </a:t>
            </a:r>
            <a:r>
              <a:rPr lang="en-US" sz="2400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left alone (4:9-13)</a:t>
            </a:r>
          </a:p>
          <a:p>
            <a:pPr defTabSz="360000">
              <a:lnSpc>
                <a:spcPct val="150000"/>
              </a:lnSpc>
            </a:pPr>
            <a:r>
              <a:rPr lang="en-US" sz="2400" dirty="0" err="1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n-US" sz="2400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There are those who left for </a:t>
            </a:r>
            <a:r>
              <a:rPr lang="en-US" sz="2400" b="1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worldly</a:t>
            </a:r>
            <a:r>
              <a:rPr lang="en-US" sz="2400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reasons</a:t>
            </a:r>
          </a:p>
          <a:p>
            <a:pPr defTabSz="360000">
              <a:lnSpc>
                <a:spcPct val="150000"/>
              </a:lnSpc>
            </a:pPr>
            <a:r>
              <a:rPr lang="en-US" sz="2400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ii.	There are those who left for </a:t>
            </a:r>
            <a:r>
              <a:rPr lang="en-US" sz="2400" b="1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ministry</a:t>
            </a:r>
            <a:r>
              <a:rPr lang="en-US" sz="2400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reasons</a:t>
            </a:r>
          </a:p>
          <a:p>
            <a:pPr defTabSz="360000">
              <a:lnSpc>
                <a:spcPct val="150000"/>
              </a:lnSpc>
            </a:pPr>
            <a:r>
              <a:rPr lang="en-US" sz="2400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iii.	There are those who left for </a:t>
            </a:r>
            <a:r>
              <a:rPr lang="en-US" sz="2400" b="1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personal</a:t>
            </a:r>
            <a:r>
              <a:rPr lang="en-US" sz="2400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reasons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1600" y="3291830"/>
            <a:ext cx="5040560" cy="12971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en-US" sz="28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we serve the Lord, </a:t>
            </a:r>
          </a:p>
          <a:p>
            <a:pPr defTabSz="360000">
              <a:lnSpc>
                <a:spcPct val="150000"/>
              </a:lnSpc>
            </a:pPr>
            <a:r>
              <a:rPr lang="en-US" sz="28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 prepared to be </a:t>
            </a:r>
            <a:r>
              <a:rPr lang="en-US" sz="2800" b="1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left alone</a:t>
            </a:r>
            <a:r>
              <a:rPr lang="en-US" sz="28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17" t="14217" r="3883"/>
          <a:stretch/>
        </p:blipFill>
        <p:spPr>
          <a:xfrm>
            <a:off x="6156176" y="2849542"/>
            <a:ext cx="2592288" cy="173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435343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251520" y="1419621"/>
            <a:ext cx="1368153" cy="3384377"/>
          </a:xfrm>
          <a:prstGeom prst="rect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5" name="TextBox 4"/>
          <p:cNvSpPr txBox="1"/>
          <p:nvPr/>
        </p:nvSpPr>
        <p:spPr>
          <a:xfrm>
            <a:off x="107505" y="3386195"/>
            <a:ext cx="1547968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lang="en-US" sz="2000" b="1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pre-trial</a:t>
            </a:r>
            <a:r>
              <a:rPr lang="en-US" sz="2000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took place</a:t>
            </a:r>
          </a:p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Rome</a:t>
            </a:r>
            <a:endParaRPr lang="en-SG" sz="2000" dirty="0">
              <a:solidFill>
                <a:srgbClr val="CC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7704" y="3386195"/>
            <a:ext cx="1872208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He’s </a:t>
            </a:r>
            <a:r>
              <a:rPr lang="en-US" sz="2000" b="1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waiting</a:t>
            </a: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</a:t>
            </a:r>
            <a:r>
              <a:rPr lang="en-US" sz="2000" b="1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final trial</a:t>
            </a:r>
          </a:p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confinement</a:t>
            </a:r>
            <a:endParaRPr lang="en-SG" sz="2000" dirty="0">
              <a:solidFill>
                <a:srgbClr val="99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79913" y="3411169"/>
            <a:ext cx="1872208" cy="127349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(He knew his </a:t>
            </a:r>
            <a:r>
              <a:rPr lang="en-US" sz="2000" b="1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death</a:t>
            </a: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would</a:t>
            </a:r>
          </a:p>
          <a:p>
            <a:pPr>
              <a:lnSpc>
                <a:spcPts val="3200"/>
              </a:lnSpc>
            </a:pP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 </a:t>
            </a:r>
            <a:r>
              <a:rPr lang="en-US" sz="2000" b="1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imminent</a:t>
            </a: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n-SG" sz="2000" dirty="0">
              <a:solidFill>
                <a:srgbClr val="99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68344" y="3411169"/>
            <a:ext cx="1296144" cy="127349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Timothy’s</a:t>
            </a:r>
          </a:p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likely in Ephesus</a:t>
            </a:r>
            <a:endParaRPr lang="en-SG" sz="2000" dirty="0">
              <a:solidFill>
                <a:srgbClr val="66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52120" y="3820267"/>
            <a:ext cx="2016224" cy="8617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n-US" sz="2000" b="1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Come</a:t>
            </a:r>
            <a:r>
              <a:rPr lang="en-US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quickly” </a:t>
            </a:r>
          </a:p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(with Mark)</a:t>
            </a:r>
            <a:endParaRPr lang="en-SG" sz="2000" dirty="0">
              <a:solidFill>
                <a:srgbClr val="66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51920" y="1495517"/>
            <a:ext cx="2376264" cy="127349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Paul was </a:t>
            </a:r>
            <a:r>
              <a:rPr lang="en-US" sz="2000" b="1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released</a:t>
            </a: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from house arrest (in Acts 28)</a:t>
            </a:r>
            <a:endParaRPr lang="en-SG" sz="2000" dirty="0">
              <a:solidFill>
                <a:srgbClr val="99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71700" y="1495517"/>
            <a:ext cx="1800200" cy="127349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continued his missionary </a:t>
            </a:r>
            <a:r>
              <a:rPr lang="en-US" sz="2000" b="1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</a:t>
            </a:r>
            <a:endParaRPr lang="en-SG" sz="2000" b="1" dirty="0">
              <a:solidFill>
                <a:srgbClr val="99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3" y="1495517"/>
            <a:ext cx="147596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was </a:t>
            </a:r>
            <a:r>
              <a:rPr lang="en-US" sz="2000" b="1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re-arrested</a:t>
            </a:r>
            <a:r>
              <a:rPr lang="en-US" sz="2000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 Troas</a:t>
            </a:r>
            <a:endParaRPr lang="en-SG" sz="2000" dirty="0">
              <a:solidFill>
                <a:srgbClr val="CC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41853" y="1495517"/>
            <a:ext cx="1154482" cy="127349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2000" b="1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Winter</a:t>
            </a:r>
          </a:p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coming</a:t>
            </a:r>
          </a:p>
          <a:p>
            <a:pPr algn="ctr">
              <a:lnSpc>
                <a:spcPts val="3200"/>
              </a:lnSpc>
            </a:pPr>
            <a:r>
              <a:rPr lang="en-US" sz="20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oon)</a:t>
            </a:r>
            <a:endParaRPr lang="en-SG" sz="2000" dirty="0">
              <a:solidFill>
                <a:srgbClr val="66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922450" y="2998667"/>
            <a:ext cx="193166" cy="180223"/>
          </a:xfrm>
          <a:prstGeom prst="downArrow">
            <a:avLst/>
          </a:prstGeom>
          <a:solidFill>
            <a:srgbClr val="CC9900"/>
          </a:solidFill>
          <a:ln w="127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" name="Down Arrow 11"/>
          <p:cNvSpPr/>
          <p:nvPr/>
        </p:nvSpPr>
        <p:spPr>
          <a:xfrm rot="16200000">
            <a:off x="1721009" y="4021495"/>
            <a:ext cx="193166" cy="180223"/>
          </a:xfrm>
          <a:prstGeom prst="downArrow">
            <a:avLst/>
          </a:prstGeom>
          <a:solidFill>
            <a:srgbClr val="CC9900"/>
          </a:solidFill>
          <a:ln w="127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5" name="Down Arrow 14"/>
          <p:cNvSpPr/>
          <p:nvPr/>
        </p:nvSpPr>
        <p:spPr>
          <a:xfrm rot="5400000" flipH="1">
            <a:off x="3665428" y="2074166"/>
            <a:ext cx="193166" cy="180223"/>
          </a:xfrm>
          <a:prstGeom prst="downArrow">
            <a:avLst/>
          </a:prstGeom>
          <a:solidFill>
            <a:srgbClr val="CC9900"/>
          </a:solidFill>
          <a:ln w="127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6" name="Down Arrow 15"/>
          <p:cNvSpPr/>
          <p:nvPr/>
        </p:nvSpPr>
        <p:spPr>
          <a:xfrm rot="5400000" flipH="1">
            <a:off x="1685208" y="2074166"/>
            <a:ext cx="193166" cy="180223"/>
          </a:xfrm>
          <a:prstGeom prst="downArrow">
            <a:avLst/>
          </a:prstGeom>
          <a:solidFill>
            <a:srgbClr val="CC9900"/>
          </a:solidFill>
          <a:ln w="127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5655204" y="3623389"/>
            <a:ext cx="1872208" cy="0"/>
          </a:xfrm>
          <a:prstGeom prst="straightConnector1">
            <a:avLst/>
          </a:prstGeom>
          <a:ln w="19050">
            <a:solidFill>
              <a:srgbClr val="CC33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411760" y="413251"/>
            <a:ext cx="4320479" cy="852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2000" b="1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Background</a:t>
            </a:r>
          </a:p>
          <a:p>
            <a:pPr algn="ctr">
              <a:lnSpc>
                <a:spcPts val="3200"/>
              </a:lnSpc>
            </a:pPr>
            <a:r>
              <a:rPr lang="en-US" sz="16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(One possible re-construction of 2 Timothy)</a:t>
            </a:r>
            <a:endParaRPr lang="en-SG" sz="1600" dirty="0">
              <a:solidFill>
                <a:srgbClr val="66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8163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251520" y="267494"/>
            <a:ext cx="8640960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60000">
              <a:lnSpc>
                <a:spcPts val="3000"/>
              </a:lnSpc>
            </a:pP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	  </a:t>
            </a:r>
            <a:r>
              <a:rPr lang="en-SG" sz="2000" b="1" dirty="0">
                <a:solidFill>
                  <a:srgbClr val="333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Alexander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 coppersmith </a:t>
            </a:r>
            <a:r>
              <a:rPr lang="en-SG" sz="2000" b="1" dirty="0">
                <a:solidFill>
                  <a:srgbClr val="333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did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me </a:t>
            </a:r>
            <a:r>
              <a:rPr lang="en-SG" sz="2000" b="1" dirty="0">
                <a:solidFill>
                  <a:srgbClr val="333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great harm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</a:p>
          <a:p>
            <a:pPr defTabSz="360000">
              <a:lnSpc>
                <a:spcPts val="3000"/>
              </a:lnSpc>
            </a:pP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  the Lord will repay him according to his deeds. </a:t>
            </a:r>
          </a:p>
          <a:p>
            <a:pPr defTabSz="360000">
              <a:lnSpc>
                <a:spcPts val="3000"/>
              </a:lnSpc>
            </a:pP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	  Beware of him yourself, for he </a:t>
            </a:r>
            <a:r>
              <a:rPr lang="en-SG" sz="2000" b="1" dirty="0">
                <a:solidFill>
                  <a:srgbClr val="333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strongly opposed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message. </a:t>
            </a:r>
          </a:p>
          <a:p>
            <a:pPr defTabSz="360000">
              <a:lnSpc>
                <a:spcPts val="3000"/>
              </a:lnSpc>
            </a:pP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	  At my first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defense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 one came to stand by me, </a:t>
            </a:r>
          </a:p>
          <a:p>
            <a:pPr defTabSz="360000">
              <a:lnSpc>
                <a:spcPts val="3000"/>
              </a:lnSpc>
            </a:pP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  but all deserted me. May it not be charged against them!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60000"/>
            <a:endParaRPr lang="en-US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60000"/>
            <a:endParaRPr lang="en-US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defTabSz="360000">
              <a:lnSpc>
                <a:spcPts val="3000"/>
              </a:lnSpc>
            </a:pP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…holding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faith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good conscience. By rejecting this,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defTabSz="360000">
              <a:lnSpc>
                <a:spcPts val="3000"/>
              </a:lnSpc>
            </a:pP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have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made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shipwreck of their faith,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among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whom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defTabSz="360000">
              <a:lnSpc>
                <a:spcPts val="3000"/>
              </a:lnSpc>
            </a:pP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are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Hymenaeus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000" b="1" dirty="0">
                <a:solidFill>
                  <a:srgbClr val="333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Alexander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whom I have handed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defTabSz="360000">
              <a:lnSpc>
                <a:spcPts val="3000"/>
              </a:lnSpc>
            </a:pP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over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Satan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that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may learn not to blaspheme.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defTabSz="360000">
              <a:lnSpc>
                <a:spcPts val="3000"/>
              </a:lnSpc>
            </a:pP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Tim 1:19-20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2011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251520" y="267494"/>
            <a:ext cx="8640960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60000">
              <a:lnSpc>
                <a:spcPts val="3000"/>
              </a:lnSpc>
            </a:pP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	 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Alexander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 coppersmith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did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me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great harm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</a:p>
          <a:p>
            <a:pPr defTabSz="360000">
              <a:lnSpc>
                <a:spcPts val="3000"/>
              </a:lnSpc>
            </a:pP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  </a:t>
            </a:r>
            <a:r>
              <a:rPr lang="en-SG" sz="2000" b="1" dirty="0">
                <a:solidFill>
                  <a:srgbClr val="333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Lord will repay him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according to his deeds. </a:t>
            </a:r>
          </a:p>
          <a:p>
            <a:pPr defTabSz="360000">
              <a:lnSpc>
                <a:spcPts val="3000"/>
              </a:lnSpc>
            </a:pP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	  </a:t>
            </a:r>
            <a:r>
              <a:rPr lang="en-SG" sz="2000" b="1" dirty="0">
                <a:solidFill>
                  <a:srgbClr val="333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Beware of him yourself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for he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strongly opposed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message. </a:t>
            </a:r>
          </a:p>
          <a:p>
            <a:pPr defTabSz="360000">
              <a:lnSpc>
                <a:spcPts val="3000"/>
              </a:lnSpc>
            </a:pP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	  At my first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defense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 one came to stand by me, </a:t>
            </a:r>
          </a:p>
          <a:p>
            <a:pPr defTabSz="360000">
              <a:lnSpc>
                <a:spcPts val="3000"/>
              </a:lnSpc>
            </a:pP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  but all deserted me. May it not be charged against them!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60000"/>
            <a:endParaRPr lang="en-US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60000"/>
            <a:endParaRPr lang="en-US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defTabSz="360000">
              <a:lnSpc>
                <a:spcPts val="3000"/>
              </a:lnSpc>
            </a:pP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…holding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faith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good conscience. By rejecting this,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defTabSz="360000">
              <a:lnSpc>
                <a:spcPts val="3000"/>
              </a:lnSpc>
            </a:pP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have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made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shipwreck of their faith,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among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whom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defTabSz="360000">
              <a:lnSpc>
                <a:spcPts val="3000"/>
              </a:lnSpc>
            </a:pP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are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Hymenaeus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Alexander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whom I have handed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defTabSz="360000">
              <a:lnSpc>
                <a:spcPts val="3000"/>
              </a:lnSpc>
            </a:pP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over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Satan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that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may learn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blaspheme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defTabSz="360000">
              <a:lnSpc>
                <a:spcPts val="3000"/>
              </a:lnSpc>
            </a:pP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Tim 1:19-20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6366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251520" y="267494"/>
            <a:ext cx="8640960" cy="1972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60000">
              <a:lnSpc>
                <a:spcPts val="3000"/>
              </a:lnSpc>
            </a:pP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	  Alexander the coppersmith did me great harm; </a:t>
            </a:r>
          </a:p>
          <a:p>
            <a:pPr defTabSz="360000">
              <a:lnSpc>
                <a:spcPts val="3000"/>
              </a:lnSpc>
            </a:pP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  the Lord will repay him according to his deeds. </a:t>
            </a:r>
          </a:p>
          <a:p>
            <a:pPr defTabSz="360000">
              <a:lnSpc>
                <a:spcPts val="3000"/>
              </a:lnSpc>
            </a:pP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	  Beware of him yourself, for he strongly opposed our message. </a:t>
            </a:r>
          </a:p>
          <a:p>
            <a:pPr defTabSz="360000">
              <a:lnSpc>
                <a:spcPts val="3000"/>
              </a:lnSpc>
            </a:pP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	  </a:t>
            </a:r>
            <a:r>
              <a:rPr lang="en-SG" sz="2000" b="1" dirty="0">
                <a:solidFill>
                  <a:srgbClr val="333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 my first </a:t>
            </a:r>
            <a:r>
              <a:rPr lang="en-SG" sz="2000" b="1" dirty="0" err="1">
                <a:solidFill>
                  <a:srgbClr val="333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defense</a:t>
            </a:r>
            <a:r>
              <a:rPr lang="en-SG" sz="2000" b="1" dirty="0">
                <a:solidFill>
                  <a:srgbClr val="333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 one came to stand by me, </a:t>
            </a:r>
          </a:p>
          <a:p>
            <a:pPr defTabSz="360000">
              <a:lnSpc>
                <a:spcPts val="3000"/>
              </a:lnSpc>
            </a:pPr>
            <a:r>
              <a:rPr lang="en-SG" sz="2000" b="1" dirty="0">
                <a:solidFill>
                  <a:srgbClr val="333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  but all deserted me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May it not be charged against them!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0953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251520" y="267494"/>
            <a:ext cx="8640960" cy="1972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60000">
              <a:lnSpc>
                <a:spcPts val="3000"/>
              </a:lnSpc>
            </a:pP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	  Alexander the coppersmith did me great harm; </a:t>
            </a:r>
          </a:p>
          <a:p>
            <a:pPr defTabSz="360000">
              <a:lnSpc>
                <a:spcPts val="3000"/>
              </a:lnSpc>
            </a:pP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  the Lord will repay him according to his deeds. </a:t>
            </a:r>
          </a:p>
          <a:p>
            <a:pPr defTabSz="360000">
              <a:lnSpc>
                <a:spcPts val="3000"/>
              </a:lnSpc>
            </a:pP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	  Beware of him yourself, for he strongly opposed our message. </a:t>
            </a:r>
          </a:p>
          <a:p>
            <a:pPr defTabSz="360000">
              <a:lnSpc>
                <a:spcPts val="3000"/>
              </a:lnSpc>
            </a:pP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	 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 my first </a:t>
            </a:r>
            <a:r>
              <a:rPr lang="en-SG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defense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 one came to stand by me, </a:t>
            </a:r>
          </a:p>
          <a:p>
            <a:pPr defTabSz="360000">
              <a:lnSpc>
                <a:spcPts val="3000"/>
              </a:lnSpc>
            </a:pP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  but all deserted me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SG" sz="2000" b="1" dirty="0">
                <a:solidFill>
                  <a:srgbClr val="333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 it not be charged against them! </a:t>
            </a:r>
          </a:p>
        </p:txBody>
      </p:sp>
    </p:spTree>
    <p:extLst>
      <p:ext uri="{BB962C8B-B14F-4D97-AF65-F5344CB8AC3E}">
        <p14:creationId xmlns:p14="http://schemas.microsoft.com/office/powerpoint/2010/main" val="25015919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11560" y="411510"/>
            <a:ext cx="8280920" cy="28623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en-US" sz="24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Paul </a:t>
            </a:r>
            <a:r>
              <a:rPr lang="en-US" sz="24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explained he was </a:t>
            </a:r>
            <a:r>
              <a:rPr lang="en-US" sz="24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opposed &amp; abandoned (4:14-16)</a:t>
            </a:r>
          </a:p>
          <a:p>
            <a:pPr defTabSz="360000">
              <a:lnSpc>
                <a:spcPct val="150000"/>
              </a:lnSpc>
            </a:pPr>
            <a:r>
              <a:rPr lang="en-US" sz="2400" dirty="0" err="1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n-US" sz="24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He faced </a:t>
            </a:r>
            <a:r>
              <a:rPr lang="en-US" sz="2400" b="1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oppositions,</a:t>
            </a:r>
            <a:r>
              <a:rPr lang="en-US" sz="24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hurts</a:t>
            </a:r>
            <a:r>
              <a:rPr lang="en-US" sz="24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&amp; </a:t>
            </a:r>
            <a:r>
              <a:rPr lang="en-US" sz="2400" b="1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betrayals</a:t>
            </a:r>
          </a:p>
          <a:p>
            <a:pPr defTabSz="360000">
              <a:lnSpc>
                <a:spcPct val="150000"/>
              </a:lnSpc>
            </a:pPr>
            <a:r>
              <a:rPr lang="en-US" sz="24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ii.	He looked to the Lord to exercise </a:t>
            </a:r>
            <a:r>
              <a:rPr lang="en-US" sz="2400" b="1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His</a:t>
            </a:r>
            <a:r>
              <a:rPr lang="en-US" sz="24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judgment</a:t>
            </a:r>
            <a:endParaRPr lang="en-US" sz="2400" b="1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en-US" sz="24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&amp; </a:t>
            </a:r>
            <a:r>
              <a:rPr lang="en-US" sz="24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asked Timothy </a:t>
            </a:r>
            <a:r>
              <a:rPr lang="en-US" sz="24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</a:t>
            </a:r>
            <a:r>
              <a:rPr lang="en-US" sz="24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exercise </a:t>
            </a:r>
            <a:r>
              <a:rPr lang="en-US" sz="2400" b="1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discernment</a:t>
            </a:r>
            <a:r>
              <a:rPr lang="en-US" sz="24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defTabSz="360000">
              <a:lnSpc>
                <a:spcPct val="150000"/>
              </a:lnSpc>
            </a:pPr>
            <a:r>
              <a:rPr lang="en-US" sz="24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iii.	He resisted </a:t>
            </a:r>
            <a:r>
              <a:rPr lang="en-US" sz="2400" b="1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resentment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1600" y="3291830"/>
            <a:ext cx="4824536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en-US" sz="28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we serve the Lord, </a:t>
            </a:r>
            <a:endParaRPr lang="en-US" sz="2800" dirty="0" smtClean="0">
              <a:solidFill>
                <a:srgbClr val="00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en-US" sz="28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 prepared to </a:t>
            </a:r>
            <a:r>
              <a:rPr lang="en-US" sz="2800" b="1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stand alone</a:t>
            </a:r>
            <a:r>
              <a:rPr lang="en-US" sz="28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3" t="9444" r="16919" b="5303"/>
          <a:stretch/>
        </p:blipFill>
        <p:spPr>
          <a:xfrm>
            <a:off x="5914210" y="2931790"/>
            <a:ext cx="1970158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813347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251520" y="3291830"/>
            <a:ext cx="5256584" cy="1512168"/>
          </a:xfrm>
          <a:prstGeom prst="rect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5" name="TextBox 4"/>
          <p:cNvSpPr txBox="1"/>
          <p:nvPr/>
        </p:nvSpPr>
        <p:spPr>
          <a:xfrm>
            <a:off x="107505" y="3386195"/>
            <a:ext cx="1512168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lang="en-US" sz="2000" b="1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pre-trial</a:t>
            </a:r>
            <a:r>
              <a:rPr lang="en-US" sz="2000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took place</a:t>
            </a:r>
          </a:p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Rome</a:t>
            </a:r>
            <a:endParaRPr lang="en-SG" sz="2000" dirty="0">
              <a:solidFill>
                <a:srgbClr val="CC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7704" y="3386195"/>
            <a:ext cx="1872208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He’s </a:t>
            </a:r>
            <a:r>
              <a:rPr lang="en-US" sz="2000" b="1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waiting</a:t>
            </a: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</a:t>
            </a:r>
            <a:r>
              <a:rPr lang="en-US" sz="2000" b="1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final trial</a:t>
            </a:r>
          </a:p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confinement</a:t>
            </a:r>
            <a:endParaRPr lang="en-SG" sz="2000" dirty="0">
              <a:solidFill>
                <a:srgbClr val="99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79913" y="3411169"/>
            <a:ext cx="1872208" cy="127349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(He knew his </a:t>
            </a:r>
            <a:r>
              <a:rPr lang="en-US" sz="2000" b="1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death</a:t>
            </a: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would</a:t>
            </a:r>
          </a:p>
          <a:p>
            <a:pPr>
              <a:lnSpc>
                <a:spcPts val="3200"/>
              </a:lnSpc>
            </a:pP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 </a:t>
            </a:r>
            <a:r>
              <a:rPr lang="en-US" sz="2000" b="1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imminent</a:t>
            </a: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n-SG" sz="2000" dirty="0">
              <a:solidFill>
                <a:srgbClr val="99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68344" y="3411169"/>
            <a:ext cx="1296144" cy="127349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Timothy’s</a:t>
            </a:r>
          </a:p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likely in Ephesus</a:t>
            </a:r>
            <a:endParaRPr lang="en-SG" sz="2000" dirty="0">
              <a:solidFill>
                <a:srgbClr val="66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52120" y="3820267"/>
            <a:ext cx="2016224" cy="8617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n-US" sz="2000" b="1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Come</a:t>
            </a:r>
            <a:r>
              <a:rPr lang="en-US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quickly” </a:t>
            </a:r>
          </a:p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(with Mark)</a:t>
            </a:r>
            <a:endParaRPr lang="en-SG" sz="2000" dirty="0">
              <a:solidFill>
                <a:srgbClr val="66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51920" y="1495517"/>
            <a:ext cx="2376264" cy="127349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Paul was </a:t>
            </a:r>
            <a:r>
              <a:rPr lang="en-US" sz="2000" b="1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released</a:t>
            </a: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from house arrest (in Acts 28)</a:t>
            </a:r>
            <a:endParaRPr lang="en-SG" sz="2000" dirty="0">
              <a:solidFill>
                <a:srgbClr val="99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71700" y="1495517"/>
            <a:ext cx="1800200" cy="127349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continued his missionary </a:t>
            </a:r>
            <a:r>
              <a:rPr lang="en-US" sz="2000" b="1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</a:t>
            </a:r>
            <a:endParaRPr lang="en-SG" sz="2000" b="1" dirty="0">
              <a:solidFill>
                <a:srgbClr val="99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3" y="1495517"/>
            <a:ext cx="147596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was </a:t>
            </a:r>
            <a:r>
              <a:rPr lang="en-US" sz="2000" b="1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re-arrested</a:t>
            </a:r>
            <a:r>
              <a:rPr lang="en-US" sz="2000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 Troas</a:t>
            </a:r>
            <a:endParaRPr lang="en-SG" sz="2000" dirty="0">
              <a:solidFill>
                <a:srgbClr val="CC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41853" y="1495517"/>
            <a:ext cx="1154482" cy="127349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2000" b="1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Winter</a:t>
            </a:r>
          </a:p>
          <a:p>
            <a:pPr algn="ctr">
              <a:lnSpc>
                <a:spcPts val="3200"/>
              </a:lnSpc>
            </a:pPr>
            <a:r>
              <a:rPr lang="en-US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coming</a:t>
            </a:r>
          </a:p>
          <a:p>
            <a:pPr algn="ctr">
              <a:lnSpc>
                <a:spcPts val="3200"/>
              </a:lnSpc>
            </a:pPr>
            <a:r>
              <a:rPr lang="en-US" sz="20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oon)</a:t>
            </a:r>
            <a:endParaRPr lang="en-SG" sz="2000" dirty="0">
              <a:solidFill>
                <a:srgbClr val="66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922450" y="2998667"/>
            <a:ext cx="193166" cy="180223"/>
          </a:xfrm>
          <a:prstGeom prst="downArrow">
            <a:avLst/>
          </a:prstGeom>
          <a:solidFill>
            <a:srgbClr val="CC9900"/>
          </a:solidFill>
          <a:ln w="127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" name="Down Arrow 11"/>
          <p:cNvSpPr/>
          <p:nvPr/>
        </p:nvSpPr>
        <p:spPr>
          <a:xfrm rot="16200000">
            <a:off x="1721009" y="4021495"/>
            <a:ext cx="193166" cy="180223"/>
          </a:xfrm>
          <a:prstGeom prst="downArrow">
            <a:avLst/>
          </a:prstGeom>
          <a:solidFill>
            <a:srgbClr val="CC9900"/>
          </a:solidFill>
          <a:ln w="127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5" name="Down Arrow 14"/>
          <p:cNvSpPr/>
          <p:nvPr/>
        </p:nvSpPr>
        <p:spPr>
          <a:xfrm rot="5400000" flipH="1">
            <a:off x="3665428" y="2074166"/>
            <a:ext cx="193166" cy="180223"/>
          </a:xfrm>
          <a:prstGeom prst="downArrow">
            <a:avLst/>
          </a:prstGeom>
          <a:solidFill>
            <a:srgbClr val="CC9900"/>
          </a:solidFill>
          <a:ln w="127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6" name="Down Arrow 15"/>
          <p:cNvSpPr/>
          <p:nvPr/>
        </p:nvSpPr>
        <p:spPr>
          <a:xfrm rot="5400000" flipH="1">
            <a:off x="1685208" y="2074166"/>
            <a:ext cx="193166" cy="180223"/>
          </a:xfrm>
          <a:prstGeom prst="downArrow">
            <a:avLst/>
          </a:prstGeom>
          <a:solidFill>
            <a:srgbClr val="CC9900"/>
          </a:solidFill>
          <a:ln w="127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5655204" y="3623389"/>
            <a:ext cx="1872208" cy="0"/>
          </a:xfrm>
          <a:prstGeom prst="straightConnector1">
            <a:avLst/>
          </a:prstGeom>
          <a:ln w="19050">
            <a:solidFill>
              <a:srgbClr val="CC33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411760" y="413251"/>
            <a:ext cx="4320479" cy="852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2000" b="1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Background</a:t>
            </a:r>
          </a:p>
          <a:p>
            <a:pPr algn="ctr">
              <a:lnSpc>
                <a:spcPts val="3200"/>
              </a:lnSpc>
            </a:pPr>
            <a:r>
              <a:rPr lang="en-US" sz="16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(One possible re-construction of 2 Timothy)</a:t>
            </a:r>
            <a:endParaRPr lang="en-SG" sz="1600" dirty="0">
              <a:solidFill>
                <a:srgbClr val="66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1809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251520" y="267494"/>
            <a:ext cx="8640960" cy="4280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60000">
              <a:lnSpc>
                <a:spcPts val="3000"/>
              </a:lnSpc>
            </a:pP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	But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en-SG" sz="2000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Lord</a:t>
            </a:r>
            <a:r>
              <a:rPr lang="en-SG" sz="2000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stood</a:t>
            </a:r>
            <a:r>
              <a:rPr lang="en-SG" sz="2000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by</a:t>
            </a:r>
            <a:r>
              <a:rPr lang="en-SG" sz="2000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</a:t>
            </a:r>
            <a:r>
              <a:rPr lang="en-SG" sz="2000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</a:t>
            </a:r>
            <a:r>
              <a:rPr lang="en-SG" sz="2000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strengthened</a:t>
            </a:r>
            <a:r>
              <a:rPr lang="en-SG" sz="2000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that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through </a:t>
            </a:r>
          </a:p>
          <a:p>
            <a:pPr defTabSz="360000">
              <a:lnSpc>
                <a:spcPts val="3000"/>
              </a:lnSpc>
            </a:pP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me the message might be fully proclaimed</a:t>
            </a:r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 the Gentiles</a:t>
            </a:r>
          </a:p>
          <a:p>
            <a:pPr defTabSz="360000">
              <a:lnSpc>
                <a:spcPts val="3000"/>
              </a:lnSpc>
            </a:pP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might hear it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So I was rescued from the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lion's mouth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defTabSz="360000">
              <a:lnSpc>
                <a:spcPts val="3000"/>
              </a:lnSpc>
            </a:pP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	The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Lord will rescue me from every evil deed &amp; bring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 safely </a:t>
            </a:r>
          </a:p>
          <a:p>
            <a:pPr defTabSz="360000">
              <a:lnSpc>
                <a:spcPts val="3000"/>
              </a:lnSpc>
            </a:pP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into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his heavenly kingdom. To him be the glory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forever &amp;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ever.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60000">
              <a:lnSpc>
                <a:spcPts val="3000"/>
              </a:lnSpc>
            </a:pP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Amen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defTabSz="360000">
              <a:lnSpc>
                <a:spcPts val="3000"/>
              </a:lnSpc>
            </a:pP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	Greet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Prisca &amp; Aquila, &amp; the household of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Onesiphorus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defTabSz="360000">
              <a:lnSpc>
                <a:spcPts val="3000"/>
              </a:lnSpc>
            </a:pP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	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Erastus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remained at Corinth, &amp; I left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Trophimus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who was ill, at Miletus. </a:t>
            </a:r>
          </a:p>
          <a:p>
            <a:pPr defTabSz="360000">
              <a:lnSpc>
                <a:spcPts val="3000"/>
              </a:lnSpc>
            </a:pP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	Do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 best to come before winter. </a:t>
            </a:r>
            <a:r>
              <a:rPr lang="en-SG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Eubulus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sends greetings to you,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60000">
              <a:lnSpc>
                <a:spcPts val="3000"/>
              </a:lnSpc>
            </a:pP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as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Pudens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&amp; Linus &amp; Claudia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 the brothers. </a:t>
            </a:r>
          </a:p>
          <a:p>
            <a:pPr defTabSz="360000">
              <a:lnSpc>
                <a:spcPts val="3000"/>
              </a:lnSpc>
            </a:pP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Lord be with your spirit. Grace be with you. </a:t>
            </a:r>
          </a:p>
        </p:txBody>
      </p:sp>
    </p:spTree>
    <p:extLst>
      <p:ext uri="{BB962C8B-B14F-4D97-AF65-F5344CB8AC3E}">
        <p14:creationId xmlns:p14="http://schemas.microsoft.com/office/powerpoint/2010/main" val="10656562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251520" y="267494"/>
            <a:ext cx="8640960" cy="4280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60000">
              <a:lnSpc>
                <a:spcPts val="3000"/>
              </a:lnSpc>
            </a:pP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	But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Lord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stood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by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&amp;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strengthened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that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through </a:t>
            </a:r>
            <a:endParaRPr lang="en-SG" sz="2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60000">
              <a:lnSpc>
                <a:spcPts val="3000"/>
              </a:lnSpc>
            </a:pPr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me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message might be fully </a:t>
            </a:r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proclaimed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 the </a:t>
            </a:r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Gentiles</a:t>
            </a:r>
          </a:p>
          <a:p>
            <a:pPr defTabSz="360000">
              <a:lnSpc>
                <a:spcPts val="3000"/>
              </a:lnSpc>
            </a:pPr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might hear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So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was rescued from the lion's mouth. </a:t>
            </a:r>
          </a:p>
          <a:p>
            <a:pPr defTabSz="360000">
              <a:lnSpc>
                <a:spcPts val="3000"/>
              </a:lnSpc>
            </a:pP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	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SG" sz="2000" b="1" dirty="0" smtClean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Lord will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rescue me from every evil deed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bring me safely </a:t>
            </a:r>
          </a:p>
          <a:p>
            <a:pPr defTabSz="360000">
              <a:lnSpc>
                <a:spcPts val="3000"/>
              </a:lnSpc>
            </a:pP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into his heavenly kingdom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To him be the glory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forever &amp;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ever.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60000">
              <a:lnSpc>
                <a:spcPts val="3000"/>
              </a:lnSpc>
            </a:pP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Amen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defTabSz="360000">
              <a:lnSpc>
                <a:spcPts val="3000"/>
              </a:lnSpc>
            </a:pP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	Greet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Prisca &amp; Aquila, &amp; the household of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Onesiphorus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defTabSz="360000">
              <a:lnSpc>
                <a:spcPts val="3000"/>
              </a:lnSpc>
            </a:pP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	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Erastus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remained at Corinth, &amp; I left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Trophimus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who was ill, at Miletus. </a:t>
            </a:r>
          </a:p>
          <a:p>
            <a:pPr defTabSz="360000">
              <a:lnSpc>
                <a:spcPts val="3000"/>
              </a:lnSpc>
            </a:pP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	Do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 best to come before winter. </a:t>
            </a:r>
            <a:r>
              <a:rPr lang="en-SG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Eubulus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sends greetings to you,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60000">
              <a:lnSpc>
                <a:spcPts val="3000"/>
              </a:lnSpc>
            </a:pP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as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Pudens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&amp; Linus &amp; Claudia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 the brothers. </a:t>
            </a:r>
          </a:p>
          <a:p>
            <a:pPr defTabSz="360000">
              <a:lnSpc>
                <a:spcPts val="3000"/>
              </a:lnSpc>
            </a:pP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The Lord be with your spirit. Grace be with you. </a:t>
            </a:r>
          </a:p>
        </p:txBody>
      </p:sp>
    </p:spTree>
    <p:extLst>
      <p:ext uri="{BB962C8B-B14F-4D97-AF65-F5344CB8AC3E}">
        <p14:creationId xmlns:p14="http://schemas.microsoft.com/office/powerpoint/2010/main" val="6195907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251520" y="267494"/>
            <a:ext cx="8640960" cy="4280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60000">
              <a:lnSpc>
                <a:spcPts val="3000"/>
              </a:lnSpc>
            </a:pP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	But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Lord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stood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by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&amp;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strengthened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that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through </a:t>
            </a:r>
            <a:endParaRPr lang="en-SG" sz="2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60000">
              <a:lnSpc>
                <a:spcPts val="3000"/>
              </a:lnSpc>
            </a:pPr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me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message might be fully </a:t>
            </a:r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proclaimed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 the </a:t>
            </a:r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Gentiles</a:t>
            </a:r>
          </a:p>
          <a:p>
            <a:pPr defTabSz="360000">
              <a:lnSpc>
                <a:spcPts val="3000"/>
              </a:lnSpc>
            </a:pPr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might hear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So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was rescued from the </a:t>
            </a:r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lion's mouth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defTabSz="360000">
              <a:lnSpc>
                <a:spcPts val="3000"/>
              </a:lnSpc>
            </a:pP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	</a:t>
            </a:r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Lord will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rescue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from every evil deed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bring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 safely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defTabSz="360000">
              <a:lnSpc>
                <a:spcPts val="3000"/>
              </a:lnSpc>
            </a:pP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into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his heavenly kingdom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To him be the glory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forever &amp;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ever.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60000">
              <a:lnSpc>
                <a:spcPts val="3000"/>
              </a:lnSpc>
            </a:pP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Amen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defTabSz="360000">
              <a:lnSpc>
                <a:spcPts val="3000"/>
              </a:lnSpc>
            </a:pP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	Greet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Prisca &amp; Aquila, &amp; the household of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Onesiphorus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defTabSz="360000">
              <a:lnSpc>
                <a:spcPts val="3000"/>
              </a:lnSpc>
            </a:pP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	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Erastus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remained at Corinth, &amp; I left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Trophimus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who was ill, at Miletus. </a:t>
            </a:r>
          </a:p>
          <a:p>
            <a:pPr defTabSz="360000">
              <a:lnSpc>
                <a:spcPts val="3000"/>
              </a:lnSpc>
            </a:pP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	Do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 best to come before winter. </a:t>
            </a:r>
            <a:r>
              <a:rPr lang="en-SG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Eubulus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sends greetings to you,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60000">
              <a:lnSpc>
                <a:spcPts val="3000"/>
              </a:lnSpc>
            </a:pP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as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Pudens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&amp; Linus &amp; Claudia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 the brothers. </a:t>
            </a:r>
          </a:p>
          <a:p>
            <a:pPr defTabSz="360000">
              <a:lnSpc>
                <a:spcPts val="3000"/>
              </a:lnSpc>
            </a:pP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SG" sz="2000" b="1" dirty="0" smtClean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Lord be with your spirit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Grace be with you. </a:t>
            </a:r>
          </a:p>
        </p:txBody>
      </p:sp>
    </p:spTree>
    <p:extLst>
      <p:ext uri="{BB962C8B-B14F-4D97-AF65-F5344CB8AC3E}">
        <p14:creationId xmlns:p14="http://schemas.microsoft.com/office/powerpoint/2010/main" val="6195907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15973" y="411510"/>
            <a:ext cx="7628435" cy="223298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en-US" sz="24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Paul explained he was strengthened </a:t>
            </a:r>
            <a:r>
              <a:rPr lang="en-US" sz="24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by God (4:17-18</a:t>
            </a:r>
            <a:r>
              <a:rPr lang="en-US" sz="24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</a:p>
          <a:p>
            <a:pPr defTabSz="360000">
              <a:lnSpc>
                <a:spcPct val="150000"/>
              </a:lnSpc>
            </a:pPr>
            <a:r>
              <a:rPr lang="en-US" sz="2400" dirty="0" err="1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n-US" sz="24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God </a:t>
            </a:r>
            <a:r>
              <a:rPr lang="en-US" sz="2400" b="1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strengthened</a:t>
            </a:r>
            <a:r>
              <a:rPr lang="en-US" sz="24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him to advance the gospel</a:t>
            </a:r>
          </a:p>
          <a:p>
            <a:pPr defTabSz="360000">
              <a:lnSpc>
                <a:spcPct val="150000"/>
              </a:lnSpc>
            </a:pPr>
            <a:r>
              <a:rPr lang="en-US" sz="24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ii.	God </a:t>
            </a:r>
            <a:r>
              <a:rPr lang="en-US" sz="2400" b="1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rescued</a:t>
            </a:r>
            <a:r>
              <a:rPr lang="en-US" sz="24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him &amp; would </a:t>
            </a:r>
            <a:r>
              <a:rPr lang="en-US" sz="2400" b="1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keep</a:t>
            </a:r>
            <a:r>
              <a:rPr lang="en-US" sz="24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his soul safe</a:t>
            </a:r>
          </a:p>
          <a:p>
            <a:pPr defTabSz="360000">
              <a:lnSpc>
                <a:spcPct val="150000"/>
              </a:lnSpc>
            </a:pPr>
            <a:r>
              <a:rPr lang="en-US" sz="24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iii.	God would be </a:t>
            </a:r>
            <a:r>
              <a:rPr lang="en-US" sz="2400" b="1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</a:t>
            </a:r>
            <a:r>
              <a:rPr lang="en-US" sz="24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&amp; </a:t>
            </a:r>
            <a:r>
              <a:rPr lang="en-US" sz="2400" b="1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gracious</a:t>
            </a:r>
            <a:r>
              <a:rPr lang="en-US" sz="24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Timothy too</a:t>
            </a:r>
            <a:endParaRPr lang="en-SG" sz="2400" dirty="0">
              <a:solidFill>
                <a:srgbClr val="66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1600" y="3291830"/>
            <a:ext cx="5182249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en-US" sz="2800" dirty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we serve the Lord, </a:t>
            </a:r>
            <a:endParaRPr lang="en-US" sz="2800" dirty="0" smtClean="0">
              <a:solidFill>
                <a:srgbClr val="800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en-US" sz="2800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 </a:t>
            </a:r>
            <a:r>
              <a:rPr lang="en-US" sz="2800" dirty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assured of </a:t>
            </a:r>
            <a:r>
              <a:rPr lang="en-US" sz="2800" b="1" dirty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God’s </a:t>
            </a:r>
            <a:r>
              <a:rPr lang="en-US" sz="2800" b="1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company</a:t>
            </a:r>
            <a:r>
              <a:rPr lang="en-US" sz="2800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SG" sz="2800" dirty="0" smtClean="0">
              <a:solidFill>
                <a:srgbClr val="800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58"/>
          <a:stretch/>
        </p:blipFill>
        <p:spPr>
          <a:xfrm>
            <a:off x="6300192" y="2715766"/>
            <a:ext cx="1762361" cy="19995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477301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251520" y="267494"/>
            <a:ext cx="864096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60000"/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	Greet Prisca &amp; Aquila, &amp; the household of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Onesiphorus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defTabSz="360000"/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	Erastus remained at Corinth, &amp; I left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Trophimus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who was ill, at Miletus. </a:t>
            </a:r>
          </a:p>
          <a:p>
            <a:pPr defTabSz="360000"/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	Do your best to come before winter. </a:t>
            </a:r>
            <a:r>
              <a:rPr lang="en-SG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Eubulus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sends greetings to you, as do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Pudens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&amp; Linus &amp; Claudia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 the brothers. </a:t>
            </a: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	The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Lord be with your spirit. Grace be with you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defTabSz="360000"/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	Do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 best to come to me soon. </a:t>
            </a: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	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Luke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alone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with me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Get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 &amp; bring him with you, </a:t>
            </a: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for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is very useful to me for ministry. </a:t>
            </a: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4658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251520" y="267494"/>
            <a:ext cx="864096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60000"/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	Greet Prisca &amp; Aquila, &amp; the household of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Onesiphorus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defTabSz="360000"/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	Erastus remained at Corinth, &amp; I left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Trophimus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who was ill, at Miletus. </a:t>
            </a:r>
          </a:p>
          <a:p>
            <a:pPr defTabSz="360000"/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	Do your best to come before winter. </a:t>
            </a:r>
            <a:r>
              <a:rPr lang="en-SG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Eubulus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sends greetings to you, as do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Pudens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&amp; Linus &amp; Claudia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 the brothers. </a:t>
            </a: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	The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Lord be with your spirit. Grace be with you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defTabSz="360000"/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	Do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 best to come to me soon. </a:t>
            </a: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	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Luke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alone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with me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Get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&amp; bring him with you, </a:t>
            </a: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for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very useful to me for ministry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7504" y="3507854"/>
            <a:ext cx="88569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But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Paul thought best not to take with them one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who had with-drawn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from them in Pamphylia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had not gone with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them (Acts 15:38)</a:t>
            </a:r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…if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comes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you, welcome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him (Col 4:10)</a:t>
            </a:r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7972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251520" y="267494"/>
            <a:ext cx="864096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60000"/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	Greet Prisca &amp; Aquila, &amp; the household of </a:t>
            </a:r>
            <a:r>
              <a:rPr lang="en-SG" sz="2000" b="1" dirty="0" err="1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Onesiphorus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defTabSz="360000"/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	Erastus remained at Corinth, &amp; I left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Trophimus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who was ill, at Miletus. </a:t>
            </a:r>
          </a:p>
          <a:p>
            <a:pPr defTabSz="360000"/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	Do your best to come before winter. </a:t>
            </a:r>
            <a:r>
              <a:rPr lang="en-SG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Eubulus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sends greetings to you, as do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Pudens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&amp; Linus &amp; Claudia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 the brothers. </a:t>
            </a: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	The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Lord be with your spirit. Grace be with you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defTabSz="360000"/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	Do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 best to come to me soon. </a:t>
            </a: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	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Luke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alone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with me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Get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&amp; bring him with you, </a:t>
            </a: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for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very useful to me for ministry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7504" y="3507854"/>
            <a:ext cx="88569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SG" sz="2000" b="1" dirty="0" err="1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Onesiphorus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)…often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refreshed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&amp; was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 ashamed of my chains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but when he arrived in Rome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searched for me earnestly &amp; found </a:t>
            </a:r>
          </a:p>
          <a:p>
            <a:pPr algn="ctr"/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</a:t>
            </a:r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may the Lord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grant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him to find mercy from the Lord on that Day!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&amp;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 well know all the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service he rendered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 Ephesus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(2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Tim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1:16-18)</a:t>
            </a:r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8317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251520" y="267494"/>
            <a:ext cx="864096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60000"/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	Greet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Prisca &amp; Aquila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&amp; the household of </a:t>
            </a:r>
            <a:r>
              <a:rPr lang="en-SG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Onesiphorus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defTabSz="360000"/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	Erastus remained at Corinth, &amp; I left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Trophimus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who was ill, at Miletus. </a:t>
            </a:r>
          </a:p>
          <a:p>
            <a:pPr defTabSz="360000"/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	Do your best to come before winter. </a:t>
            </a:r>
            <a:r>
              <a:rPr lang="en-SG" sz="2000" b="1" dirty="0" err="1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Eubulus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sends greetings to you,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as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</a:t>
            </a:r>
            <a:r>
              <a:rPr lang="en-SG" sz="2000" b="1" dirty="0" err="1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Pudens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&amp;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Linus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&amp;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Claudia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 the brothers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	The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Lord be with your spirit. Grace be with you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defTabSz="360000"/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	Do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 best to come to me soon. </a:t>
            </a: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	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Luke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alone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with me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Get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&amp; bring him with you, </a:t>
            </a: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for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very useful to me for ministry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defTabSz="360000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8032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85177" y="407499"/>
            <a:ext cx="7617791" cy="223298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en-US" sz="24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Paul greeted his fellow brothers (4:19-22 c.f. 11-13)</a:t>
            </a:r>
          </a:p>
          <a:p>
            <a:pPr defTabSz="360000">
              <a:lnSpc>
                <a:spcPct val="150000"/>
              </a:lnSpc>
            </a:pPr>
            <a:r>
              <a:rPr lang="en-US" sz="2400" dirty="0" err="1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n-US" sz="24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There were those would be </a:t>
            </a:r>
            <a:r>
              <a:rPr lang="en-US" sz="2400" b="1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there for him</a:t>
            </a:r>
          </a:p>
          <a:p>
            <a:pPr defTabSz="360000">
              <a:lnSpc>
                <a:spcPct val="150000"/>
              </a:lnSpc>
            </a:pPr>
            <a:r>
              <a:rPr lang="en-US" sz="24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ii.	There were those who were </a:t>
            </a:r>
            <a:r>
              <a:rPr lang="en-US" sz="2400" b="1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helpful</a:t>
            </a:r>
            <a:r>
              <a:rPr lang="en-US" sz="24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his ministry</a:t>
            </a:r>
          </a:p>
          <a:p>
            <a:pPr defTabSz="360000">
              <a:lnSpc>
                <a:spcPct val="150000"/>
              </a:lnSpc>
            </a:pPr>
            <a:r>
              <a:rPr lang="en-US" sz="24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iii.	There were many who were co-workers </a:t>
            </a:r>
            <a:r>
              <a:rPr lang="en-US" sz="2400" b="1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elsewhere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1600" y="2886922"/>
            <a:ext cx="5112568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en-US" sz="2800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we serve the Lord, </a:t>
            </a:r>
          </a:p>
          <a:p>
            <a:pPr defTabSz="360000">
              <a:lnSpc>
                <a:spcPct val="150000"/>
              </a:lnSpc>
            </a:pPr>
            <a:r>
              <a:rPr lang="en-US" sz="2800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 assured of </a:t>
            </a:r>
            <a:r>
              <a:rPr lang="en-US" sz="2800" b="1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good company</a:t>
            </a:r>
            <a:r>
              <a:rPr lang="en-US" sz="2800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SG" sz="2800" dirty="0">
              <a:solidFill>
                <a:srgbClr val="00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2549" r="15946" b="25072"/>
          <a:stretch/>
        </p:blipFill>
        <p:spPr>
          <a:xfrm>
            <a:off x="6156176" y="2666932"/>
            <a:ext cx="2120050" cy="2173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135595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83568" y="1447486"/>
            <a:ext cx="7920880" cy="240065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360000">
              <a:lnSpc>
                <a:spcPts val="3600"/>
              </a:lnSpc>
            </a:pPr>
            <a:r>
              <a:rPr lang="en-US" sz="2400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we serve the Lord,</a:t>
            </a:r>
          </a:p>
          <a:p>
            <a:pPr defTabSz="360000">
              <a:lnSpc>
                <a:spcPts val="3600"/>
              </a:lnSpc>
            </a:pPr>
            <a:r>
              <a:rPr lang="en-US" sz="2400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a.	</a:t>
            </a:r>
            <a:r>
              <a:rPr lang="en-US" sz="2400" dirty="0" err="1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n-US" sz="2400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 Be prepared to be </a:t>
            </a:r>
            <a:r>
              <a:rPr lang="en-US" sz="2400" b="1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left alone</a:t>
            </a:r>
            <a:r>
              <a:rPr lang="en-US" sz="2400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(4:9-13)</a:t>
            </a:r>
          </a:p>
          <a:p>
            <a:pPr defTabSz="360000">
              <a:lnSpc>
                <a:spcPts val="3600"/>
              </a:lnSpc>
            </a:pPr>
            <a:r>
              <a:rPr lang="en-US" sz="24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ii.	 Be prepared to </a:t>
            </a:r>
            <a:r>
              <a:rPr lang="en-US" sz="2400" b="1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stand alone</a:t>
            </a:r>
            <a:r>
              <a:rPr lang="en-US" sz="24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(4:14-16)</a:t>
            </a:r>
          </a:p>
          <a:p>
            <a:pPr defTabSz="360000">
              <a:lnSpc>
                <a:spcPts val="3600"/>
              </a:lnSpc>
            </a:pPr>
            <a:r>
              <a:rPr lang="en-US" sz="24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	</a:t>
            </a:r>
            <a:r>
              <a:rPr lang="en-US" sz="2400" dirty="0" err="1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n-US" sz="24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 Be assured of </a:t>
            </a:r>
            <a:r>
              <a:rPr lang="en-US" sz="2400" b="1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God’s company</a:t>
            </a:r>
            <a:r>
              <a:rPr lang="en-US" sz="24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(</a:t>
            </a:r>
            <a:r>
              <a:rPr lang="en-US" sz="24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4:17-18)</a:t>
            </a:r>
            <a:endParaRPr lang="en-SG" sz="2400" dirty="0" smtClean="0">
              <a:solidFill>
                <a:srgbClr val="66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60000">
              <a:lnSpc>
                <a:spcPts val="3600"/>
              </a:lnSpc>
            </a:pPr>
            <a:r>
              <a:rPr lang="en-US" sz="24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ii.	 Be assured of </a:t>
            </a:r>
            <a:r>
              <a:rPr lang="en-US" sz="2400" b="1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good company</a:t>
            </a:r>
            <a:r>
              <a:rPr lang="en-US" sz="24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(4:11-13, 19-22)</a:t>
            </a:r>
            <a:endParaRPr lang="en-SG" sz="2400" dirty="0">
              <a:solidFill>
                <a:srgbClr val="66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89453" y="915566"/>
            <a:ext cx="21444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Timothy 4:9-22</a:t>
            </a:r>
            <a:endParaRPr lang="en-SG" sz="2000" dirty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95220" y="411510"/>
            <a:ext cx="33329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Alone &amp; Yet Never Alone</a:t>
            </a:r>
            <a:endParaRPr lang="en-SG" sz="2000" b="1" dirty="0">
              <a:solidFill>
                <a:srgbClr val="00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7544" y="4024104"/>
            <a:ext cx="8208912" cy="707886"/>
          </a:xfrm>
          <a:prstGeom prst="rect">
            <a:avLst/>
          </a:prstGeom>
          <a:solidFill>
            <a:schemeClr val="bg1"/>
          </a:solidFill>
          <a:ln w="19050">
            <a:solidFill>
              <a:srgbClr val="993300"/>
            </a:solidFill>
          </a:ln>
        </p:spPr>
        <p:txBody>
          <a:bodyPr wrap="square" rtlCol="0">
            <a:spAutoFit/>
          </a:bodyPr>
          <a:lstStyle/>
          <a:p>
            <a:pPr algn="ctr" defTabSz="360000"/>
            <a:r>
              <a:rPr lang="en-US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do the presence of </a:t>
            </a:r>
            <a:r>
              <a:rPr lang="en-US" sz="2000" b="1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problems</a:t>
            </a:r>
            <a:r>
              <a:rPr lang="en-US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&amp; the absence of </a:t>
            </a:r>
            <a:r>
              <a:rPr lang="en-US" sz="2000" b="1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friends </a:t>
            </a:r>
            <a:r>
              <a:rPr lang="en-US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affect </a:t>
            </a:r>
          </a:p>
          <a:p>
            <a:pPr algn="ctr" defTabSz="360000"/>
            <a:r>
              <a:rPr lang="en-US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we serve God? How can we still </a:t>
            </a:r>
            <a:r>
              <a:rPr lang="en-US" sz="2000" b="1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press on </a:t>
            </a:r>
            <a:r>
              <a:rPr lang="en-US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serve Him faithfully?</a:t>
            </a:r>
            <a:endParaRPr lang="en-SG" sz="2000" dirty="0">
              <a:solidFill>
                <a:srgbClr val="66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612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806</TotalTime>
  <Words>620</Words>
  <Application>Microsoft Office PowerPoint</Application>
  <PresentationFormat>On-screen Show (16:9)</PresentationFormat>
  <Paragraphs>287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Chien Chong</dc:creator>
  <cp:lastModifiedBy>Chien Chong</cp:lastModifiedBy>
  <cp:revision>81</cp:revision>
  <dcterms:created xsi:type="dcterms:W3CDTF">2019-02-27T06:42:47Z</dcterms:created>
  <dcterms:modified xsi:type="dcterms:W3CDTF">2019-06-24T08:53:09Z</dcterms:modified>
</cp:coreProperties>
</file>